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0" r:id="rId2"/>
    <p:sldMasterId id="2147483692" r:id="rId3"/>
  </p:sldMasterIdLst>
  <p:notesMasterIdLst>
    <p:notesMasterId r:id="rId23"/>
  </p:notesMasterIdLst>
  <p:sldIdLst>
    <p:sldId id="280" r:id="rId4"/>
    <p:sldId id="258" r:id="rId5"/>
    <p:sldId id="281" r:id="rId6"/>
    <p:sldId id="282" r:id="rId7"/>
    <p:sldId id="279" r:id="rId8"/>
    <p:sldId id="304" r:id="rId9"/>
    <p:sldId id="259" r:id="rId10"/>
    <p:sldId id="306" r:id="rId11"/>
    <p:sldId id="266" r:id="rId12"/>
    <p:sldId id="305" r:id="rId13"/>
    <p:sldId id="284" r:id="rId14"/>
    <p:sldId id="285" r:id="rId15"/>
    <p:sldId id="303" r:id="rId16"/>
    <p:sldId id="260" r:id="rId17"/>
    <p:sldId id="300" r:id="rId18"/>
    <p:sldId id="301" r:id="rId19"/>
    <p:sldId id="286" r:id="rId20"/>
    <p:sldId id="287" r:id="rId21"/>
    <p:sldId id="302" r:id="rId22"/>
  </p:sldIdLst>
  <p:sldSz cx="12192000" cy="6858000"/>
  <p:notesSz cx="6854825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531"/>
    <a:srgbClr val="CC3300"/>
    <a:srgbClr val="3A763A"/>
    <a:srgbClr val="000000"/>
    <a:srgbClr val="53A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035" autoAdjust="0"/>
    <p:restoredTop sz="94728" autoAdjust="0"/>
  </p:normalViewPr>
  <p:slideViewPr>
    <p:cSldViewPr>
      <p:cViewPr varScale="1">
        <p:scale>
          <a:sx n="53" d="100"/>
          <a:sy n="53" d="100"/>
        </p:scale>
        <p:origin x="44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81038"/>
            <a:ext cx="6056313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32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fld id="{487A48A9-95FF-45D9-B4CD-B54D3E096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41061D-B91E-41A6-BB3B-3D84424BD2C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0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375922-C3E7-44D4-A1AA-89AAC0A9284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196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89B59C-247E-40AD-B44C-C7BC5CF7089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194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3B7852-08F2-4E0F-9A05-645921A572F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98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76800" y="48768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53A75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800"/>
            </a:p>
          </p:txBody>
        </p:sp>
      </p:grpSp>
      <p:pic>
        <p:nvPicPr>
          <p:cNvPr id="10" name="Picture 13" descr="EOC Bar vers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ingerpri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1" y="13716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0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717A36FE-C557-4EF1-B592-43ABEF5BE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220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3F23-E2EC-4D0E-AFDB-34F38DDD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868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A76-9B69-4716-85DA-2B3524A6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884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99EF-7796-491D-93DA-444C6F31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1214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oundRect">
            <a:avLst>
              <a:gd name="adj" fmla="val 21667"/>
            </a:avLst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A48-8D36-4C67-AB75-E56DA2CE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846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43C-2394-45A4-9A45-5286B63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9952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F2-AF65-4766-AE78-A672B7D9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583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29E-2A67-4B0F-95D0-CE747F64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0763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2770-B634-41D6-8935-F1B7E64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211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F30D-26B4-4C0F-9696-8518C2C8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2231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8F13-4453-459A-86E6-38A493D1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7986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99EF-7796-491D-93DA-444C6F31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1214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3F23-E2EC-4D0E-AFDB-34F38DDD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8687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  <a:prstGeom prst="roundRect">
            <a:avLst>
              <a:gd name="adj" fmla="val 21667"/>
            </a:avLst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A76-9B69-4716-85DA-2B3524A6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884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99EF-7796-491D-93DA-444C6F31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1214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oundRect">
            <a:avLst>
              <a:gd name="adj" fmla="val 21667"/>
            </a:avLst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A48-8D36-4C67-AB75-E56DA2CE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846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43C-2394-45A4-9A45-5286B63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9952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F2-AF65-4766-AE78-A672B7D9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583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29E-2A67-4B0F-95D0-CE747F64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0763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2770-B634-41D6-8935-F1B7E64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211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F30D-26B4-4C0F-9696-8518C2C8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2231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8F13-4453-459A-86E6-38A493D1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798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A48-8D36-4C67-AB75-E56DA2CE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846"/>
      </p:ext>
    </p:extLst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3F23-E2EC-4D0E-AFDB-34F38DDD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8687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  <a:prstGeom prst="roundRect">
            <a:avLst>
              <a:gd name="adj" fmla="val 21667"/>
            </a:avLst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A76-9B69-4716-85DA-2B3524A6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884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43C-2394-45A4-9A45-5286B63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9952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F2-AF65-4766-AE78-A672B7D9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583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29E-2A67-4B0F-95D0-CE747F64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0763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2770-B634-41D6-8935-F1B7E64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211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F30D-26B4-4C0F-9696-8518C2C8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2231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8F13-4453-459A-86E6-38A493D1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798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480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6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1"/>
            <a:ext cx="10160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4003E9-4BCD-4047-A31D-4949DD88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EOC Bar vers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fingerprin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8" y="4572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cove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480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6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</p:grpSp>
      </p:grpSp>
      <p:pic>
        <p:nvPicPr>
          <p:cNvPr id="1031" name="Picture 13" descr="EOC Bar vers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fingerpr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8" y="4572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estionShape"/>
          <p:cNvSpPr/>
          <p:nvPr userDrawn="1"/>
        </p:nvSpPr>
        <p:spPr bwMode="auto">
          <a:xfrm>
            <a:off x="169334" y="127000"/>
            <a:ext cx="1185333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69334" y="31115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69334" y="38354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69334" y="45593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69334" y="52832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69334" y="60071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8466667" y="254000"/>
            <a:ext cx="3386667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338667" y="254000"/>
            <a:ext cx="3386667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>
    <p:cove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480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6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</p:grpSp>
      </p:grpSp>
      <p:pic>
        <p:nvPicPr>
          <p:cNvPr id="1031" name="Picture 13" descr="EOC Bar vers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fingerpr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8" y="4572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raphShape" hidden="1"/>
          <p:cNvSpPr/>
          <p:nvPr userDrawn="1"/>
        </p:nvSpPr>
        <p:spPr bwMode="auto">
          <a:xfrm>
            <a:off x="169334" y="254000"/>
            <a:ext cx="1693333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86016" name="CorrectBarGroup"/>
          <p:cNvGrpSpPr/>
          <p:nvPr userDrawn="1"/>
        </p:nvGrpSpPr>
        <p:grpSpPr>
          <a:xfrm>
            <a:off x="1693333" y="3175000"/>
            <a:ext cx="3556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693333" y="1270000"/>
            <a:ext cx="99060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86017" name="IncorrectBarGroup"/>
          <p:cNvGrpSpPr/>
          <p:nvPr userDrawn="1"/>
        </p:nvGrpSpPr>
        <p:grpSpPr>
          <a:xfrm>
            <a:off x="5926667" y="1905000"/>
            <a:ext cx="5672667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693333" y="5842000"/>
            <a:ext cx="99060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1185333" y="1587500"/>
            <a:ext cx="10668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338667" y="1841500"/>
            <a:ext cx="1016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ransition>
    <p:cove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thumb/6/61/Shoeprint(forensic).jpg/250px-Shoeprint(forensic).jpg&amp;imgrefurl=http://www.nationmaster.com/encyclopedia/Forensic-footwear-evidence&amp;usg=__8ygI6I9_x67mcBp6UK7ioSJ5mLU=&amp;h=268&amp;w=250&amp;sz=21&amp;hl=en&amp;start=1&amp;um=1&amp;tbnid=1ilKU9sLEYtX-M:&amp;tbnh=113&amp;tbnw=105&amp;prev=/images?q=forensic+impressions&amp;hl=en&amp;rlz=1T4GFRC_en___US203&amp;sa=N&amp;um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http://www.michigan.gov/images/MSP_tire_impression&amp;imgrefurl=http://www.michigan.gov/msp/0,1607,7-123-1593_3800-15961--,00.html&amp;usg=__GHgJp8SqgaSWMyLxOYMB_hFtqDg=&amp;h=414&amp;w=500&amp;sz=66&amp;hl=en&amp;start=54&amp;um=1&amp;tbnid=czhcpGpLcW81uM:&amp;tbnh=108&amp;tbnw=130&amp;prev=/images?q=forensic+impressions&amp;ndsp=18&amp;hl=en&amp;rlz=1T4GFRC_en___US203&amp;sa=N&amp;start=36&amp;um=1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crimescene.com/store/images/bio.shoeprint.jpg&amp;imgrefurl=http://www.crimescene.com/store/index.php?main_page=product_info&amp;products_id=128&amp;usg=__rUjVW72vnQs761yxCwDjJIcyAv0=&amp;h=220&amp;w=103&amp;sz=5&amp;hl=en&amp;start=85&amp;um=1&amp;tbnid=s9lOsLOJbLUjVM:&amp;tbnh=107&amp;tbnw=50&amp;prev=/images?q=forensic+impressions&amp;ndsp=18&amp;hl=en&amp;rlz=1T4GFRC_en___US203&amp;sa=N&amp;start=72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umc.bu.edu/biomedforensic/files/2008/11/soil-impression-150x150.jpg&amp;imgrefurl=http://www.bumc.bu.edu/biomedforensic/courses/&amp;usg=__ElhxYaF0AtO9o8RNwKd3WibpwWg=&amp;h=150&amp;w=150&amp;sz=13&amp;hl=en&amp;start=322&amp;um=1&amp;tbnid=UVZ063eMqQD6MM:&amp;tbnh=96&amp;tbnw=96&amp;prev=/images?q=forensic+impressions&amp;ndsp=18&amp;hl=en&amp;rlz=1T4GFRC_en___US203&amp;sa=N&amp;start=306&amp;um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leelofland.com/wordpress/wp-content/uploads/2008/02/footprints_small1.jpg&amp;imgrefurl=http://www.leelofland.com/wordpress/?cat=9&amp;paged=2&amp;usg=__80DRqhyg7bNu6UWp7sPbOilim9U=&amp;h=367&amp;w=336&amp;sz=18&amp;hl=en&amp;start=212&amp;um=1&amp;tbnid=FG_WNCA6RJmn-M:&amp;tbnh=122&amp;tbnw=112&amp;prev=/images?q=forensic+impressions&amp;ndsp=18&amp;hl=en&amp;rlz=1T4GFRC_en___US203&amp;sa=N&amp;start=198&amp;um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arcanaforensics.com/images/TireImpression.jpg&amp;imgrefurl=http://www.arcanaforensics.com/&amp;usg=__N_D4pGHKGq3hyGiOr7dEVq4e_g4=&amp;h=102&amp;w=152&amp;sz=7&amp;hl=en&amp;start=60&amp;um=1&amp;tbnid=0Lp9guaLlNveaM:&amp;tbnh=64&amp;tbnw=96&amp;prev=/images?q=forensic+tire+impressions&amp;ndsp=18&amp;hl=en&amp;rlz=1T4GFRC_en___US203&amp;sa=N&amp;start=54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D5F0B5-66E5-4B3B-9B8A-799183F12826}" type="slidenum">
              <a:rPr lang="en-US" sz="2600">
                <a:solidFill>
                  <a:schemeClr val="bg1"/>
                </a:solidFill>
              </a:rPr>
              <a:pPr/>
              <a:t>1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07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00"/>
                </a:solidFill>
              </a:rPr>
              <a:t>Casts and Impressions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SFS1. Students will recognize and classify various types of evidence in relation to the definition and scope of Forensic Science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SFS2. Students will use various scientific techniques to analyze physical and trace evidence.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SFS4 Students evaluate the role of ballistics, tool marks and arson in forensic investigation. 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Recognize the forensic significance of tool marks, footwear and tire impressions in an investigation.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Science: Fundamentals &amp; Investigations, Chapter 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0"/>
            <a:ext cx="510745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result for tire impressions forens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36" y="0"/>
            <a:ext cx="3081164" cy="46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35" y="3809999"/>
            <a:ext cx="3753605" cy="30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tire impressions forens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4" y="2717109"/>
            <a:ext cx="6224712" cy="41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1" y="-63743"/>
            <a:ext cx="4036541" cy="3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2" y="3253095"/>
            <a:ext cx="4014770" cy="35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6550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7D3F5B-E703-4CED-8666-94C42275B4B0}" type="slidenum">
              <a:rPr lang="en-US" sz="2600">
                <a:solidFill>
                  <a:schemeClr val="bg1"/>
                </a:solidFill>
              </a:rPr>
              <a:pPr/>
              <a:t>11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Tire tread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D926D8-71A6-4A37-BF07-CECBBB748631}" type="slidenum">
              <a:rPr lang="en-US" sz="2600">
                <a:solidFill>
                  <a:schemeClr val="bg1"/>
                </a:solidFill>
              </a:rPr>
              <a:pPr/>
              <a:t>12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/>
              <a:t>Tire tread on ground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19462" name="Picture 4" descr="ty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99"/>
            <a:ext cx="12192000" cy="59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Science: Fundamentals &amp; Investigations, Chapter 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1277600" cy="684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5806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FC1001-EC6B-41DB-B89B-647833C77A99}" type="slidenum">
              <a:rPr lang="en-US" sz="2600">
                <a:solidFill>
                  <a:schemeClr val="bg1"/>
                </a:solidFill>
              </a:rPr>
              <a:pPr/>
              <a:t>14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1117600" y="990600"/>
            <a:ext cx="10160000" cy="9906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4800" dirty="0">
                <a:solidFill>
                  <a:srgbClr val="3A763A"/>
                </a:solidFill>
                <a:latin typeface="Kartika" pitchFamily="18" charset="0"/>
              </a:rPr>
              <a:t>Collection of Shoe or Tire Impression Evidence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286001"/>
            <a:ext cx="10693400" cy="40290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90000"/>
              <a:buNone/>
            </a:pPr>
            <a:r>
              <a:rPr lang="en-US" dirty="0" smtClean="0"/>
              <a:t>Why would the following steps be important?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Take photos as soon as possible.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Take multiple photos of the impression from at least two different orientations.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Place an identifying label and a ruler in position with the impression for the photo.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Use oblique (not bright) lighting when possible.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D8945-4C0A-4302-9EE8-D67F063BE7A7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1117600" y="917574"/>
            <a:ext cx="7239000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a Vehicle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362200"/>
            <a:ext cx="8826500" cy="1752600"/>
          </a:xfrm>
        </p:spPr>
        <p:txBody>
          <a:bodyPr/>
          <a:lstStyle/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dirty="0"/>
              <a:t>Track widths—</a:t>
            </a:r>
            <a:br>
              <a:rPr lang="en-US" dirty="0"/>
            </a:br>
            <a:r>
              <a:rPr lang="en-US" sz="2400" dirty="0"/>
              <a:t>From center of tire to center of tire</a:t>
            </a:r>
          </a:p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dirty="0"/>
              <a:t>Wheelbase length—</a:t>
            </a:r>
            <a:br>
              <a:rPr lang="en-US" dirty="0"/>
            </a:br>
            <a:r>
              <a:rPr lang="en-US" sz="2400" dirty="0"/>
              <a:t>From center of front axle to center of rear axle</a:t>
            </a:r>
          </a:p>
        </p:txBody>
      </p:sp>
      <p:pic>
        <p:nvPicPr>
          <p:cNvPr id="79877" name="Picture 5" descr="45866_f1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52" y="4508502"/>
            <a:ext cx="9979448" cy="21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8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9A75A-25C8-46BC-9F68-5C67E228A8F8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239000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a Vehicle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3657600" cy="5334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Turning diameter</a:t>
            </a:r>
          </a:p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sz="2400" dirty="0"/>
              <a:t>	</a:t>
            </a:r>
          </a:p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sz="2400" dirty="0"/>
              <a:t>	</a:t>
            </a:r>
          </a:p>
        </p:txBody>
      </p:sp>
      <p:pic>
        <p:nvPicPr>
          <p:cNvPr id="93188" name="Picture 4" descr="45866_f1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25" y="1905001"/>
            <a:ext cx="6038065" cy="41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143000" y="6010803"/>
            <a:ext cx="708660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400" dirty="0"/>
              <a:t>The database </a:t>
            </a:r>
            <a:r>
              <a:rPr lang="en-US" sz="2400" dirty="0" err="1"/>
              <a:t>TreadMate</a:t>
            </a:r>
            <a:r>
              <a:rPr lang="en-US" sz="2400" dirty="0"/>
              <a:t> can be checked to find the vehicle with these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85002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D4A4B3-479A-4856-AF4C-F003B672DAD0}" type="slidenum">
              <a:rPr lang="en-US" sz="2600">
                <a:solidFill>
                  <a:schemeClr val="bg1"/>
                </a:solidFill>
              </a:rPr>
              <a:pPr/>
              <a:t>17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2050" y="688848"/>
            <a:ext cx="8229600" cy="125272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kern="1200" dirty="0">
                <a:solidFill>
                  <a:schemeClr val="tx1"/>
                </a:solidFill>
              </a:rPr>
              <a:t>Establishing Car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29250" y="2155825"/>
            <a:ext cx="6781800" cy="4702175"/>
          </a:xfrm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indent="-319088" eaLnBrk="1" hangingPunct="1">
              <a:buNone/>
            </a:pPr>
            <a:r>
              <a:rPr lang="en-US" dirty="0" smtClean="0"/>
              <a:t>Direction of travel can be determined by:</a:t>
            </a:r>
          </a:p>
          <a:p>
            <a:pPr marL="438150" indent="-319088" eaLnBrk="1" hangingPunct="1"/>
            <a:r>
              <a:rPr lang="en-US" dirty="0" smtClean="0"/>
              <a:t>Vegetation disturbed</a:t>
            </a:r>
          </a:p>
          <a:p>
            <a:pPr marL="438150" indent="-319088" eaLnBrk="1" hangingPunct="1"/>
            <a:r>
              <a:rPr lang="en-US" dirty="0" smtClean="0"/>
              <a:t>Debris cast off</a:t>
            </a:r>
          </a:p>
          <a:p>
            <a:pPr marL="438150" indent="-319088" eaLnBrk="1" hangingPunct="1"/>
            <a:r>
              <a:rPr lang="en-US" dirty="0" smtClean="0"/>
              <a:t>Splash patterns</a:t>
            </a:r>
          </a:p>
          <a:p>
            <a:pPr marL="438150" indent="-319088" eaLnBrk="1" hangingPunct="1"/>
            <a:r>
              <a:rPr lang="en-US" dirty="0" smtClean="0"/>
              <a:t>Substance transfer </a:t>
            </a:r>
          </a:p>
          <a:p>
            <a:pPr marL="438150" indent="-319088" eaLnBrk="1" hangingPunct="1"/>
            <a:r>
              <a:rPr lang="en-US" dirty="0" smtClean="0"/>
              <a:t>Tire marks</a:t>
            </a:r>
          </a:p>
        </p:txBody>
      </p:sp>
      <p:pic>
        <p:nvPicPr>
          <p:cNvPr id="20486" name="Picture 2" descr="http://www.library.umass.edu/spcoll/galleries/mange/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66999"/>
            <a:ext cx="4237038" cy="331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EFB5C-9B2A-4EE3-9D63-EBEC756BC521}" type="slidenum">
              <a:rPr lang="en-US" sz="2600">
                <a:solidFill>
                  <a:schemeClr val="bg1"/>
                </a:solidFill>
              </a:rPr>
              <a:pPr/>
              <a:t>18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05743" y="762000"/>
            <a:ext cx="8229600" cy="125272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kern="1200" dirty="0">
                <a:solidFill>
                  <a:schemeClr val="tx1"/>
                </a:solidFill>
              </a:rPr>
              <a:t>Accident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5351" y="2286000"/>
            <a:ext cx="5276849" cy="4800600"/>
          </a:xfrm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indent="-319088" eaLnBrk="1" hangingPunct="1">
              <a:lnSpc>
                <a:spcPct val="90000"/>
              </a:lnSpc>
            </a:pPr>
            <a:r>
              <a:rPr lang="en-US" dirty="0" smtClean="0"/>
              <a:t>Using tire marks to determine: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What happened?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Where?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When?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Why?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How fast the cars were moving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Who was involved?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Who was at fault?</a:t>
            </a:r>
          </a:p>
        </p:txBody>
      </p:sp>
      <p:pic>
        <p:nvPicPr>
          <p:cNvPr id="21510" name="Picture 4" descr="http://www.expressandstar.com/wp-content/uploads/2008/04/wd2718838crash-2-jah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2314"/>
            <a:ext cx="5594604" cy="372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86203-E43A-4BA0-B7E5-B13D5865F205}" type="slidenum">
              <a:rPr lang="en-US"/>
              <a:pPr/>
              <a:t>19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191000"/>
            <a:ext cx="10134600" cy="2209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500" dirty="0"/>
              <a:t>Drivers may not recall the exact series of events before, during, and after an accident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500" dirty="0"/>
              <a:t>People, vehicles, and objects, however, can  leave evidence of their actions at the scene of an accident 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500" dirty="0"/>
              <a:t>Debris patterns and tire marks can be clues to speed, direction, and vehicle identification </a:t>
            </a:r>
          </a:p>
        </p:txBody>
      </p:sp>
      <p:pic>
        <p:nvPicPr>
          <p:cNvPr id="80901" name="Picture 5" descr="Ch 15 Scen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1752600"/>
            <a:ext cx="4572000" cy="220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812800"/>
            <a:ext cx="8229600" cy="1252728"/>
          </a:xfrm>
          <a:prstGeom prst="rect">
            <a:avLst/>
          </a:prstGeom>
          <a:noFill/>
          <a:ln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dirty="0">
                <a:solidFill>
                  <a:schemeClr val="tx1"/>
                </a:solidFill>
              </a:rPr>
              <a:t>Accident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96533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78157E-3566-46D8-A861-5AF31BA2FE0B}" type="slidenum">
              <a:rPr lang="en-US" sz="2600">
                <a:solidFill>
                  <a:schemeClr val="bg1"/>
                </a:solidFill>
              </a:rPr>
              <a:pPr/>
              <a:t>2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7086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>
                <a:solidFill>
                  <a:schemeClr val="tx1"/>
                </a:solidFill>
              </a:rPr>
              <a:t/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4343400"/>
            <a:ext cx="10769600" cy="220980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dirty="0"/>
              <a:t>People, vehicles, and objects leave evidence of their presence at an accident or crime scene.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b="1" dirty="0"/>
              <a:t>Patent impressions </a:t>
            </a:r>
            <a:r>
              <a:rPr lang="en-US" sz="2700" dirty="0"/>
              <a:t>are two-dimensional.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b="1" dirty="0"/>
              <a:t>Latent impressions </a:t>
            </a:r>
            <a:r>
              <a:rPr lang="en-US" sz="2700" dirty="0"/>
              <a:t>are hidden to the eye.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b="1" dirty="0"/>
              <a:t>Plastic impressions </a:t>
            </a:r>
            <a:r>
              <a:rPr lang="en-US" sz="2700" dirty="0"/>
              <a:t>are three-dimensional.</a:t>
            </a:r>
            <a:r>
              <a:rPr lang="en-US" dirty="0" smtClean="0"/>
              <a:t> </a:t>
            </a:r>
          </a:p>
        </p:txBody>
      </p:sp>
      <p:pic>
        <p:nvPicPr>
          <p:cNvPr id="4102" name="Picture 4" descr="Ch 15 Scen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24894"/>
            <a:ext cx="3089315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250px-Shoeprint(forensic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315029"/>
            <a:ext cx="1752600" cy="188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MSP_tire_im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24894"/>
            <a:ext cx="2209800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488015-35BC-4E4E-BE9D-65D81FD93FD7}" type="slidenum">
              <a:rPr lang="en-US" sz="2600">
                <a:solidFill>
                  <a:schemeClr val="bg1"/>
                </a:solidFill>
              </a:rPr>
              <a:pPr/>
              <a:t>3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5125" name="Picture 4" descr="blood 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86"/>
            <a:ext cx="12192000" cy="692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95528D-30A6-49D5-BB1C-C25FE787BCE4}" type="slidenum">
              <a:rPr lang="en-US" sz="2600">
                <a:solidFill>
                  <a:schemeClr val="bg1"/>
                </a:solidFill>
              </a:rPr>
              <a:pPr/>
              <a:t>4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6149" name="Picture 3" descr="Luminol_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57F233-4701-4C70-8F51-4C44DA70594D}" type="slidenum">
              <a:rPr lang="en-US" sz="2600">
                <a:solidFill>
                  <a:schemeClr val="bg1"/>
                </a:solidFill>
              </a:rPr>
              <a:pPr/>
              <a:t>5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17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or Class?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impressions be class evidence?</a:t>
            </a:r>
          </a:p>
          <a:p>
            <a:pPr eaLnBrk="1" hangingPunct="1"/>
            <a:r>
              <a:rPr lang="en-US" smtClean="0"/>
              <a:t>How can they be classified as individual evidence?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174" name="Picture 7" descr="b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575239"/>
            <a:ext cx="1660525" cy="293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footprints_small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675351"/>
            <a:ext cx="2362202" cy="257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soil-impression-150x15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675351"/>
            <a:ext cx="2573049" cy="257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Footprint evidence at the OJ trial.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Science: Fundamentals &amp; Investigations, Chapter 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66" y="3227082"/>
            <a:ext cx="5281334" cy="36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66899"/>
            <a:ext cx="5994400" cy="38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4543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62D11A-332F-42A8-B9F4-AA8814F16FBA}" type="slidenum">
              <a:rPr lang="en-US" sz="2600">
                <a:solidFill>
                  <a:schemeClr val="bg1"/>
                </a:solidFill>
              </a:rPr>
              <a:pPr/>
              <a:t>7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990600"/>
            <a:ext cx="746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Shoe Impressions </a:t>
            </a:r>
            <a:endParaRPr 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264909"/>
            <a:ext cx="11074400" cy="3886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The size of a shoeprint can tell the size of foot of the person.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The depth of a foot or shoe impression can tell something of the person’s weight.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The type of shoe can tell something of the person’s job or personality.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Database </a:t>
            </a:r>
            <a:r>
              <a:rPr lang="en-US" sz="2500" dirty="0" err="1"/>
              <a:t>SoleMate</a:t>
            </a:r>
            <a:r>
              <a:rPr lang="en-US" sz="2500" dirty="0"/>
              <a:t> contain the names of specific manufactures and tread patterns.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Database </a:t>
            </a:r>
            <a:r>
              <a:rPr lang="en-US" sz="2500" dirty="0" err="1"/>
              <a:t>TreadMark</a:t>
            </a:r>
            <a:r>
              <a:rPr lang="en-US" sz="2500" dirty="0"/>
              <a:t> contains impressions from criminals and crime scenes.</a:t>
            </a:r>
          </a:p>
        </p:txBody>
      </p:sp>
      <p:pic>
        <p:nvPicPr>
          <p:cNvPr id="10246" name="Picture 6" descr="shoe ca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22469" r="8517" b="15741"/>
          <a:stretch>
            <a:fillRect/>
          </a:stretch>
        </p:blipFill>
        <p:spPr bwMode="auto">
          <a:xfrm>
            <a:off x="6934200" y="83229"/>
            <a:ext cx="5257800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850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Forensic Science: Fundamentals &amp; Investigations, Chapter 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64" y="2820993"/>
            <a:ext cx="363050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372"/>
            <a:ext cx="4575434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7" y="2838695"/>
            <a:ext cx="4019305" cy="401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5" y="3105151"/>
            <a:ext cx="512469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footprints forens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5" y="-3373"/>
            <a:ext cx="5124695" cy="33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otprints forensi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84" y="-28576"/>
            <a:ext cx="2524125" cy="24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97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A1ABF6-BFBF-46F0-AF3B-BDB5E52548A7}" type="slidenum">
              <a:rPr lang="en-US" sz="2600">
                <a:solidFill>
                  <a:schemeClr val="bg1"/>
                </a:solidFill>
              </a:rPr>
              <a:pPr/>
              <a:t>9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2971800" y="935038"/>
            <a:ext cx="7391400" cy="9906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4800" dirty="0">
                <a:solidFill>
                  <a:srgbClr val="3A763A"/>
                </a:solidFill>
                <a:latin typeface="Kartika" pitchFamily="18" charset="0"/>
              </a:rPr>
              <a:t>Recording Tread Impressions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2" y="2381251"/>
            <a:ext cx="11144248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Ridges and grooves of discovered tire impressions are counted across the entire width.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Unique characteristics such as wear or pebbles embedded in the grooves are noted.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A print of a suspect’s tire impressions (through one revolution) is taken.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Comparison with impressions from the crime  scene, then, can be made. </a:t>
            </a:r>
          </a:p>
        </p:txBody>
      </p:sp>
      <p:pic>
        <p:nvPicPr>
          <p:cNvPr id="16390" name="Picture 13" descr="TireImp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-1905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footprints foren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theme/theme1.xml><?xml version="1.0" encoding="utf-8"?>
<a:theme xmlns:a="http://schemas.openxmlformats.org/drawingml/2006/main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660</Words>
  <Application>Microsoft Office PowerPoint</Application>
  <PresentationFormat>Widescreen</PresentationFormat>
  <Paragraphs>105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Chalkboard</vt:lpstr>
      <vt:lpstr>Kartika</vt:lpstr>
      <vt:lpstr>Times New Roman</vt:lpstr>
      <vt:lpstr>Wingdings</vt:lpstr>
      <vt:lpstr>2_Capsules</vt:lpstr>
      <vt:lpstr>iRespondQuestionMaster</vt:lpstr>
      <vt:lpstr>iRespondGraphMaster</vt:lpstr>
      <vt:lpstr>Casts and Impressions</vt:lpstr>
      <vt:lpstr> Introduction </vt:lpstr>
      <vt:lpstr>PowerPoint Presentation</vt:lpstr>
      <vt:lpstr>PowerPoint Presentation</vt:lpstr>
      <vt:lpstr>Individual or Class?</vt:lpstr>
      <vt:lpstr>Footprint evidence at the OJ trial.</vt:lpstr>
      <vt:lpstr>Shoe Impressions </vt:lpstr>
      <vt:lpstr>PowerPoint Presentation</vt:lpstr>
      <vt:lpstr>Recording Tread Impressions </vt:lpstr>
      <vt:lpstr>PowerPoint Presentation</vt:lpstr>
      <vt:lpstr>Tire tread</vt:lpstr>
      <vt:lpstr>Tire tread on ground</vt:lpstr>
      <vt:lpstr>PowerPoint Presentation</vt:lpstr>
      <vt:lpstr>Collection of Shoe or Tire Impression Evidence </vt:lpstr>
      <vt:lpstr>Identifying a Vehicle </vt:lpstr>
      <vt:lpstr>Identifying a Vehicle </vt:lpstr>
      <vt:lpstr>Establishing Car Movements</vt:lpstr>
      <vt:lpstr>Accident Reconstruction</vt:lpstr>
      <vt:lpstr>PowerPoint Presentation</vt:lpstr>
    </vt:vector>
  </TitlesOfParts>
  <Company>ALAN BIONDI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Biiondi</dc:creator>
  <cp:lastModifiedBy>Allyson John</cp:lastModifiedBy>
  <cp:revision>181</cp:revision>
  <dcterms:created xsi:type="dcterms:W3CDTF">2007-07-26T11:16:04Z</dcterms:created>
  <dcterms:modified xsi:type="dcterms:W3CDTF">2019-04-22T19:10:18Z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