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65" r:id="rId3"/>
  </p:sldMasterIdLst>
  <p:handoutMasterIdLst>
    <p:handoutMasterId r:id="rId14"/>
  </p:handoutMasterIdLst>
  <p:sldIdLst>
    <p:sldId id="256" r:id="rId4"/>
    <p:sldId id="258" r:id="rId5"/>
    <p:sldId id="259" r:id="rId6"/>
    <p:sldId id="267" r:id="rId7"/>
    <p:sldId id="273" r:id="rId8"/>
    <p:sldId id="261" r:id="rId9"/>
    <p:sldId id="271" r:id="rId10"/>
    <p:sldId id="274" r:id="rId11"/>
    <p:sldId id="272" r:id="rId12"/>
    <p:sldId id="275" r:id="rId1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04749C16-89A2-4387-9685-F5249E4F72A0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641154F2-426A-4BC3-8B00-CA6646ADB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3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2/20/2015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stv.com/animation/animation.php?ani=326&amp;cat=biology" TargetMode="Externa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057" y="41788"/>
            <a:ext cx="8915400" cy="1160206"/>
          </a:xfrm>
        </p:spPr>
        <p:txBody>
          <a:bodyPr>
            <a:normAutofit/>
          </a:bodyPr>
          <a:lstStyle/>
          <a:p>
            <a:pPr algn="ctr"/>
            <a:r>
              <a:rPr lang="en-US" sz="2800" smtClean="0"/>
              <a:t>UNIT </a:t>
            </a:r>
            <a:r>
              <a:rPr lang="en-US" sz="2800" smtClean="0"/>
              <a:t>3:  </a:t>
            </a:r>
            <a:r>
              <a:rPr lang="en-US" sz="2800" dirty="0" smtClean="0"/>
              <a:t>DNA and RNA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0242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 smtClean="0"/>
          </a:p>
          <a:p>
            <a:pPr algn="ctr"/>
            <a:r>
              <a:rPr lang="en-US" sz="2800" b="1" dirty="0" smtClean="0"/>
              <a:t>SB2Aa</a:t>
            </a:r>
            <a:r>
              <a:rPr lang="en-US" sz="2800" b="1" dirty="0"/>
              <a:t>: </a:t>
            </a:r>
            <a:r>
              <a:rPr lang="en-US" sz="2800" dirty="0"/>
              <a:t>Distinguish between DNA and RNA</a:t>
            </a:r>
          </a:p>
          <a:p>
            <a:pPr algn="ctr"/>
            <a:r>
              <a:rPr lang="en-US" sz="2800" b="1" dirty="0"/>
              <a:t>How is the genetic code contained in DNA used to make proteins? </a:t>
            </a:r>
            <a:endParaRPr lang="en-US" sz="2800" dirty="0"/>
          </a:p>
          <a:p>
            <a:pPr lvl="1"/>
            <a:endParaRPr lang="en-US" sz="2400" dirty="0"/>
          </a:p>
          <a:p>
            <a:r>
              <a:rPr lang="en-US" sz="2400" dirty="0"/>
              <a:t>-The DNA code (original template) controls a cell’s activities by telling the cell which </a:t>
            </a:r>
            <a:r>
              <a:rPr lang="en-US" sz="2400" b="1" u="sng" dirty="0" smtClean="0"/>
              <a:t>proteins</a:t>
            </a:r>
            <a:r>
              <a:rPr lang="en-US" sz="2400" b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make.</a:t>
            </a:r>
          </a:p>
          <a:p>
            <a:pPr lvl="0"/>
            <a:r>
              <a:rPr lang="en-US" sz="2400" dirty="0"/>
              <a:t>There are 2 steps to making proteins: </a:t>
            </a:r>
            <a:r>
              <a:rPr lang="en-US" sz="2400" b="1" u="sng" dirty="0" smtClean="0"/>
              <a:t>transcription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translation.</a:t>
            </a:r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25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t="2882" r="5624"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2438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Transcription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213360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23239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b="1" u="sng" dirty="0" smtClean="0"/>
              <a:t>DNA			     BOTH		      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     RNA        </a:t>
            </a:r>
            <a:r>
              <a:rPr lang="en-US" sz="2800" dirty="0" smtClean="0"/>
              <a:t>  </a:t>
            </a:r>
          </a:p>
          <a:p>
            <a:pPr marL="68580" indent="0">
              <a:buNone/>
            </a:pPr>
            <a:r>
              <a:rPr lang="en-US" sz="2800" dirty="0" smtClean="0"/>
              <a:t>1. Double stranded</a:t>
            </a:r>
            <a:r>
              <a:rPr lang="en-US" sz="2800" dirty="0"/>
              <a:t> </a:t>
            </a:r>
            <a:r>
              <a:rPr lang="en-US" sz="2800" dirty="0" smtClean="0"/>
              <a:t> 1. nucleic</a:t>
            </a:r>
            <a:r>
              <a:rPr lang="en-US" sz="2800" dirty="0"/>
              <a:t> </a:t>
            </a:r>
            <a:r>
              <a:rPr lang="en-US" sz="2800" dirty="0" smtClean="0"/>
              <a:t>  1. single stranded</a:t>
            </a:r>
          </a:p>
          <a:p>
            <a:pPr marL="68580" indent="0">
              <a:buNone/>
            </a:pPr>
            <a:r>
              <a:rPr lang="en-US" sz="2800" dirty="0" smtClean="0"/>
              <a:t>2. A-T, C-G		</a:t>
            </a:r>
            <a:r>
              <a:rPr lang="en-US" sz="2800" dirty="0"/>
              <a:t> </a:t>
            </a:r>
            <a:r>
              <a:rPr lang="en-US" sz="2800" dirty="0" smtClean="0"/>
              <a:t>      acids         2. A-U(uracil), C-G</a:t>
            </a:r>
          </a:p>
          <a:p>
            <a:pPr marL="68580" indent="0">
              <a:buNone/>
            </a:pPr>
            <a:r>
              <a:rPr lang="en-US" sz="2800" dirty="0" smtClean="0"/>
              <a:t>3. Instructions for   2. </a:t>
            </a:r>
            <a:r>
              <a:rPr lang="en-US" sz="2200" dirty="0" smtClean="0"/>
              <a:t>nucleotides</a:t>
            </a:r>
            <a:r>
              <a:rPr lang="en-US" sz="2800" dirty="0" smtClean="0"/>
              <a:t> 3. recipe to make 	    </a:t>
            </a:r>
          </a:p>
          <a:p>
            <a:pPr marL="68580" indent="0">
              <a:buNone/>
            </a:pPr>
            <a:r>
              <a:rPr lang="en-US" sz="2800" dirty="0" smtClean="0"/>
              <a:t>	life					proteins</a:t>
            </a:r>
          </a:p>
          <a:p>
            <a:pPr marL="6858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			        4. Ribose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2971800" cy="33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Steps of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b="1" u="sng" dirty="0"/>
              <a:t>Transcription-</a:t>
            </a:r>
            <a:r>
              <a:rPr lang="en-US" b="1" dirty="0"/>
              <a:t> An RNA</a:t>
            </a:r>
            <a:r>
              <a:rPr lang="en-US" b="1" u="sng" dirty="0"/>
              <a:t>(Ribonucleic acid)</a:t>
            </a:r>
            <a:r>
              <a:rPr lang="en-US" b="1" dirty="0"/>
              <a:t> copy is made </a:t>
            </a:r>
            <a:r>
              <a:rPr lang="en-US" b="1" u="sng" dirty="0"/>
              <a:t>from a DNA strand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-writing the </a:t>
            </a:r>
            <a:r>
              <a:rPr lang="en-US" b="1" u="sng" dirty="0" smtClean="0"/>
              <a:t>recipe-</a:t>
            </a:r>
            <a:r>
              <a:rPr lang="en-US" dirty="0" smtClean="0"/>
              <a:t>RNA    </a:t>
            </a:r>
            <a:r>
              <a:rPr lang="en-US" dirty="0"/>
              <a:t>DNA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RNA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-DNA is the </a:t>
            </a:r>
            <a:r>
              <a:rPr lang="en-US" b="1" u="sng" dirty="0" smtClean="0"/>
              <a:t>head chef </a:t>
            </a:r>
            <a:r>
              <a:rPr lang="en-US" dirty="0" smtClean="0"/>
              <a:t>and </a:t>
            </a:r>
            <a:r>
              <a:rPr lang="en-US" dirty="0"/>
              <a:t>before his cooks can make the food on his menu, he has to write the recipes down!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/>
              <a:t>DNA(Head chef) is stuck in the </a:t>
            </a:r>
            <a:r>
              <a:rPr lang="en-US" b="1" u="sng" dirty="0" smtClean="0"/>
              <a:t>nucleus(office</a:t>
            </a:r>
            <a:r>
              <a:rPr lang="en-US" b="1" u="sng" dirty="0"/>
              <a:t>)</a:t>
            </a:r>
            <a:r>
              <a:rPr lang="en-US" dirty="0"/>
              <a:t>, so the recipes have to get delivered to the </a:t>
            </a:r>
            <a:r>
              <a:rPr lang="en-US" b="1" u="sng" dirty="0" smtClean="0"/>
              <a:t>ribosome(kitchen)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b="1" u="sng" dirty="0" err="1" smtClean="0"/>
              <a:t>tRANSCRIPTION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1219200"/>
            <a:ext cx="8850085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www.learnerstv.com/animation/animation.php?ani=326&amp;cat=biology</a:t>
            </a:r>
            <a:endParaRPr lang="en-US" sz="2800" dirty="0" smtClean="0"/>
          </a:p>
          <a:p>
            <a:pPr lvl="0"/>
            <a:r>
              <a:rPr lang="en-US" sz="2800" dirty="0"/>
              <a:t>After the recipe is written,</a:t>
            </a:r>
            <a:r>
              <a:rPr lang="en-US" sz="2800" u="sng" dirty="0"/>
              <a:t> </a:t>
            </a:r>
            <a:r>
              <a:rPr lang="en-US" sz="2800" b="1" u="sng" dirty="0" smtClean="0"/>
              <a:t>mRNA-</a:t>
            </a:r>
            <a:r>
              <a:rPr lang="en-US" sz="2800" dirty="0" smtClean="0"/>
              <a:t>the </a:t>
            </a:r>
            <a:r>
              <a:rPr lang="en-US" sz="2800" dirty="0"/>
              <a:t>messenger, carries the coded information (recipe) from the nucleus and delivers the recipe to the ribosome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/>
              <a:t>Once the recipe is delivered to the </a:t>
            </a:r>
            <a:r>
              <a:rPr lang="en-US" sz="2800" b="1" u="sng" dirty="0" smtClean="0"/>
              <a:t>ribosome</a:t>
            </a:r>
            <a:r>
              <a:rPr lang="en-US" sz="2800" dirty="0" smtClean="0"/>
              <a:t>, it </a:t>
            </a:r>
            <a:r>
              <a:rPr lang="en-US" sz="2800" dirty="0"/>
              <a:t>has to be followed by the cooks!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sz="4000" b="1" u="sng" dirty="0" err="1" smtClean="0"/>
              <a:t>tRANSlaTION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48" y="533400"/>
            <a:ext cx="8850085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b="1" dirty="0"/>
              <a:t>How is the recipe going to be followed?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2</a:t>
            </a:r>
            <a:r>
              <a:rPr lang="en-US" sz="2800" b="1" dirty="0"/>
              <a:t>. </a:t>
            </a:r>
            <a:r>
              <a:rPr lang="en-US" sz="2800" b="1" u="sng" dirty="0"/>
              <a:t>Translation</a:t>
            </a:r>
            <a:endParaRPr lang="en-US" sz="2800" dirty="0"/>
          </a:p>
          <a:p>
            <a:r>
              <a:rPr lang="en-US" sz="2800" dirty="0"/>
              <a:t>-mRNA has </a:t>
            </a:r>
            <a:r>
              <a:rPr lang="en-US" sz="2800" b="1" u="sng" dirty="0"/>
              <a:t>codons</a:t>
            </a:r>
            <a:r>
              <a:rPr lang="en-US" sz="2800" dirty="0"/>
              <a:t> which are 3 letters that represent an </a:t>
            </a:r>
            <a:r>
              <a:rPr lang="en-US" sz="2800" b="1" u="sng" dirty="0" smtClean="0"/>
              <a:t>amino acid.</a:t>
            </a:r>
            <a:endParaRPr lang="en-US" sz="2800" b="1" u="sng" dirty="0"/>
          </a:p>
          <a:p>
            <a:r>
              <a:rPr lang="en-US" sz="2800" dirty="0"/>
              <a:t>-Every 3 letters on the recipe, represents a different </a:t>
            </a:r>
            <a:r>
              <a:rPr lang="en-US" sz="2800" b="1" u="sng" dirty="0" smtClean="0"/>
              <a:t>ingredient!</a:t>
            </a:r>
            <a:endParaRPr lang="en-US" sz="2800" b="1" u="sng" dirty="0"/>
          </a:p>
          <a:p>
            <a:pPr lvl="0"/>
            <a:r>
              <a:rPr lang="en-US" sz="2800" dirty="0"/>
              <a:t>DNA--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RNA-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Protein</a:t>
            </a:r>
          </a:p>
          <a:p>
            <a:r>
              <a:rPr lang="en-US" sz="2800" dirty="0"/>
              <a:t> Head </a:t>
            </a:r>
            <a:r>
              <a:rPr lang="en-US" sz="2800" dirty="0" err="1"/>
              <a:t>chef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Recipe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Foods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Codon charts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40002"/>
              </p:ext>
            </p:extLst>
          </p:nvPr>
        </p:nvGraphicFramePr>
        <p:xfrm>
          <a:off x="762000" y="1066794"/>
          <a:ext cx="6781799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1587"/>
                <a:gridCol w="1271587"/>
                <a:gridCol w="968829"/>
                <a:gridCol w="1089932"/>
                <a:gridCol w="1089932"/>
                <a:gridCol w="1089932"/>
              </a:tblGrid>
              <a:tr h="21945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Tryptophan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Histidine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Isoleucine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Methionine;  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77240"/>
          </a:xfrm>
        </p:spPr>
        <p:txBody>
          <a:bodyPr/>
          <a:lstStyle/>
          <a:p>
            <a:pPr algn="ctr"/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pPr lvl="0"/>
            <a:r>
              <a:rPr lang="en-US" b="1" u="sng" dirty="0" err="1" smtClean="0"/>
              <a:t>tRNA</a:t>
            </a:r>
            <a:r>
              <a:rPr lang="en-US" b="1" u="sng" dirty="0"/>
              <a:t>(</a:t>
            </a:r>
            <a:r>
              <a:rPr lang="en-US" b="1" u="sng" dirty="0" smtClean="0"/>
              <a:t>transfer </a:t>
            </a:r>
            <a:r>
              <a:rPr lang="en-US" b="1" u="sng" dirty="0"/>
              <a:t>RNA</a:t>
            </a:r>
            <a:r>
              <a:rPr lang="en-US" dirty="0"/>
              <a:t>) are the cooks that read the recipes to make the </a:t>
            </a:r>
            <a:r>
              <a:rPr lang="en-US" dirty="0" smtClean="0"/>
              <a:t>proteins(</a:t>
            </a:r>
            <a:r>
              <a:rPr lang="en-US" b="1" u="sng" dirty="0" smtClean="0"/>
              <a:t>FOODS!)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tRNA</a:t>
            </a:r>
            <a:r>
              <a:rPr lang="en-US" dirty="0"/>
              <a:t> is responsible for translating the instructions to make the protein by dropping off the correct amino acids**Every 3 letters in the recipe calls for a different ingredient (amino acid</a:t>
            </a:r>
            <a:r>
              <a:rPr lang="en-US" dirty="0" smtClean="0"/>
              <a:t>)!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Amino acids bond together with </a:t>
            </a:r>
            <a:r>
              <a:rPr lang="en-US" b="1" u="sng" dirty="0" smtClean="0"/>
              <a:t>peptide </a:t>
            </a:r>
            <a:r>
              <a:rPr lang="en-US" dirty="0" smtClean="0"/>
              <a:t>bonds </a:t>
            </a:r>
            <a:r>
              <a:rPr lang="en-US" dirty="0"/>
              <a:t>to make a </a:t>
            </a:r>
            <a:r>
              <a:rPr lang="en-US" b="1" u="sng" dirty="0" smtClean="0"/>
              <a:t>protein </a:t>
            </a:r>
            <a:r>
              <a:rPr lang="en-US" dirty="0" smtClean="0"/>
              <a:t>a.k.a</a:t>
            </a:r>
            <a:r>
              <a:rPr lang="en-US" dirty="0"/>
              <a:t>. polypeptide)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2692401" y="1701800"/>
            <a:ext cx="5435600" cy="4978400"/>
            <a:chOff x="1696" y="1072"/>
            <a:chExt cx="3424" cy="3136"/>
          </a:xfrm>
        </p:grpSpPr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96" y="1072"/>
              <a:ext cx="3424" cy="3136"/>
            </a:xfrm>
            <a:prstGeom prst="roundRect">
              <a:avLst>
                <a:gd name="adj" fmla="val 12495"/>
              </a:avLst>
            </a:prstGeom>
            <a:solidFill>
              <a:schemeClr val="folHlink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928" y="1304"/>
              <a:ext cx="2768" cy="1856"/>
            </a:xfrm>
            <a:prstGeom prst="ellipse">
              <a:avLst/>
            </a:prstGeom>
            <a:solidFill>
              <a:srgbClr val="66FF6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215" y="1138"/>
              <a:ext cx="84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/>
                <a:t>Nuclear</a:t>
              </a:r>
            </a:p>
            <a:p>
              <a:pPr algn="ctr" eaLnBrk="0" hangingPunct="0"/>
              <a:r>
                <a:rPr lang="en-US" sz="1800" b="1"/>
                <a:t>membrane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520" y="1480"/>
              <a:ext cx="224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164" y="1924"/>
              <a:ext cx="1000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51" y="1906"/>
              <a:ext cx="103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Transcription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212" y="3460"/>
              <a:ext cx="856" cy="184"/>
            </a:xfrm>
            <a:prstGeom prst="rect">
              <a:avLst/>
            </a:prstGeom>
            <a:solidFill>
              <a:srgbClr val="F39FD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2199" y="3442"/>
              <a:ext cx="8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Translation</a:t>
              </a:r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3072" y="1596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3072" y="1644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59" y="1364"/>
              <a:ext cx="4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DNA</a:t>
              </a: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3600" y="1832"/>
              <a:ext cx="8" cy="10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3264" y="2856"/>
              <a:ext cx="949" cy="29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3707" y="2660"/>
              <a:ext cx="5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/>
                <a:t>mRNA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3600" y="303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3708" y="3408"/>
              <a:ext cx="301" cy="217"/>
            </a:xfrm>
            <a:custGeom>
              <a:avLst/>
              <a:gdLst>
                <a:gd name="T0" fmla="*/ 36 w 301"/>
                <a:gd name="T1" fmla="*/ 192 h 217"/>
                <a:gd name="T2" fmla="*/ 72 w 301"/>
                <a:gd name="T3" fmla="*/ 216 h 217"/>
                <a:gd name="T4" fmla="*/ 108 w 301"/>
                <a:gd name="T5" fmla="*/ 216 h 217"/>
                <a:gd name="T6" fmla="*/ 144 w 301"/>
                <a:gd name="T7" fmla="*/ 216 h 217"/>
                <a:gd name="T8" fmla="*/ 180 w 301"/>
                <a:gd name="T9" fmla="*/ 216 h 217"/>
                <a:gd name="T10" fmla="*/ 216 w 301"/>
                <a:gd name="T11" fmla="*/ 216 h 217"/>
                <a:gd name="T12" fmla="*/ 252 w 301"/>
                <a:gd name="T13" fmla="*/ 216 h 217"/>
                <a:gd name="T14" fmla="*/ 288 w 301"/>
                <a:gd name="T15" fmla="*/ 216 h 217"/>
                <a:gd name="T16" fmla="*/ 300 w 301"/>
                <a:gd name="T17" fmla="*/ 180 h 217"/>
                <a:gd name="T18" fmla="*/ 300 w 301"/>
                <a:gd name="T19" fmla="*/ 144 h 217"/>
                <a:gd name="T20" fmla="*/ 300 w 301"/>
                <a:gd name="T21" fmla="*/ 108 h 217"/>
                <a:gd name="T22" fmla="*/ 276 w 301"/>
                <a:gd name="T23" fmla="*/ 72 h 217"/>
                <a:gd name="T24" fmla="*/ 240 w 301"/>
                <a:gd name="T25" fmla="*/ 48 h 217"/>
                <a:gd name="T26" fmla="*/ 204 w 301"/>
                <a:gd name="T27" fmla="*/ 24 h 217"/>
                <a:gd name="T28" fmla="*/ 168 w 301"/>
                <a:gd name="T29" fmla="*/ 12 h 217"/>
                <a:gd name="T30" fmla="*/ 132 w 301"/>
                <a:gd name="T31" fmla="*/ 0 h 217"/>
                <a:gd name="T32" fmla="*/ 96 w 301"/>
                <a:gd name="T33" fmla="*/ 12 h 217"/>
                <a:gd name="T34" fmla="*/ 60 w 301"/>
                <a:gd name="T35" fmla="*/ 24 h 217"/>
                <a:gd name="T36" fmla="*/ 24 w 301"/>
                <a:gd name="T37" fmla="*/ 60 h 217"/>
                <a:gd name="T38" fmla="*/ 0 w 301"/>
                <a:gd name="T39" fmla="*/ 96 h 217"/>
                <a:gd name="T40" fmla="*/ 0 w 301"/>
                <a:gd name="T41" fmla="*/ 132 h 217"/>
                <a:gd name="T42" fmla="*/ 0 w 301"/>
                <a:gd name="T43" fmla="*/ 168 h 217"/>
                <a:gd name="T44" fmla="*/ 12 w 301"/>
                <a:gd name="T45" fmla="*/ 204 h 217"/>
                <a:gd name="T46" fmla="*/ 48 w 301"/>
                <a:gd name="T47" fmla="*/ 216 h 217"/>
                <a:gd name="T48" fmla="*/ 84 w 301"/>
                <a:gd name="T49" fmla="*/ 216 h 217"/>
                <a:gd name="T50" fmla="*/ 36 w 301"/>
                <a:gd name="T51" fmla="*/ 19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217">
                  <a:moveTo>
                    <a:pt x="36" y="192"/>
                  </a:moveTo>
                  <a:lnTo>
                    <a:pt x="72" y="216"/>
                  </a:lnTo>
                  <a:lnTo>
                    <a:pt x="108" y="216"/>
                  </a:lnTo>
                  <a:lnTo>
                    <a:pt x="144" y="216"/>
                  </a:lnTo>
                  <a:lnTo>
                    <a:pt x="180" y="216"/>
                  </a:lnTo>
                  <a:lnTo>
                    <a:pt x="216" y="216"/>
                  </a:lnTo>
                  <a:lnTo>
                    <a:pt x="252" y="216"/>
                  </a:lnTo>
                  <a:lnTo>
                    <a:pt x="288" y="216"/>
                  </a:lnTo>
                  <a:lnTo>
                    <a:pt x="300" y="180"/>
                  </a:lnTo>
                  <a:lnTo>
                    <a:pt x="300" y="144"/>
                  </a:lnTo>
                  <a:lnTo>
                    <a:pt x="300" y="108"/>
                  </a:lnTo>
                  <a:lnTo>
                    <a:pt x="276" y="72"/>
                  </a:lnTo>
                  <a:lnTo>
                    <a:pt x="240" y="48"/>
                  </a:lnTo>
                  <a:lnTo>
                    <a:pt x="204" y="24"/>
                  </a:lnTo>
                  <a:lnTo>
                    <a:pt x="168" y="12"/>
                  </a:lnTo>
                  <a:lnTo>
                    <a:pt x="132" y="0"/>
                  </a:lnTo>
                  <a:lnTo>
                    <a:pt x="96" y="12"/>
                  </a:lnTo>
                  <a:lnTo>
                    <a:pt x="60" y="24"/>
                  </a:lnTo>
                  <a:lnTo>
                    <a:pt x="24" y="60"/>
                  </a:lnTo>
                  <a:lnTo>
                    <a:pt x="0" y="96"/>
                  </a:lnTo>
                  <a:lnTo>
                    <a:pt x="0" y="132"/>
                  </a:lnTo>
                  <a:lnTo>
                    <a:pt x="0" y="168"/>
                  </a:lnTo>
                  <a:lnTo>
                    <a:pt x="12" y="204"/>
                  </a:lnTo>
                  <a:lnTo>
                    <a:pt x="48" y="216"/>
                  </a:lnTo>
                  <a:lnTo>
                    <a:pt x="84" y="216"/>
                  </a:lnTo>
                  <a:lnTo>
                    <a:pt x="36" y="192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3696" y="3600"/>
              <a:ext cx="313" cy="121"/>
            </a:xfrm>
            <a:custGeom>
              <a:avLst/>
              <a:gdLst>
                <a:gd name="T0" fmla="*/ 48 w 313"/>
                <a:gd name="T1" fmla="*/ 0 h 121"/>
                <a:gd name="T2" fmla="*/ 84 w 313"/>
                <a:gd name="T3" fmla="*/ 12 h 121"/>
                <a:gd name="T4" fmla="*/ 120 w 313"/>
                <a:gd name="T5" fmla="*/ 12 h 121"/>
                <a:gd name="T6" fmla="*/ 156 w 313"/>
                <a:gd name="T7" fmla="*/ 12 h 121"/>
                <a:gd name="T8" fmla="*/ 192 w 313"/>
                <a:gd name="T9" fmla="*/ 12 h 121"/>
                <a:gd name="T10" fmla="*/ 228 w 313"/>
                <a:gd name="T11" fmla="*/ 12 h 121"/>
                <a:gd name="T12" fmla="*/ 264 w 313"/>
                <a:gd name="T13" fmla="*/ 12 h 121"/>
                <a:gd name="T14" fmla="*/ 300 w 313"/>
                <a:gd name="T15" fmla="*/ 36 h 121"/>
                <a:gd name="T16" fmla="*/ 312 w 313"/>
                <a:gd name="T17" fmla="*/ 72 h 121"/>
                <a:gd name="T18" fmla="*/ 276 w 313"/>
                <a:gd name="T19" fmla="*/ 96 h 121"/>
                <a:gd name="T20" fmla="*/ 240 w 313"/>
                <a:gd name="T21" fmla="*/ 108 h 121"/>
                <a:gd name="T22" fmla="*/ 204 w 313"/>
                <a:gd name="T23" fmla="*/ 120 h 121"/>
                <a:gd name="T24" fmla="*/ 168 w 313"/>
                <a:gd name="T25" fmla="*/ 120 h 121"/>
                <a:gd name="T26" fmla="*/ 132 w 313"/>
                <a:gd name="T27" fmla="*/ 120 h 121"/>
                <a:gd name="T28" fmla="*/ 96 w 313"/>
                <a:gd name="T29" fmla="*/ 120 h 121"/>
                <a:gd name="T30" fmla="*/ 60 w 313"/>
                <a:gd name="T31" fmla="*/ 120 h 121"/>
                <a:gd name="T32" fmla="*/ 24 w 313"/>
                <a:gd name="T33" fmla="*/ 120 h 121"/>
                <a:gd name="T34" fmla="*/ 0 w 313"/>
                <a:gd name="T35" fmla="*/ 84 h 121"/>
                <a:gd name="T36" fmla="*/ 12 w 313"/>
                <a:gd name="T37" fmla="*/ 48 h 121"/>
                <a:gd name="T38" fmla="*/ 48 w 313"/>
                <a:gd name="T39" fmla="*/ 24 h 121"/>
                <a:gd name="T40" fmla="*/ 48 w 313"/>
                <a:gd name="T4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" h="121">
                  <a:moveTo>
                    <a:pt x="48" y="0"/>
                  </a:moveTo>
                  <a:lnTo>
                    <a:pt x="84" y="12"/>
                  </a:lnTo>
                  <a:lnTo>
                    <a:pt x="120" y="12"/>
                  </a:lnTo>
                  <a:lnTo>
                    <a:pt x="156" y="12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276" y="96"/>
                  </a:lnTo>
                  <a:lnTo>
                    <a:pt x="240" y="108"/>
                  </a:lnTo>
                  <a:lnTo>
                    <a:pt x="204" y="120"/>
                  </a:lnTo>
                  <a:lnTo>
                    <a:pt x="168" y="120"/>
                  </a:lnTo>
                  <a:lnTo>
                    <a:pt x="132" y="120"/>
                  </a:lnTo>
                  <a:lnTo>
                    <a:pt x="96" y="120"/>
                  </a:lnTo>
                  <a:lnTo>
                    <a:pt x="60" y="120"/>
                  </a:lnTo>
                  <a:lnTo>
                    <a:pt x="24" y="120"/>
                  </a:lnTo>
                  <a:lnTo>
                    <a:pt x="0" y="84"/>
                  </a:lnTo>
                  <a:lnTo>
                    <a:pt x="12" y="48"/>
                  </a:lnTo>
                  <a:lnTo>
                    <a:pt x="48" y="24"/>
                  </a:lnTo>
                  <a:lnTo>
                    <a:pt x="4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64" y="3528"/>
              <a:ext cx="1093" cy="73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3224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3368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3512" y="3752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3608" y="3656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704" y="356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4142" y="3092"/>
              <a:ext cx="8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Ribosome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879" y="3716"/>
              <a:ext cx="66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Protein</a:t>
              </a:r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3656" y="384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3944" y="3256"/>
              <a:ext cx="176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28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581"/>
            <a:ext cx="7239000" cy="777240"/>
          </a:xfrm>
        </p:spPr>
        <p:txBody>
          <a:bodyPr/>
          <a:lstStyle/>
          <a:p>
            <a:pPr algn="ctr"/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93736"/>
          </a:xfrm>
        </p:spPr>
        <p:txBody>
          <a:bodyPr>
            <a:normAutofit/>
          </a:bodyPr>
          <a:lstStyle/>
          <a:p>
            <a:r>
              <a:rPr lang="en-US" b="1" dirty="0"/>
              <a:t>Let’s make a protein: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TRANSCRIPTION</a:t>
            </a:r>
            <a:r>
              <a:rPr lang="en-US" b="1" dirty="0"/>
              <a:t> </a:t>
            </a:r>
            <a:r>
              <a:rPr lang="en-US" dirty="0"/>
              <a:t>– copying the DNA instructions to make proteins into </a:t>
            </a:r>
            <a:r>
              <a:rPr lang="en-US" b="1" dirty="0"/>
              <a:t>mRNA</a:t>
            </a:r>
            <a:r>
              <a:rPr lang="en-US" dirty="0"/>
              <a:t>       DNA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RNA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DNA strand</a:t>
            </a:r>
            <a:r>
              <a:rPr lang="en-US" dirty="0"/>
              <a:t> </a:t>
            </a:r>
            <a:r>
              <a:rPr lang="en-US"/>
              <a:t>-   </a:t>
            </a:r>
            <a:r>
              <a:rPr lang="en-US" smtClean="0"/>
              <a:t>    GCC             TGG             </a:t>
            </a:r>
            <a:r>
              <a:rPr lang="en-US"/>
              <a:t>ATC</a:t>
            </a:r>
            <a:endParaRPr lang="en-US" dirty="0"/>
          </a:p>
          <a:p>
            <a:r>
              <a:rPr lang="en-US" b="1" dirty="0"/>
              <a:t>mRNA strand-</a:t>
            </a:r>
            <a:r>
              <a:rPr lang="en-US" dirty="0"/>
              <a:t> </a:t>
            </a:r>
            <a:r>
              <a:rPr lang="en-US" b="1" u="sng" dirty="0" smtClean="0"/>
              <a:t>________</a:t>
            </a:r>
            <a:r>
              <a:rPr lang="en-US" b="1" dirty="0" smtClean="0"/>
              <a:t>  </a:t>
            </a:r>
            <a:r>
              <a:rPr lang="en-US" b="1" u="sng" dirty="0" smtClean="0"/>
              <a:t>_________</a:t>
            </a:r>
            <a:r>
              <a:rPr lang="en-US" b="1" dirty="0" smtClean="0"/>
              <a:t>   </a:t>
            </a:r>
            <a:r>
              <a:rPr lang="en-US" b="1" u="sng" dirty="0" smtClean="0"/>
              <a:t>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TRANSLATION</a:t>
            </a:r>
            <a:r>
              <a:rPr lang="en-US" dirty="0"/>
              <a:t> – protein synthesis a.k.a. making a </a:t>
            </a:r>
            <a:r>
              <a:rPr lang="en-US" b="1" dirty="0"/>
              <a:t>protein</a:t>
            </a:r>
            <a:r>
              <a:rPr lang="en-US" dirty="0"/>
              <a:t>   RNA-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Protein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amino acids</a:t>
            </a:r>
            <a:r>
              <a:rPr lang="en-US" dirty="0"/>
              <a:t> - ___________   ________   __________  </a:t>
            </a:r>
          </a:p>
        </p:txBody>
      </p:sp>
    </p:spTree>
    <p:extLst>
      <p:ext uri="{BB962C8B-B14F-4D97-AF65-F5344CB8AC3E}">
        <p14:creationId xmlns:p14="http://schemas.microsoft.com/office/powerpoint/2010/main" val="17586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388</Words>
  <Application>Microsoft Office PowerPoint</Application>
  <PresentationFormat>On-screen Show (4:3)</PresentationFormat>
  <Paragraphs>174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iRespondGraphMaster</vt:lpstr>
      <vt:lpstr>iRespondQuestionMaster</vt:lpstr>
      <vt:lpstr>Opulent</vt:lpstr>
      <vt:lpstr>UNIT 3:  DNA and RNA </vt:lpstr>
      <vt:lpstr>DNA VS. RNA</vt:lpstr>
      <vt:lpstr>Steps of transcription</vt:lpstr>
      <vt:lpstr>tRANSCRIPTION</vt:lpstr>
      <vt:lpstr>tRANSlaTION</vt:lpstr>
      <vt:lpstr>Codon charts</vt:lpstr>
      <vt:lpstr>Translation</vt:lpstr>
      <vt:lpstr>Protein Synthesis</vt:lpstr>
      <vt:lpstr>Protein synthesis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104</cp:revision>
  <cp:lastPrinted>2015-02-20T12:48:59Z</cp:lastPrinted>
  <dcterms:created xsi:type="dcterms:W3CDTF">2012-08-12T15:53:18Z</dcterms:created>
  <dcterms:modified xsi:type="dcterms:W3CDTF">2015-02-20T13:05:54Z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</Properties>
</file>