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4069" r:id="rId3"/>
  </p:sldMasterIdLst>
  <p:notesMasterIdLst>
    <p:notesMasterId r:id="rId12"/>
  </p:notesMasterIdLst>
  <p:handoutMasterIdLst>
    <p:handoutMasterId r:id="rId13"/>
  </p:handoutMasterIdLst>
  <p:sldIdLst>
    <p:sldId id="286" r:id="rId4"/>
    <p:sldId id="259" r:id="rId5"/>
    <p:sldId id="284" r:id="rId6"/>
    <p:sldId id="261" r:id="rId7"/>
    <p:sldId id="285" r:id="rId8"/>
    <p:sldId id="287" r:id="rId9"/>
    <p:sldId id="288" r:id="rId10"/>
    <p:sldId id="267" r:id="rId1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335C-987A-49B9-8DEC-9DC34049250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F621-3C46-4F19-8E98-9277AA6B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3578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c3578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91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7388" y="198714"/>
            <a:ext cx="7599363" cy="7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+mj-lt"/>
              </a:rPr>
              <a:t>Population Density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23914" y="904445"/>
            <a:ext cx="74628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dirty="0"/>
              <a:t>The number of organisms per unit area</a:t>
            </a:r>
            <a:endParaRPr lang="en-US" altLang="en-US" sz="2900" dirty="0">
              <a:solidFill>
                <a:srgbClr val="CC0066"/>
              </a:solidFill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04800" y="1455307"/>
            <a:ext cx="74628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chemeClr val="folHlink"/>
                </a:solidFill>
              </a:rPr>
              <a:t>Spatial Distribution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1358900" y="1588"/>
            <a:ext cx="223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Population Ecology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755650" y="2161038"/>
            <a:ext cx="7462837" cy="1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b="1" dirty="0"/>
              <a:t>Dispersion</a:t>
            </a:r>
            <a:r>
              <a:rPr lang="en-US" altLang="en-US" sz="2900" dirty="0"/>
              <a:t> is the pattern of spacing of a population.</a:t>
            </a:r>
          </a:p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endParaRPr lang="en-US" altLang="en-US" sz="2900" dirty="0"/>
          </a:p>
        </p:txBody>
      </p:sp>
      <p:pic>
        <p:nvPicPr>
          <p:cNvPr id="1026" name="Picture 2" descr="https://dr282zn36sxxg.cloudfront.net/datastreams/f-d%3Aa8070d548b03708fe12680a6c88af3ec2d39446c05176c6109d77640%2BIMAGE_TINY%2BIMAGE_TINY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1263"/>
            <a:ext cx="5814770" cy="40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831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Population growth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b="0" dirty="0"/>
              <a:t>Available </a:t>
            </a:r>
            <a:r>
              <a:rPr lang="en-US" sz="2800" i="1" dirty="0"/>
              <a:t>resources</a:t>
            </a:r>
            <a:r>
              <a:rPr lang="en-US" sz="2800" b="0" i="1" dirty="0"/>
              <a:t> </a:t>
            </a:r>
            <a:r>
              <a:rPr lang="en-US" sz="2800" b="0" dirty="0"/>
              <a:t>such as </a:t>
            </a:r>
            <a:r>
              <a:rPr lang="en-US" sz="2800" u="sng" dirty="0"/>
              <a:t>food</a:t>
            </a:r>
            <a:r>
              <a:rPr lang="en-US" sz="2800" dirty="0"/>
              <a:t>, </a:t>
            </a:r>
            <a:r>
              <a:rPr lang="en-US" sz="2800" u="sng" dirty="0"/>
              <a:t>water</a:t>
            </a:r>
            <a:r>
              <a:rPr lang="en-US" sz="2800" dirty="0"/>
              <a:t>, </a:t>
            </a:r>
            <a:r>
              <a:rPr lang="en-US" sz="2800" u="sng" dirty="0"/>
              <a:t>shelter</a:t>
            </a:r>
            <a:r>
              <a:rPr lang="en-US" sz="2800" dirty="0"/>
              <a:t> and </a:t>
            </a:r>
            <a:r>
              <a:rPr lang="en-US" sz="2800" u="sng" dirty="0"/>
              <a:t>mates</a:t>
            </a:r>
            <a:r>
              <a:rPr lang="en-US" sz="2800" b="0" dirty="0"/>
              <a:t> regulate (control) population growth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/>
              <a:t>Populations grow </a:t>
            </a:r>
            <a:r>
              <a:rPr lang="en-US" sz="2800" dirty="0"/>
              <a:t>fastest</a:t>
            </a:r>
            <a:r>
              <a:rPr lang="en-US" sz="2800" b="0" dirty="0"/>
              <a:t> when there are </a:t>
            </a:r>
            <a:r>
              <a:rPr lang="en-US" sz="2800" u="sng" dirty="0"/>
              <a:t>unlimited</a:t>
            </a:r>
            <a:r>
              <a:rPr lang="en-US" sz="2800" b="0" dirty="0"/>
              <a:t> (extra) resources available;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/>
              <a:t>Populations </a:t>
            </a:r>
            <a:r>
              <a:rPr lang="en-US" sz="2800" dirty="0"/>
              <a:t>stop growing</a:t>
            </a:r>
            <a:r>
              <a:rPr lang="en-US" sz="2800" b="0" dirty="0"/>
              <a:t> when the resources start to </a:t>
            </a:r>
            <a:r>
              <a:rPr lang="en-US" sz="2800" u="sng" dirty="0"/>
              <a:t>run out</a:t>
            </a:r>
            <a:r>
              <a:rPr lang="en-US" sz="2800" b="0" dirty="0"/>
              <a:t>, because the resources are </a:t>
            </a:r>
            <a:r>
              <a:rPr lang="en-US" sz="2800" u="sng" dirty="0"/>
              <a:t>scarce</a:t>
            </a:r>
            <a:r>
              <a:rPr lang="en-US" sz="2800" b="0" dirty="0"/>
              <a:t>(not enough available) and </a:t>
            </a:r>
            <a:r>
              <a:rPr lang="en-US" sz="2800" u="sng" dirty="0"/>
              <a:t>competition</a:t>
            </a:r>
            <a:r>
              <a:rPr lang="en-US" sz="2800" b="0" dirty="0"/>
              <a:t> occurs.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/>
              <a:t>These resources are called </a:t>
            </a:r>
            <a:r>
              <a:rPr lang="en-US" sz="2800" u="sng" dirty="0"/>
              <a:t>limiting</a:t>
            </a:r>
            <a:r>
              <a:rPr lang="en-US" sz="2800" dirty="0"/>
              <a:t> factors</a:t>
            </a:r>
            <a:r>
              <a:rPr lang="en-US" sz="2800" b="0" dirty="0"/>
              <a:t>, which are any resources in the environment that could keep a population from growing out of </a:t>
            </a:r>
            <a:r>
              <a:rPr lang="en-US" sz="2800" u="sng" dirty="0"/>
              <a:t>control</a:t>
            </a:r>
            <a:endParaRPr lang="en-US" sz="2800" b="0" dirty="0"/>
          </a:p>
          <a:p>
            <a:pPr marL="6858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Population growth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7024"/>
            <a:ext cx="88392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Density independent		      Density dependent</a:t>
            </a:r>
          </a:p>
          <a:p>
            <a:pPr marL="0" lvl="0" indent="0"/>
            <a:r>
              <a:rPr lang="en-US" sz="2800" b="0" dirty="0"/>
              <a:t>Doesn’t matter the size of               Size of the population</a:t>
            </a:r>
          </a:p>
          <a:p>
            <a:pPr marL="0" lvl="0" indent="0">
              <a:buNone/>
            </a:pPr>
            <a:r>
              <a:rPr lang="en-US" sz="2800" b="0" dirty="0"/>
              <a:t>the population	            	       determines the effect</a:t>
            </a:r>
          </a:p>
          <a:p>
            <a:pPr marL="0" lvl="0" indent="0"/>
            <a:r>
              <a:rPr lang="en-US" sz="2800" b="0" dirty="0"/>
              <a:t>Examples				        Example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0" dirty="0"/>
              <a:t>Fires				        Disease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0" dirty="0"/>
              <a:t>Storms                                          </a:t>
            </a:r>
            <a:r>
              <a:rPr lang="en-US" altLang="en-US" sz="2800" b="0" dirty="0">
                <a:solidFill>
                  <a:srgbClr val="000000"/>
                </a:solidFill>
                <a:cs typeface="Times New Roman" panose="02020603050405020304" pitchFamily="18" charset="0"/>
              </a:rPr>
              <a:t>Competition</a:t>
            </a:r>
            <a:endParaRPr lang="en-US" sz="2800" b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400" b="0" dirty="0">
                <a:solidFill>
                  <a:srgbClr val="000000"/>
                </a:solidFill>
                <a:cs typeface="Times New Roman" panose="02020603050405020304" pitchFamily="18" charset="0"/>
              </a:rPr>
              <a:t>Human alterations of the landscape  Parasites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b="0" dirty="0">
                <a:solidFill>
                  <a:srgbClr val="000000"/>
                </a:solidFill>
                <a:cs typeface="Times New Roman" panose="02020603050405020304" pitchFamily="18" charset="0"/>
              </a:rPr>
              <a:t>Air, land, and water pollution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b="0" dirty="0">
                <a:solidFill>
                  <a:srgbClr val="000000"/>
                </a:solidFill>
                <a:cs typeface="Times New Roman" panose="02020603050405020304" pitchFamily="18" charset="0"/>
              </a:rPr>
              <a:t>Weather events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800" b="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6858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www.blm.gov/or/resources/recreation/tablerock/images/anthro/fire4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44149"/>
            <a:ext cx="2590800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elephant-herds-at-chobe_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577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5791200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/>
              <a:t>Logistic Model-Normal Growth Curve-S curve</a:t>
            </a:r>
          </a:p>
          <a:p>
            <a:pPr marL="514350" lvl="0" indent="-514350">
              <a:buAutoNum type="alphaUcPeriod"/>
            </a:pPr>
            <a:r>
              <a:rPr lang="en-US" sz="2800" u="sng" dirty="0"/>
              <a:t>Initial</a:t>
            </a:r>
            <a:r>
              <a:rPr lang="en-US" sz="2800" b="0" dirty="0"/>
              <a:t> </a:t>
            </a:r>
            <a:r>
              <a:rPr lang="en-US" sz="2800" dirty="0"/>
              <a:t>Growth Stage</a:t>
            </a:r>
          </a:p>
          <a:p>
            <a:pPr marL="514350" lvl="0" indent="-514350">
              <a:buAutoNum type="alphaUcPeriod"/>
            </a:pPr>
            <a:r>
              <a:rPr lang="en-US" sz="2800" b="1" u="sng" dirty="0"/>
              <a:t>Exponential</a:t>
            </a:r>
            <a:r>
              <a:rPr lang="en-US" sz="2800" b="0" dirty="0"/>
              <a:t> </a:t>
            </a:r>
            <a:r>
              <a:rPr lang="en-US" sz="2800" dirty="0"/>
              <a:t>Growth: </a:t>
            </a:r>
            <a:r>
              <a:rPr lang="en-US" sz="2800" b="0" dirty="0"/>
              <a:t>occurs when the number of organisms keeps </a:t>
            </a:r>
            <a:r>
              <a:rPr lang="en-US" sz="2800" u="sng" dirty="0"/>
              <a:t>increasing</a:t>
            </a:r>
            <a:r>
              <a:rPr lang="en-US" sz="2800" b="0" dirty="0"/>
              <a:t> at a fast rate because </a:t>
            </a:r>
            <a:r>
              <a:rPr lang="en-US" sz="2800" b="0" u="sng" dirty="0"/>
              <a:t>nothing stops the population from growing</a:t>
            </a:r>
            <a:r>
              <a:rPr lang="en-US" sz="2800" b="0" dirty="0"/>
              <a:t>(no limiting factors)</a:t>
            </a:r>
          </a:p>
          <a:p>
            <a:pPr marL="514350" lvl="0" indent="-514350">
              <a:buAutoNum type="alphaUcPeriod"/>
            </a:pPr>
            <a:r>
              <a:rPr lang="en-US" sz="2800" u="sng" dirty="0"/>
              <a:t>Steady</a:t>
            </a:r>
            <a:r>
              <a:rPr lang="en-US" sz="2800" dirty="0"/>
              <a:t> State: </a:t>
            </a:r>
            <a:r>
              <a:rPr lang="en-US" sz="2800" b="0" dirty="0"/>
              <a:t>population remains about the </a:t>
            </a:r>
            <a:r>
              <a:rPr lang="en-US" sz="2800" u="sng" dirty="0"/>
              <a:t>same</a:t>
            </a:r>
          </a:p>
          <a:p>
            <a:pPr marL="514350" lvl="0" indent="-514350">
              <a:buAutoNum type="alphaUcPeriod"/>
            </a:pPr>
            <a:r>
              <a:rPr lang="en-US" sz="2800" u="sng" dirty="0"/>
              <a:t>Carrying</a:t>
            </a:r>
            <a:r>
              <a:rPr lang="en-US" sz="2800" dirty="0"/>
              <a:t> Capacity: the maximum number of individuals in a population that can </a:t>
            </a:r>
            <a:r>
              <a:rPr lang="en-US" sz="2800" u="sng" dirty="0"/>
              <a:t>survive</a:t>
            </a:r>
            <a:r>
              <a:rPr lang="en-US" sz="2800" b="0" dirty="0"/>
              <a:t> </a:t>
            </a:r>
            <a:r>
              <a:rPr lang="en-US" sz="2800" dirty="0"/>
              <a:t>on available resources</a:t>
            </a:r>
            <a:r>
              <a:rPr lang="en-US" sz="2800" b="0" dirty="0"/>
              <a:t> (food, space, water, etc…). An environment can </a:t>
            </a:r>
            <a:r>
              <a:rPr lang="en-US" sz="2800" u="sng" dirty="0"/>
              <a:t>support</a:t>
            </a:r>
            <a:r>
              <a:rPr lang="en-US" sz="2800" b="0" dirty="0"/>
              <a:t> only a certain number of individuals.</a:t>
            </a:r>
            <a:endParaRPr lang="en-US" sz="2800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can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62727" r="52125" b="18561"/>
          <a:stretch/>
        </p:blipFill>
        <p:spPr bwMode="auto">
          <a:xfrm>
            <a:off x="332295" y="990600"/>
            <a:ext cx="851941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8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358900" y="1588"/>
            <a:ext cx="223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Population Ecology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90468" y="76546"/>
            <a:ext cx="7534275" cy="53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Exponential Growth Model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" y="837407"/>
            <a:ext cx="8915400" cy="28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Occurs if it has the </a:t>
            </a:r>
            <a:r>
              <a:rPr lang="en-US" altLang="en-US" sz="2600" u="sng" dirty="0"/>
              <a:t>perfect environment</a:t>
            </a:r>
            <a:r>
              <a:rPr lang="en-US" altLang="en-US" sz="2600" dirty="0"/>
              <a:t>.  Limited to short periods and small areas.</a:t>
            </a:r>
          </a:p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Population </a:t>
            </a:r>
            <a:r>
              <a:rPr lang="en-US" altLang="en-US" sz="2600" u="sng" dirty="0"/>
              <a:t>multiplies quickly.</a:t>
            </a:r>
          </a:p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All populations grow exponentially until some limiting factor slows the population’s growth.</a:t>
            </a:r>
          </a:p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J-Curve</a:t>
            </a:r>
          </a:p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This is mostly </a:t>
            </a:r>
            <a:r>
              <a:rPr lang="en-US" altLang="en-US" sz="2600" u="sng" dirty="0"/>
              <a:t>unrealistic</a:t>
            </a:r>
            <a:r>
              <a:rPr lang="en-US" altLang="en-US" sz="2400" dirty="0"/>
              <a:t>.</a:t>
            </a:r>
          </a:p>
        </p:txBody>
      </p:sp>
      <p:pic>
        <p:nvPicPr>
          <p:cNvPr id="66565" name="Picture 5" descr="ch 4 im 9 and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72720"/>
            <a:ext cx="4876800" cy="398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6506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2625" y="1893888"/>
            <a:ext cx="7334250" cy="98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dirty="0"/>
              <a:t>Zero population growth (ZPG) occurs when the birthrate equals the death rate.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358900" y="1588"/>
            <a:ext cx="2238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Population Ecology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682625" y="1227138"/>
            <a:ext cx="7334250" cy="53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Zero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2412444970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228600" y="294301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Range of tolerance</a:t>
            </a:r>
            <a:endParaRPr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371599"/>
            <a:ext cx="8520600" cy="47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any environmental factor, there is an upper limit and lower limit that define the conditions in which an organism can survive known as the </a:t>
            </a:r>
            <a:r>
              <a:rPr lang="en" b="1">
                <a:solidFill>
                  <a:schemeClr val="accent1"/>
                </a:solidFill>
              </a:rPr>
              <a:t>Range of Tolerance</a:t>
            </a:r>
            <a:r>
              <a:rPr lang="en"/>
              <a:t>.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en" i="1">
                <a:solidFill>
                  <a:schemeClr val="accent3"/>
                </a:solidFill>
              </a:rPr>
              <a:t>Steelhead Trout live in clear, cool coastal rivers and streams from California to Alaska. The ideal range of water temperature for Steelhead trout is between 13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 and 21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C. However, they can survive water temperatures from 9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 to 25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C, but can experience physiological stress such as the inability to grow or reproduce. </a:t>
            </a:r>
            <a:endParaRPr i="1">
              <a:solidFill>
                <a:schemeClr val="accent3"/>
              </a:solidFill>
            </a:endParaRPr>
          </a:p>
        </p:txBody>
      </p:sp>
      <p:pic>
        <p:nvPicPr>
          <p:cNvPr id="140" name="Google Shape;140;p24" descr="ch 3 im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048000"/>
            <a:ext cx="60198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</TotalTime>
  <Words>347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Wingdings</vt:lpstr>
      <vt:lpstr>iRespondGraphMaster</vt:lpstr>
      <vt:lpstr>iRespondQuestionMaster</vt:lpstr>
      <vt:lpstr>Angles</vt:lpstr>
      <vt:lpstr>PowerPoint Presentation</vt:lpstr>
      <vt:lpstr>Population growth</vt:lpstr>
      <vt:lpstr>Population growth</vt:lpstr>
      <vt:lpstr>Population growth</vt:lpstr>
      <vt:lpstr>Population growth</vt:lpstr>
      <vt:lpstr>PowerPoint Presentation</vt:lpstr>
      <vt:lpstr>PowerPoint Presentation</vt:lpstr>
      <vt:lpstr>Range of tolerance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215</cp:revision>
  <cp:lastPrinted>2015-03-25T18:47:25Z</cp:lastPrinted>
  <dcterms:created xsi:type="dcterms:W3CDTF">2012-08-12T15:53:18Z</dcterms:created>
  <dcterms:modified xsi:type="dcterms:W3CDTF">2019-08-09T18:45:37Z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