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94" r:id="rId2"/>
    <p:sldMasterId id="2147484069" r:id="rId3"/>
  </p:sldMasterIdLst>
  <p:handoutMasterIdLst>
    <p:handoutMasterId r:id="rId20"/>
  </p:handoutMasterIdLst>
  <p:sldIdLst>
    <p:sldId id="289" r:id="rId4"/>
    <p:sldId id="258" r:id="rId5"/>
    <p:sldId id="290" r:id="rId6"/>
    <p:sldId id="259" r:id="rId7"/>
    <p:sldId id="291" r:id="rId8"/>
    <p:sldId id="284" r:id="rId9"/>
    <p:sldId id="261" r:id="rId10"/>
    <p:sldId id="292" r:id="rId11"/>
    <p:sldId id="285" r:id="rId12"/>
    <p:sldId id="283" r:id="rId13"/>
    <p:sldId id="293" r:id="rId14"/>
    <p:sldId id="294" r:id="rId15"/>
    <p:sldId id="295" r:id="rId16"/>
    <p:sldId id="296" r:id="rId17"/>
    <p:sldId id="298" r:id="rId18"/>
    <p:sldId id="297" r:id="rId19"/>
  </p:sldIdLst>
  <p:sldSz cx="9144000" cy="6858000" type="screen4x3"/>
  <p:notesSz cx="6858000" cy="91995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57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997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9978"/>
          </a:xfrm>
          <a:prstGeom prst="rect">
            <a:avLst/>
          </a:prstGeom>
        </p:spPr>
        <p:txBody>
          <a:bodyPr vert="horz" lIns="91440" tIns="45720" rIns="91440" bIns="45720" rtlCol="0"/>
          <a:lstStyle>
            <a:lvl1pPr algn="r">
              <a:defRPr sz="1200"/>
            </a:lvl1pPr>
          </a:lstStyle>
          <a:p>
            <a:fld id="{B6DB8A38-4191-4344-A5B6-AFC383AB0954}" type="datetimeFigureOut">
              <a:rPr lang="en-US" smtClean="0"/>
              <a:t>3/25/2014</a:t>
            </a:fld>
            <a:endParaRPr lang="en-US"/>
          </a:p>
        </p:txBody>
      </p:sp>
      <p:sp>
        <p:nvSpPr>
          <p:cNvPr id="4" name="Footer Placeholder 3"/>
          <p:cNvSpPr>
            <a:spLocks noGrp="1"/>
          </p:cNvSpPr>
          <p:nvPr>
            <p:ph type="ftr" sz="quarter" idx="2"/>
          </p:nvPr>
        </p:nvSpPr>
        <p:spPr>
          <a:xfrm>
            <a:off x="0" y="8737988"/>
            <a:ext cx="2971800" cy="45997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737988"/>
            <a:ext cx="2971800" cy="459978"/>
          </a:xfrm>
          <a:prstGeom prst="rect">
            <a:avLst/>
          </a:prstGeom>
        </p:spPr>
        <p:txBody>
          <a:bodyPr vert="horz" lIns="91440" tIns="45720" rIns="91440" bIns="45720" rtlCol="0" anchor="b"/>
          <a:lstStyle>
            <a:lvl1pPr algn="r">
              <a:defRPr sz="1200"/>
            </a:lvl1pPr>
          </a:lstStyle>
          <a:p>
            <a:fld id="{81D232EF-12DF-4F43-8A5B-A12B5A7F7B4E}" type="slidenum">
              <a:rPr lang="en-US" smtClean="0"/>
              <a:t>‹#›</a:t>
            </a:fld>
            <a:endParaRPr lang="en-US"/>
          </a:p>
        </p:txBody>
      </p:sp>
    </p:spTree>
    <p:extLst>
      <p:ext uri="{BB962C8B-B14F-4D97-AF65-F5344CB8AC3E}">
        <p14:creationId xmlns:p14="http://schemas.microsoft.com/office/powerpoint/2010/main" val="10894648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16898922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714470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prstGeom prst="rect">
            <a:avLst/>
          </a:prstGeo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a:prstGeom prst="rect">
            <a:avLst/>
          </a:prstGeo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19" name="Footer Placeholder 18"/>
          <p:cNvSpPr>
            <a:spLocks noGrp="1"/>
          </p:cNvSpPr>
          <p:nvPr>
            <p:ph type="ftr" sz="quarter" idx="11"/>
          </p:nvPr>
        </p:nvSpPr>
        <p:spPr>
          <a:xfrm>
            <a:off x="2667000" y="6356350"/>
            <a:ext cx="3352800" cy="365125"/>
          </a:xfrm>
          <a:prstGeom prst="rect">
            <a:avLst/>
          </a:prstGeom>
        </p:spPr>
        <p:txBody>
          <a:bodyPr/>
          <a:lstStyle/>
          <a:p>
            <a:endParaRPr lang="en-US"/>
          </a:p>
        </p:txBody>
      </p:sp>
      <p:sp>
        <p:nvSpPr>
          <p:cNvPr id="27" name="Slide Number Placeholder 26"/>
          <p:cNvSpPr>
            <a:spLocks noGrp="1"/>
          </p:cNvSpPr>
          <p:nvPr>
            <p:ph type="sldNum" sz="quarter" idx="12"/>
          </p:nvPr>
        </p:nvSpPr>
        <p:spPr>
          <a:xfrm>
            <a:off x="7924800" y="6356350"/>
            <a:ext cx="762000" cy="365125"/>
          </a:xfrm>
          <a:prstGeom prst="rect">
            <a:avLst/>
          </a:prstGeom>
        </p:spPr>
        <p:txBody>
          <a:bodyPr/>
          <a:lstStyle/>
          <a:p>
            <a:fld id="{2FA60236-D3F8-42B8-8A08-2FCD576CA48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16898922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51628958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247156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15765655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16083990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39124069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35833120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982010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51628958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259423432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7144707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CC01294-C6C3-4444-B7BD-340900C369C3}"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0236-D3F8-42B8-8A08-2FCD576CA480}" type="slidenum">
              <a:rPr lang="en-US" smtClean="0"/>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C01294-C6C3-4444-B7BD-340900C369C3}"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0236-D3F8-42B8-8A08-2FCD576CA480}" type="slidenum">
              <a:rPr lang="en-US" smtClean="0"/>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DCC01294-C6C3-4444-B7BD-340900C369C3}"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0236-D3F8-42B8-8A08-2FCD576CA480}" type="slidenum">
              <a:rPr lang="en-US" smtClean="0"/>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C01294-C6C3-4444-B7BD-340900C369C3}"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60236-D3F8-42B8-8A08-2FCD576CA48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C01294-C6C3-4444-B7BD-340900C369C3}" type="datetimeFigureOut">
              <a:rPr lang="en-US" smtClean="0"/>
              <a:t>3/25/2014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A60236-D3F8-42B8-8A08-2FCD576CA480}" type="slidenum">
              <a:rPr lang="en-US" smtClean="0"/>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C01294-C6C3-4444-B7BD-340900C369C3}" type="datetimeFigureOut">
              <a:rPr lang="en-US" smtClean="0"/>
              <a:t>3/25/2014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A60236-D3F8-42B8-8A08-2FCD576CA480}" type="slidenum">
              <a:rPr lang="en-US" smtClean="0"/>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C01294-C6C3-4444-B7BD-340900C369C3}" type="datetimeFigureOut">
              <a:rPr lang="en-US" smtClean="0"/>
              <a:t>3/25/2014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A60236-D3F8-42B8-8A08-2FCD576CA480}" type="slidenum">
              <a:rPr lang="en-US" smtClean="0"/>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DCC01294-C6C3-4444-B7BD-340900C369C3}" type="datetimeFigureOut">
              <a:rPr lang="en-US" smtClean="0"/>
              <a:t>3/25/2014</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FA60236-D3F8-42B8-8A08-2FCD576CA48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2471566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C01294-C6C3-4444-B7BD-340900C369C3}" type="datetimeFigureOut">
              <a:rPr lang="en-US" smtClean="0"/>
              <a:t>3/25/2014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A60236-D3F8-42B8-8A08-2FCD576CA480}" type="slidenum">
              <a:rPr lang="en-US" smtClean="0"/>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01294-C6C3-4444-B7BD-340900C369C3}"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0236-D3F8-42B8-8A08-2FCD576CA480}" type="slidenum">
              <a:rPr lang="en-US" smtClean="0"/>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C01294-C6C3-4444-B7BD-340900C369C3}" type="datetimeFigureOut">
              <a:rPr lang="en-US" smtClean="0"/>
              <a:t>3/25/2014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A60236-D3F8-42B8-8A08-2FCD576CA48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1576565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1608399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39124069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358331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9820103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C01294-C6C3-4444-B7BD-340900C369C3}" type="datetimeFigureOut">
              <a:rPr lang="en-US" smtClean="0"/>
              <a:t>3/25/2014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FA60236-D3F8-42B8-8A08-2FCD576CA480}" type="slidenum">
              <a:rPr lang="en-US" smtClean="0"/>
              <a:t>‹#›</a:t>
            </a:fld>
            <a:endParaRPr lang="en-US"/>
          </a:p>
        </p:txBody>
      </p:sp>
    </p:spTree>
    <p:extLst>
      <p:ext uri="{BB962C8B-B14F-4D97-AF65-F5344CB8AC3E}">
        <p14:creationId xmlns:p14="http://schemas.microsoft.com/office/powerpoint/2010/main" val="259423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theme" Target="../theme/theme3.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Graph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Tree>
    <p:extLst>
      <p:ext uri="{BB962C8B-B14F-4D97-AF65-F5344CB8AC3E}">
        <p14:creationId xmlns:p14="http://schemas.microsoft.com/office/powerpoint/2010/main" val="1250353825"/>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74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GraphShape" hidden="1"/>
          <p:cNvSpPr/>
          <p:nvPr/>
        </p:nvSpPr>
        <p:spPr>
          <a:xfrm>
            <a:off x="127000" y="254000"/>
            <a:ext cx="1270000" cy="1270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mtClean="0"/>
              <a:t>iRespond Graph</a:t>
            </a:r>
            <a:endParaRPr lang="en-US"/>
          </a:p>
        </p:txBody>
      </p:sp>
      <p:grpSp>
        <p:nvGrpSpPr>
          <p:cNvPr id="37" name="CorrectBarGroup"/>
          <p:cNvGrpSpPr/>
          <p:nvPr/>
        </p:nvGrpSpPr>
        <p:grpSpPr>
          <a:xfrm>
            <a:off x="1270000" y="3175000"/>
            <a:ext cx="2667000" cy="2540000"/>
            <a:chOff x="1270000" y="3175000"/>
            <a:chExt cx="2667000" cy="2540000"/>
          </a:xfrm>
        </p:grpSpPr>
        <p:sp>
          <p:nvSpPr>
            <p:cNvPr id="9" name="CorrectBar0"/>
            <p:cNvSpPr/>
            <p:nvPr userDrawn="1"/>
          </p:nvSpPr>
          <p:spPr>
            <a:xfrm>
              <a:off x="1270000" y="3175000"/>
              <a:ext cx="1079500" cy="254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CorrectBar1"/>
            <p:cNvSpPr/>
            <p:nvPr userDrawn="1"/>
          </p:nvSpPr>
          <p:spPr>
            <a:xfrm>
              <a:off x="2857500" y="4445000"/>
              <a:ext cx="1079500" cy="1270000"/>
            </a:xfrm>
            <a:prstGeom prst="rect">
              <a:avLst/>
            </a:prstGeom>
            <a:solidFill>
              <a:srgbClr val="22FF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5" name="PercentLabelGroup"/>
          <p:cNvGrpSpPr/>
          <p:nvPr/>
        </p:nvGrpSpPr>
        <p:grpSpPr>
          <a:xfrm>
            <a:off x="1270000" y="1270000"/>
            <a:ext cx="7429500" cy="317500"/>
            <a:chOff x="1270000" y="1270000"/>
            <a:chExt cx="7429500" cy="317500"/>
          </a:xfrm>
        </p:grpSpPr>
        <p:sp>
          <p:nvSpPr>
            <p:cNvPr id="8" name="PercentLabel0"/>
            <p:cNvSpPr/>
            <p:nvPr userDrawn="1"/>
          </p:nvSpPr>
          <p:spPr>
            <a:xfrm>
              <a:off x="127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sp>
          <p:nvSpPr>
            <p:cNvPr id="11" name="PercentLabel1"/>
            <p:cNvSpPr/>
            <p:nvPr userDrawn="1"/>
          </p:nvSpPr>
          <p:spPr>
            <a:xfrm>
              <a:off x="2857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33%</a:t>
              </a:r>
              <a:endParaRPr lang="en-US" sz="2800">
                <a:solidFill>
                  <a:srgbClr val="000000"/>
                </a:solidFill>
              </a:endParaRPr>
            </a:p>
          </p:txBody>
        </p:sp>
        <p:sp>
          <p:nvSpPr>
            <p:cNvPr id="14" name="PercentLabel2"/>
            <p:cNvSpPr/>
            <p:nvPr userDrawn="1"/>
          </p:nvSpPr>
          <p:spPr>
            <a:xfrm>
              <a:off x="4445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17" name="PercentLabel3"/>
            <p:cNvSpPr/>
            <p:nvPr userDrawn="1"/>
          </p:nvSpPr>
          <p:spPr>
            <a:xfrm>
              <a:off x="60325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100%</a:t>
              </a:r>
              <a:endParaRPr lang="en-US" sz="2800">
                <a:solidFill>
                  <a:srgbClr val="000000"/>
                </a:solidFill>
              </a:endParaRPr>
            </a:p>
          </p:txBody>
        </p:sp>
        <p:sp>
          <p:nvSpPr>
            <p:cNvPr id="20" name="PercentLabel4"/>
            <p:cNvSpPr/>
            <p:nvPr userDrawn="1"/>
          </p:nvSpPr>
          <p:spPr>
            <a:xfrm>
              <a:off x="7620000" y="1270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67%</a:t>
              </a:r>
              <a:endParaRPr lang="en-US" sz="2800">
                <a:solidFill>
                  <a:srgbClr val="000000"/>
                </a:solidFill>
              </a:endParaRPr>
            </a:p>
          </p:txBody>
        </p:sp>
      </p:grpSp>
      <p:grpSp>
        <p:nvGrpSpPr>
          <p:cNvPr id="38" name="IncorrectBarGroup"/>
          <p:cNvGrpSpPr/>
          <p:nvPr/>
        </p:nvGrpSpPr>
        <p:grpSpPr>
          <a:xfrm>
            <a:off x="4445000" y="1905000"/>
            <a:ext cx="4254500" cy="3810000"/>
            <a:chOff x="4445000" y="1905000"/>
            <a:chExt cx="4254500" cy="3810000"/>
          </a:xfrm>
        </p:grpSpPr>
        <p:sp>
          <p:nvSpPr>
            <p:cNvPr id="15" name="IncorrectBar2"/>
            <p:cNvSpPr/>
            <p:nvPr userDrawn="1"/>
          </p:nvSpPr>
          <p:spPr>
            <a:xfrm>
              <a:off x="44450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ncorrectBar3"/>
            <p:cNvSpPr/>
            <p:nvPr userDrawn="1"/>
          </p:nvSpPr>
          <p:spPr>
            <a:xfrm>
              <a:off x="6032500" y="1905000"/>
              <a:ext cx="1079500" cy="381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ncorrectBar4"/>
            <p:cNvSpPr/>
            <p:nvPr userDrawn="1"/>
          </p:nvSpPr>
          <p:spPr>
            <a:xfrm>
              <a:off x="7620000" y="3175000"/>
              <a:ext cx="1079500" cy="2540000"/>
            </a:xfrm>
            <a:prstGeom prst="rect">
              <a:avLst/>
            </a:prstGeom>
            <a:solidFill>
              <a:srgbClr val="FF2222"/>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3" name="XLabelGroup"/>
          <p:cNvGrpSpPr/>
          <p:nvPr/>
        </p:nvGrpSpPr>
        <p:grpSpPr>
          <a:xfrm>
            <a:off x="1270000" y="5842000"/>
            <a:ext cx="7429500" cy="317500"/>
            <a:chOff x="1270000" y="5842000"/>
            <a:chExt cx="7429500" cy="317500"/>
          </a:xfrm>
        </p:grpSpPr>
        <p:sp>
          <p:nvSpPr>
            <p:cNvPr id="10" name="XValueLabel0"/>
            <p:cNvSpPr/>
            <p:nvPr userDrawn="1"/>
          </p:nvSpPr>
          <p:spPr>
            <a:xfrm>
              <a:off x="127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A*</a:t>
              </a:r>
              <a:endParaRPr lang="en-US" sz="2800">
                <a:solidFill>
                  <a:srgbClr val="000000"/>
                </a:solidFill>
              </a:endParaRPr>
            </a:p>
          </p:txBody>
        </p:sp>
        <p:sp>
          <p:nvSpPr>
            <p:cNvPr id="13" name="XValueLabel1"/>
            <p:cNvSpPr/>
            <p:nvPr userDrawn="1"/>
          </p:nvSpPr>
          <p:spPr>
            <a:xfrm>
              <a:off x="2857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B*</a:t>
              </a:r>
              <a:endParaRPr lang="en-US" sz="2800">
                <a:solidFill>
                  <a:srgbClr val="000000"/>
                </a:solidFill>
              </a:endParaRPr>
            </a:p>
          </p:txBody>
        </p:sp>
        <p:sp>
          <p:nvSpPr>
            <p:cNvPr id="16" name="XValueLabel2"/>
            <p:cNvSpPr/>
            <p:nvPr userDrawn="1"/>
          </p:nvSpPr>
          <p:spPr>
            <a:xfrm>
              <a:off x="4445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C</a:t>
              </a:r>
              <a:endParaRPr lang="en-US" sz="2800">
                <a:solidFill>
                  <a:srgbClr val="000000"/>
                </a:solidFill>
              </a:endParaRPr>
            </a:p>
          </p:txBody>
        </p:sp>
        <p:sp>
          <p:nvSpPr>
            <p:cNvPr id="19" name="XValueLabel3"/>
            <p:cNvSpPr/>
            <p:nvPr userDrawn="1"/>
          </p:nvSpPr>
          <p:spPr>
            <a:xfrm>
              <a:off x="60325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D</a:t>
              </a:r>
              <a:endParaRPr lang="en-US" sz="2800">
                <a:solidFill>
                  <a:srgbClr val="000000"/>
                </a:solidFill>
              </a:endParaRPr>
            </a:p>
          </p:txBody>
        </p:sp>
        <p:sp>
          <p:nvSpPr>
            <p:cNvPr id="22" name="XValueLabel4"/>
            <p:cNvSpPr/>
            <p:nvPr userDrawn="1"/>
          </p:nvSpPr>
          <p:spPr>
            <a:xfrm>
              <a:off x="7620000" y="5842000"/>
              <a:ext cx="1079500" cy="31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US" sz="2800" smtClean="0">
                  <a:solidFill>
                    <a:srgbClr val="000000"/>
                  </a:solidFill>
                </a:rPr>
                <a:t>E</a:t>
              </a:r>
              <a:endParaRPr lang="en-US" sz="2800">
                <a:solidFill>
                  <a:srgbClr val="000000"/>
                </a:solidFill>
              </a:endParaRPr>
            </a:p>
          </p:txBody>
        </p:sp>
      </p:grpSp>
      <p:grpSp>
        <p:nvGrpSpPr>
          <p:cNvPr id="36" name="AxisLineGroup"/>
          <p:cNvGrpSpPr/>
          <p:nvPr/>
        </p:nvGrpSpPr>
        <p:grpSpPr>
          <a:xfrm>
            <a:off x="889000" y="1587500"/>
            <a:ext cx="8001000" cy="4127500"/>
            <a:chOff x="889000" y="1587500"/>
            <a:chExt cx="8001000" cy="4127500"/>
          </a:xfrm>
        </p:grpSpPr>
        <p:cxnSp>
          <p:nvCxnSpPr>
            <p:cNvPr id="23" name="XAxisLine"/>
            <p:cNvCxnSpPr/>
            <p:nvPr userDrawn="1"/>
          </p:nvCxnSpPr>
          <p:spPr>
            <a:xfrm>
              <a:off x="889000" y="5715000"/>
              <a:ext cx="8001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4" name="YAxisLine"/>
            <p:cNvCxnSpPr/>
            <p:nvPr userDrawn="1"/>
          </p:nvCxnSpPr>
          <p:spPr>
            <a:xfrm>
              <a:off x="1016000" y="1587500"/>
              <a:ext cx="0" cy="412750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5" name="YAxisTick0"/>
            <p:cNvCxnSpPr/>
            <p:nvPr userDrawn="1"/>
          </p:nvCxnSpPr>
          <p:spPr>
            <a:xfrm>
              <a:off x="889000" y="571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7" name="YAxisTick1"/>
            <p:cNvCxnSpPr/>
            <p:nvPr userDrawn="1"/>
          </p:nvCxnSpPr>
          <p:spPr>
            <a:xfrm>
              <a:off x="889000" y="444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29" name="YAxisTick2"/>
            <p:cNvCxnSpPr/>
            <p:nvPr userDrawn="1"/>
          </p:nvCxnSpPr>
          <p:spPr>
            <a:xfrm>
              <a:off x="889000" y="317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cxnSp>
          <p:nvCxnSpPr>
            <p:cNvPr id="31" name="YAxisTick3"/>
            <p:cNvCxnSpPr/>
            <p:nvPr userDrawn="1"/>
          </p:nvCxnSpPr>
          <p:spPr>
            <a:xfrm>
              <a:off x="889000" y="1905000"/>
              <a:ext cx="254000" cy="0"/>
            </a:xfrm>
            <a:prstGeom prst="line">
              <a:avLst/>
            </a:prstGeom>
            <a:ln w="25400">
              <a:solidFill>
                <a:srgbClr val="000000"/>
              </a:solidFill>
            </a:ln>
          </p:spPr>
          <p:style>
            <a:lnRef idx="1">
              <a:schemeClr val="accent1"/>
            </a:lnRef>
            <a:fillRef idx="0">
              <a:schemeClr val="accent1"/>
            </a:fillRef>
            <a:effectRef idx="0">
              <a:schemeClr val="accent1"/>
            </a:effectRef>
            <a:fontRef idx="minor">
              <a:schemeClr val="tx1"/>
            </a:fontRef>
          </p:style>
        </p:cxnSp>
      </p:grpSp>
      <p:grpSp>
        <p:nvGrpSpPr>
          <p:cNvPr id="34" name="YLabelGroup"/>
          <p:cNvGrpSpPr/>
          <p:nvPr/>
        </p:nvGrpSpPr>
        <p:grpSpPr>
          <a:xfrm>
            <a:off x="254000" y="1841500"/>
            <a:ext cx="762000" cy="3937000"/>
            <a:chOff x="254000" y="1841500"/>
            <a:chExt cx="762000" cy="3937000"/>
          </a:xfrm>
        </p:grpSpPr>
        <p:sp>
          <p:nvSpPr>
            <p:cNvPr id="26" name="YValueLabel0"/>
            <p:cNvSpPr/>
            <p:nvPr userDrawn="1"/>
          </p:nvSpPr>
          <p:spPr>
            <a:xfrm>
              <a:off x="254000" y="565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0</a:t>
              </a:r>
              <a:endParaRPr lang="en-US" sz="2000">
                <a:solidFill>
                  <a:srgbClr val="000000"/>
                </a:solidFill>
              </a:endParaRPr>
            </a:p>
          </p:txBody>
        </p:sp>
        <p:sp>
          <p:nvSpPr>
            <p:cNvPr id="28" name="YValueLabel1"/>
            <p:cNvSpPr/>
            <p:nvPr userDrawn="1"/>
          </p:nvSpPr>
          <p:spPr>
            <a:xfrm>
              <a:off x="254000" y="438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1</a:t>
              </a:r>
              <a:endParaRPr lang="en-US" sz="2000">
                <a:solidFill>
                  <a:srgbClr val="000000"/>
                </a:solidFill>
              </a:endParaRPr>
            </a:p>
          </p:txBody>
        </p:sp>
        <p:sp>
          <p:nvSpPr>
            <p:cNvPr id="30" name="YValueLabel2"/>
            <p:cNvSpPr/>
            <p:nvPr userDrawn="1"/>
          </p:nvSpPr>
          <p:spPr>
            <a:xfrm>
              <a:off x="254000" y="311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2</a:t>
              </a:r>
              <a:endParaRPr lang="en-US" sz="2000">
                <a:solidFill>
                  <a:srgbClr val="000000"/>
                </a:solidFill>
              </a:endParaRPr>
            </a:p>
          </p:txBody>
        </p:sp>
        <p:sp>
          <p:nvSpPr>
            <p:cNvPr id="32" name="YValueLabel3"/>
            <p:cNvSpPr/>
            <p:nvPr userDrawn="1"/>
          </p:nvSpPr>
          <p:spPr>
            <a:xfrm>
              <a:off x="254000" y="1841500"/>
              <a:ext cx="762000" cy="127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rgbClr val="000000"/>
                  </a:solidFill>
                </a:rPr>
                <a:t>3</a:t>
              </a:r>
              <a:endParaRPr lang="en-US" sz="2000">
                <a:solidFill>
                  <a:srgbClr val="000000"/>
                </a:solidFill>
              </a:endParaRPr>
            </a:p>
          </p:txBody>
        </p:sp>
      </p:grpSp>
      <p:sp>
        <p:nvSpPr>
          <p:cNvPr id="2" name="QuestionShape"/>
          <p:cNvSpPr/>
          <p:nvPr userDrawn="1"/>
        </p:nvSpPr>
        <p:spPr>
          <a:xfrm>
            <a:off x="127000" y="127000"/>
            <a:ext cx="8890000" cy="28575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smtClean="0">
                <a:solidFill>
                  <a:srgbClr val="000000"/>
                </a:solidFill>
              </a:rPr>
              <a:t>iRespond Question Master</a:t>
            </a:r>
            <a:endParaRPr lang="en-US" sz="4400">
              <a:solidFill>
                <a:srgbClr val="000000"/>
              </a:solidFill>
            </a:endParaRPr>
          </a:p>
        </p:txBody>
      </p:sp>
      <p:sp>
        <p:nvSpPr>
          <p:cNvPr id="3" name="AShape"/>
          <p:cNvSpPr/>
          <p:nvPr userDrawn="1"/>
        </p:nvSpPr>
        <p:spPr>
          <a:xfrm>
            <a:off x="127000" y="31115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A.) Response A</a:t>
            </a:r>
            <a:endParaRPr lang="en-US" sz="3200"/>
          </a:p>
        </p:txBody>
      </p:sp>
      <p:sp>
        <p:nvSpPr>
          <p:cNvPr id="4" name="BShape"/>
          <p:cNvSpPr/>
          <p:nvPr userDrawn="1"/>
        </p:nvSpPr>
        <p:spPr>
          <a:xfrm>
            <a:off x="127000" y="38354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B.) Response B</a:t>
            </a:r>
            <a:endParaRPr lang="en-US" sz="3200"/>
          </a:p>
        </p:txBody>
      </p:sp>
      <p:sp>
        <p:nvSpPr>
          <p:cNvPr id="5" name="CShape"/>
          <p:cNvSpPr/>
          <p:nvPr userDrawn="1"/>
        </p:nvSpPr>
        <p:spPr>
          <a:xfrm>
            <a:off x="127000" y="45593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C.) Response C</a:t>
            </a:r>
            <a:endParaRPr lang="en-US" sz="3200"/>
          </a:p>
        </p:txBody>
      </p:sp>
      <p:sp>
        <p:nvSpPr>
          <p:cNvPr id="6" name="DShape"/>
          <p:cNvSpPr/>
          <p:nvPr userDrawn="1"/>
        </p:nvSpPr>
        <p:spPr>
          <a:xfrm>
            <a:off x="127000" y="52832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D.) Response D</a:t>
            </a:r>
            <a:endParaRPr lang="en-US" sz="3200"/>
          </a:p>
        </p:txBody>
      </p:sp>
      <p:sp>
        <p:nvSpPr>
          <p:cNvPr id="39" name="EShape"/>
          <p:cNvSpPr/>
          <p:nvPr userDrawn="1"/>
        </p:nvSpPr>
        <p:spPr>
          <a:xfrm>
            <a:off x="127000" y="6007100"/>
            <a:ext cx="8890000" cy="711200"/>
          </a:xfrm>
          <a:prstGeom prst="rect">
            <a:avLst/>
          </a:prstGeom>
          <a:solidFill>
            <a:schemeClr val="accent1"/>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1"/>
            <a:r>
              <a:rPr lang="en-US" sz="3200" smtClean="0"/>
              <a:t>E.) Response E</a:t>
            </a:r>
            <a:endParaRPr lang="en-US" sz="3200"/>
          </a:p>
        </p:txBody>
      </p:sp>
      <p:sp>
        <p:nvSpPr>
          <p:cNvPr id="40" name="Percent"/>
          <p:cNvSpPr/>
          <p:nvPr userDrawn="1"/>
        </p:nvSpPr>
        <p:spPr>
          <a:xfrm>
            <a:off x="6350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Percent Complete 100%</a:t>
            </a:r>
            <a:endParaRPr lang="en-US" sz="1400">
              <a:solidFill>
                <a:srgbClr val="000000"/>
              </a:solidFill>
            </a:endParaRPr>
          </a:p>
        </p:txBody>
      </p:sp>
      <p:sp>
        <p:nvSpPr>
          <p:cNvPr id="41" name="Timer"/>
          <p:cNvSpPr/>
          <p:nvPr userDrawn="1"/>
        </p:nvSpPr>
        <p:spPr>
          <a:xfrm>
            <a:off x="254000" y="254000"/>
            <a:ext cx="2540000" cy="508000"/>
          </a:xfrm>
          <a:prstGeom prst="rect">
            <a:avLst/>
          </a:prstGeom>
          <a:solidFill>
            <a:schemeClr val="accent1">
              <a:alpha val="0"/>
            </a:schemeClr>
          </a:solidFill>
          <a:ln w="25400" cap="flat" cmpd="sng" algn="ctr">
            <a:noFill/>
            <a:prstDash val="solid"/>
          </a:ln>
          <a:effectLst/>
          <a:extLst>
            <a:ext uri="{91240B29-F687-4F45-9708-019B960494DF}">
              <a14:hiddenLine xmlns:a14="http://schemas.microsoft.com/office/drawing/2010/main" w="25400"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smtClean="0">
                <a:solidFill>
                  <a:srgbClr val="000000"/>
                </a:solidFill>
              </a:rPr>
              <a:t>00:30</a:t>
            </a:r>
            <a:endParaRPr lang="en-US" sz="1400">
              <a:solidFill>
                <a:srgbClr val="000000"/>
              </a:solidFill>
            </a:endParaRPr>
          </a:p>
        </p:txBody>
      </p:sp>
    </p:spTree>
    <p:extLst>
      <p:ext uri="{BB962C8B-B14F-4D97-AF65-F5344CB8AC3E}">
        <p14:creationId xmlns:p14="http://schemas.microsoft.com/office/powerpoint/2010/main" val="1250353825"/>
      </p:ext>
    </p:extLst>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9" r:id="rId5"/>
    <p:sldLayoutId id="2147483800" r:id="rId6"/>
    <p:sldLayoutId id="2147483801" r:id="rId7"/>
    <p:sldLayoutId id="2147483802" r:id="rId8"/>
    <p:sldLayoutId id="2147483803" r:id="rId9"/>
    <p:sldLayoutId id="2147483804"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2B1B13E-D5AF-485E-81A1-82A140076526}" type="datetime4">
              <a:rPr lang="en-US" smtClean="0"/>
              <a:pPr/>
              <a:t>March 25, 2014</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070" r:id="rId1"/>
    <p:sldLayoutId id="2147484071" r:id="rId2"/>
    <p:sldLayoutId id="2147484072" r:id="rId3"/>
    <p:sldLayoutId id="2147484073" r:id="rId4"/>
    <p:sldLayoutId id="2147484074" r:id="rId5"/>
    <p:sldLayoutId id="2147484075" r:id="rId6"/>
    <p:sldLayoutId id="2147484076" r:id="rId7"/>
    <p:sldLayoutId id="2147484077" r:id="rId8"/>
    <p:sldLayoutId id="2147484078" r:id="rId9"/>
    <p:sldLayoutId id="2147484079" r:id="rId10"/>
    <p:sldLayoutId id="2147484080"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3.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6086" y="609600"/>
            <a:ext cx="7924800" cy="914400"/>
          </a:xfrm>
        </p:spPr>
        <p:txBody>
          <a:bodyPr>
            <a:normAutofit fontScale="90000"/>
          </a:bodyPr>
          <a:lstStyle/>
          <a:p>
            <a:pPr algn="ctr"/>
            <a:r>
              <a:rPr lang="en-US" sz="2800" b="1" dirty="0"/>
              <a:t>UNIT </a:t>
            </a:r>
            <a:r>
              <a:rPr lang="en-US" sz="2800" b="1" dirty="0" smtClean="0"/>
              <a:t>7:  </a:t>
            </a:r>
            <a:r>
              <a:rPr lang="en-US" sz="2800" b="1" dirty="0" smtClean="0"/>
              <a:t>Evolution</a:t>
            </a:r>
            <a:br>
              <a:rPr lang="en-US" sz="2800" b="1" dirty="0" smtClean="0"/>
            </a:br>
            <a:r>
              <a:rPr lang="en-US" sz="2700" b="1" dirty="0" smtClean="0"/>
              <a:t>How do populations grow?</a:t>
            </a:r>
            <a:br>
              <a:rPr lang="en-US" sz="2700" b="1" dirty="0" smtClean="0"/>
            </a:br>
            <a:endParaRPr lang="en-US" sz="2700" b="1" dirty="0"/>
          </a:p>
        </p:txBody>
      </p:sp>
      <p:sp>
        <p:nvSpPr>
          <p:cNvPr id="4" name="Rectangle 3"/>
          <p:cNvSpPr/>
          <p:nvPr/>
        </p:nvSpPr>
        <p:spPr>
          <a:xfrm>
            <a:off x="286986" y="1295400"/>
            <a:ext cx="8763000" cy="1938992"/>
          </a:xfrm>
          <a:prstGeom prst="rect">
            <a:avLst/>
          </a:prstGeom>
        </p:spPr>
        <p:txBody>
          <a:bodyPr wrap="square">
            <a:spAutoFit/>
          </a:bodyPr>
          <a:lstStyle/>
          <a:p>
            <a:pPr lvl="1"/>
            <a:endParaRPr lang="en-US" sz="2400" dirty="0"/>
          </a:p>
          <a:p>
            <a:endParaRPr lang="en-US" sz="2400" b="1" u="sng" dirty="0"/>
          </a:p>
          <a:p>
            <a:pPr marL="342900" indent="-342900">
              <a:buFontTx/>
              <a:buChar char="-"/>
            </a:pPr>
            <a:endParaRPr lang="en-US" sz="2400" dirty="0" smtClean="0"/>
          </a:p>
          <a:p>
            <a:pPr lvl="1"/>
            <a:r>
              <a:rPr lang="en-US" sz="2400" dirty="0" smtClean="0"/>
              <a:t> </a:t>
            </a:r>
            <a:endParaRPr lang="en-US" sz="2400" dirty="0"/>
          </a:p>
          <a:p>
            <a:r>
              <a:rPr lang="en-US" sz="2400" b="1" dirty="0"/>
              <a:t> </a:t>
            </a:r>
            <a:endParaRPr lang="en-US" sz="2400" dirty="0"/>
          </a:p>
        </p:txBody>
      </p:sp>
      <p:sp>
        <p:nvSpPr>
          <p:cNvPr id="5" name="Content Placeholder 2"/>
          <p:cNvSpPr txBox="1">
            <a:spLocks/>
          </p:cNvSpPr>
          <p:nvPr/>
        </p:nvSpPr>
        <p:spPr>
          <a:xfrm>
            <a:off x="286986" y="838200"/>
            <a:ext cx="8628414" cy="5562600"/>
          </a:xfrm>
          <a:prstGeom prst="rect">
            <a:avLst/>
          </a:prstGeom>
        </p:spPr>
        <p:txBody>
          <a:bodyPr vert="horz" lIns="91440" tIns="45720" rIns="91440" bIns="45720" rtlCol="0">
            <a:normAutofit/>
          </a:bodyPr>
          <a:lstStyle>
            <a:lvl1pPr marL="0" indent="0" algn="r" defTabSz="914400" rtl="0" eaLnBrk="1" latinLnBrk="0" hangingPunct="1">
              <a:spcBef>
                <a:spcPct val="20000"/>
              </a:spcBef>
              <a:buFont typeface="Arial" pitchFamily="34" charset="0"/>
              <a:buNone/>
              <a:defRPr sz="2400" kern="1200">
                <a:solidFill>
                  <a:schemeClr val="tx2">
                    <a:lumMod val="60000"/>
                    <a:lumOff val="40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5pPr>
            <a:lvl6pPr marL="22860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Calibri" pitchFamily="34" charset="0"/>
              <a:buNone/>
              <a:defRPr sz="1800" kern="1200">
                <a:solidFill>
                  <a:schemeClr val="tx1">
                    <a:tint val="75000"/>
                  </a:schemeClr>
                </a:solidFill>
                <a:latin typeface="+mn-lt"/>
                <a:ea typeface="+mn-ea"/>
                <a:cs typeface="+mn-cs"/>
              </a:defRPr>
            </a:lvl7pPr>
            <a:lvl8pPr marL="32004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8pPr>
            <a:lvl9pPr marL="3657600" indent="0" algn="ctr" defTabSz="914400" rtl="0" eaLnBrk="1" latinLnBrk="0" hangingPunct="1">
              <a:spcBef>
                <a:spcPct val="20000"/>
              </a:spcBef>
              <a:buClr>
                <a:schemeClr val="tx1"/>
              </a:buClr>
              <a:buFont typeface="Calibri" pitchFamily="34" charset="0"/>
              <a:buNone/>
              <a:defRPr sz="1800" kern="1200">
                <a:solidFill>
                  <a:schemeClr val="tx1">
                    <a:tint val="75000"/>
                  </a:schemeClr>
                </a:solidFill>
                <a:latin typeface="+mn-lt"/>
                <a:ea typeface="+mn-ea"/>
                <a:cs typeface="+mn-cs"/>
              </a:defRPr>
            </a:lvl9pPr>
          </a:lstStyle>
          <a:p>
            <a:pPr algn="l"/>
            <a:endParaRPr lang="en-US" sz="2800" b="1" u="sng" dirty="0" smtClean="0"/>
          </a:p>
          <a:p>
            <a:pPr algn="l"/>
            <a:r>
              <a:rPr lang="en-US" sz="2800" b="1" u="sng" dirty="0">
                <a:solidFill>
                  <a:schemeClr val="tx1"/>
                </a:solidFill>
              </a:rPr>
              <a:t>Genetic Change and Variation</a:t>
            </a:r>
            <a:endParaRPr lang="en-US" sz="2800" dirty="0">
              <a:solidFill>
                <a:schemeClr val="tx1"/>
              </a:solidFill>
            </a:endParaRPr>
          </a:p>
          <a:p>
            <a:pPr marL="514350" lvl="0" indent="-514350" algn="l">
              <a:buFont typeface="+mj-lt"/>
              <a:buAutoNum type="arabicPeriod"/>
            </a:pPr>
            <a:r>
              <a:rPr lang="en-US" sz="2800" dirty="0">
                <a:solidFill>
                  <a:schemeClr val="tx1"/>
                </a:solidFill>
              </a:rPr>
              <a:t>Genes are a source of random variation in a population.</a:t>
            </a:r>
          </a:p>
          <a:p>
            <a:pPr marL="514350" lvl="0" indent="-514350" algn="l">
              <a:buFont typeface="+mj-lt"/>
              <a:buAutoNum type="arabicPeriod"/>
            </a:pPr>
            <a:r>
              <a:rPr lang="en-US" sz="2800" dirty="0">
                <a:solidFill>
                  <a:schemeClr val="tx1"/>
                </a:solidFill>
              </a:rPr>
              <a:t>Mutations cause some variation</a:t>
            </a:r>
          </a:p>
          <a:p>
            <a:pPr marL="514350" lvl="0" indent="-514350" algn="l">
              <a:buFont typeface="+mj-lt"/>
              <a:buAutoNum type="arabicPeriod"/>
            </a:pPr>
            <a:r>
              <a:rPr lang="en-US" sz="2800" dirty="0">
                <a:solidFill>
                  <a:schemeClr val="tx1"/>
                </a:solidFill>
              </a:rPr>
              <a:t>Crossing over causes variation</a:t>
            </a:r>
          </a:p>
        </p:txBody>
      </p:sp>
      <p:pic>
        <p:nvPicPr>
          <p:cNvPr id="3074" name="Picture 2" descr="http://2.bp.blogspot.com/__ksifVBJMmA/S3Q1na7m5CI/AAAAAAAAAI8/fYb0GUm1r-4/s320/6a00d8341c630a53ef010535b7dd49970c-800w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0" y="4022224"/>
            <a:ext cx="4058886" cy="27524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20891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183880" cy="754380"/>
          </a:xfrm>
        </p:spPr>
        <p:txBody>
          <a:bodyPr>
            <a:noAutofit/>
          </a:bodyPr>
          <a:lstStyle/>
          <a:p>
            <a:pPr algn="ctr"/>
            <a:r>
              <a:rPr lang="en-US" b="1" u="sng" dirty="0"/>
              <a:t>Hardy-Weinberg Principle</a:t>
            </a:r>
          </a:p>
        </p:txBody>
      </p:sp>
      <p:sp>
        <p:nvSpPr>
          <p:cNvPr id="3" name="Content Placeholder 2"/>
          <p:cNvSpPr>
            <a:spLocks noGrp="1"/>
          </p:cNvSpPr>
          <p:nvPr>
            <p:ph idx="1"/>
          </p:nvPr>
        </p:nvSpPr>
        <p:spPr>
          <a:xfrm>
            <a:off x="23091" y="152400"/>
            <a:ext cx="9144000" cy="5200650"/>
          </a:xfrm>
        </p:spPr>
        <p:txBody>
          <a:bodyPr>
            <a:normAutofit/>
          </a:bodyPr>
          <a:lstStyle/>
          <a:p>
            <a:pPr marL="0" lvl="0" indent="0" fontAlgn="base">
              <a:spcBef>
                <a:spcPct val="0"/>
              </a:spcBef>
              <a:spcAft>
                <a:spcPct val="0"/>
              </a:spcAft>
              <a:buClrTx/>
              <a:buSzTx/>
              <a:buNone/>
              <a:tabLst>
                <a:tab pos="698500" algn="l"/>
              </a:tabLst>
            </a:pPr>
            <a:endParaRPr lang="en-US" sz="4000" dirty="0">
              <a:latin typeface="Arial" pitchFamily="34" charset="0"/>
              <a:cs typeface="Arial" pitchFamily="34" charset="0"/>
            </a:endParaRPr>
          </a:p>
          <a:p>
            <a:pPr marL="457200" indent="-457200">
              <a:buFont typeface="Arial" pitchFamily="34" charset="0"/>
              <a:buChar char="•"/>
            </a:pPr>
            <a:r>
              <a:rPr lang="en-US" sz="2800" dirty="0" smtClean="0"/>
              <a:t>a </a:t>
            </a:r>
            <a:r>
              <a:rPr lang="en-US" sz="2800" dirty="0"/>
              <a:t>control for measuring evolution.</a:t>
            </a:r>
          </a:p>
          <a:p>
            <a:pPr marL="457200" lvl="0" indent="-457200">
              <a:buFont typeface="Arial" pitchFamily="34" charset="0"/>
              <a:buChar char="•"/>
            </a:pPr>
            <a:r>
              <a:rPr lang="en-US" sz="2800" dirty="0"/>
              <a:t>States that allele frequencies in a population will remain constant unless one </a:t>
            </a:r>
            <a:r>
              <a:rPr lang="en-US" sz="2800" dirty="0" smtClean="0"/>
              <a:t>or more </a:t>
            </a:r>
            <a:r>
              <a:rPr lang="en-US" sz="2800" dirty="0"/>
              <a:t>factors cause those frequencies to change</a:t>
            </a:r>
            <a:r>
              <a:rPr lang="en-US" sz="2800" dirty="0" smtClean="0"/>
              <a:t>.</a:t>
            </a:r>
          </a:p>
          <a:p>
            <a:pPr marL="457200" indent="-457200">
              <a:buFont typeface="Arial" pitchFamily="34" charset="0"/>
              <a:buChar char="•"/>
            </a:pPr>
            <a:r>
              <a:rPr lang="en-US" sz="2800" dirty="0"/>
              <a:t>5 conditions are required to maintain genetic equilibrium (allele frequencies remain constant) from generation to generation</a:t>
            </a:r>
          </a:p>
          <a:p>
            <a:pPr marL="457200" lvl="0" indent="-457200">
              <a:buFont typeface="Arial" pitchFamily="34" charset="0"/>
              <a:buChar char="•"/>
            </a:pPr>
            <a:endParaRPr lang="en-US" sz="2800" dirty="0"/>
          </a:p>
          <a:p>
            <a:pPr lvl="0">
              <a:buFont typeface="Arial" pitchFamily="34" charset="0"/>
              <a:buChar char="•"/>
            </a:pPr>
            <a:endParaRPr lang="en-US" sz="2400" b="0" dirty="0"/>
          </a:p>
          <a:p>
            <a:pPr marL="0" lvl="0" indent="0"/>
            <a:endParaRPr lang="en-US" sz="2400" b="0" dirty="0" smtClean="0"/>
          </a:p>
          <a:p>
            <a:pPr marL="0" lvl="0" indent="0"/>
            <a:endParaRPr lang="en-US" sz="2400" b="0" dirty="0" smtClean="0"/>
          </a:p>
          <a:p>
            <a:pPr marL="0" lvl="0" indent="0"/>
            <a:endParaRPr lang="en-US" sz="2400" u="sng" dirty="0"/>
          </a:p>
          <a:p>
            <a:pPr marL="0" indent="0">
              <a:buNone/>
            </a:pPr>
            <a:endParaRPr lang="en-US" dirty="0"/>
          </a:p>
          <a:p>
            <a:pPr marL="0" indent="0">
              <a:buNone/>
            </a:pPr>
            <a:endParaRPr lang="en-US" sz="2400" b="1"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997291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183880" cy="754380"/>
          </a:xfrm>
        </p:spPr>
        <p:txBody>
          <a:bodyPr>
            <a:noAutofit/>
          </a:bodyPr>
          <a:lstStyle/>
          <a:p>
            <a:pPr algn="ctr"/>
            <a:r>
              <a:rPr lang="en-US" b="1" u="sng" dirty="0"/>
              <a:t>Hardy-Weinberg Principle</a:t>
            </a:r>
          </a:p>
        </p:txBody>
      </p:sp>
      <p:sp>
        <p:nvSpPr>
          <p:cNvPr id="3" name="Content Placeholder 2"/>
          <p:cNvSpPr>
            <a:spLocks noGrp="1"/>
          </p:cNvSpPr>
          <p:nvPr>
            <p:ph idx="1"/>
          </p:nvPr>
        </p:nvSpPr>
        <p:spPr>
          <a:xfrm>
            <a:off x="23091" y="152400"/>
            <a:ext cx="9144000" cy="6324600"/>
          </a:xfrm>
        </p:spPr>
        <p:txBody>
          <a:bodyPr>
            <a:normAutofit/>
          </a:bodyPr>
          <a:lstStyle/>
          <a:p>
            <a:pPr marL="742950" lvl="0" indent="-742950" fontAlgn="base">
              <a:spcBef>
                <a:spcPct val="0"/>
              </a:spcBef>
              <a:spcAft>
                <a:spcPct val="0"/>
              </a:spcAft>
              <a:buClrTx/>
              <a:buSzTx/>
              <a:buFont typeface="+mj-lt"/>
              <a:buAutoNum type="arabicPeriod"/>
              <a:tabLst>
                <a:tab pos="698500" algn="l"/>
              </a:tabLst>
            </a:pPr>
            <a:endParaRPr lang="en-US" sz="2800" dirty="0">
              <a:latin typeface="Arial" pitchFamily="34" charset="0"/>
              <a:cs typeface="Arial" pitchFamily="34" charset="0"/>
            </a:endParaRPr>
          </a:p>
          <a:p>
            <a:pPr marL="580644" lvl="2" indent="-342900">
              <a:buFont typeface="+mj-lt"/>
              <a:buAutoNum type="arabicPeriod"/>
            </a:pPr>
            <a:r>
              <a:rPr lang="en-US" sz="2800" dirty="0"/>
              <a:t>Random mating-ensures that each individual has an equal chance of passing on its alleles to offspring.</a:t>
            </a:r>
          </a:p>
          <a:p>
            <a:pPr marL="580644" lvl="2" indent="-342900">
              <a:buFont typeface="+mj-lt"/>
              <a:buAutoNum type="arabicPeriod"/>
            </a:pPr>
            <a:r>
              <a:rPr lang="en-US" sz="2800" dirty="0"/>
              <a:t>Large population-genetic drift has less effect on large populations.</a:t>
            </a:r>
          </a:p>
          <a:p>
            <a:pPr marL="580644" lvl="2" indent="-342900">
              <a:buFont typeface="+mj-lt"/>
              <a:buAutoNum type="arabicPeriod"/>
            </a:pPr>
            <a:r>
              <a:rPr lang="en-US" sz="2800" dirty="0"/>
              <a:t>No movement in or out of the population-to ensure no new alleles are brought into the population.</a:t>
            </a:r>
          </a:p>
          <a:p>
            <a:pPr marL="580644" lvl="2" indent="-342900">
              <a:buFont typeface="+mj-lt"/>
              <a:buAutoNum type="arabicPeriod"/>
            </a:pPr>
            <a:r>
              <a:rPr lang="en-US" sz="2800" dirty="0"/>
              <a:t>No mutations-mutations would change allele frequency in the population.</a:t>
            </a:r>
          </a:p>
          <a:p>
            <a:pPr marL="580644" lvl="2" indent="-342900">
              <a:buFont typeface="+mj-lt"/>
              <a:buAutoNum type="arabicPeriod"/>
            </a:pPr>
            <a:r>
              <a:rPr lang="en-US" sz="2800" dirty="0"/>
              <a:t>No natural selection-all genotypes must have equal probabilities of survival and reproduction and no phenotype can have a selective advantage over another.</a:t>
            </a:r>
          </a:p>
          <a:p>
            <a:pPr marL="457200" lvl="0" indent="-457200">
              <a:buFont typeface="Arial" pitchFamily="34" charset="0"/>
              <a:buChar char="•"/>
            </a:pPr>
            <a:endParaRPr lang="en-US" sz="2800" dirty="0"/>
          </a:p>
          <a:p>
            <a:pPr lvl="0">
              <a:buFont typeface="Arial" pitchFamily="34" charset="0"/>
              <a:buChar char="•"/>
            </a:pPr>
            <a:endParaRPr lang="en-US" sz="2400" b="0" dirty="0"/>
          </a:p>
          <a:p>
            <a:pPr marL="0" lvl="0" indent="0"/>
            <a:endParaRPr lang="en-US" sz="2400" b="0" dirty="0" smtClean="0"/>
          </a:p>
          <a:p>
            <a:pPr marL="0" lvl="0" indent="0"/>
            <a:endParaRPr lang="en-US" sz="2400" b="0" dirty="0" smtClean="0"/>
          </a:p>
          <a:p>
            <a:pPr marL="0" lvl="0" indent="0"/>
            <a:endParaRPr lang="en-US" sz="2400" u="sng" dirty="0"/>
          </a:p>
          <a:p>
            <a:pPr marL="0" indent="0">
              <a:buNone/>
            </a:pPr>
            <a:endParaRPr lang="en-US" dirty="0"/>
          </a:p>
          <a:p>
            <a:pPr marL="0" indent="0">
              <a:buNone/>
            </a:pPr>
            <a:endParaRPr lang="en-US" sz="2400" b="1"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649327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183880" cy="754380"/>
          </a:xfrm>
        </p:spPr>
        <p:txBody>
          <a:bodyPr>
            <a:noAutofit/>
          </a:bodyPr>
          <a:lstStyle/>
          <a:p>
            <a:pPr algn="ctr"/>
            <a:r>
              <a:rPr lang="en-US" b="1" u="sng" dirty="0"/>
              <a:t>Hardy-Weinberg Principle</a:t>
            </a:r>
          </a:p>
        </p:txBody>
      </p:sp>
      <p:sp>
        <p:nvSpPr>
          <p:cNvPr id="3" name="Content Placeholder 2"/>
          <p:cNvSpPr>
            <a:spLocks noGrp="1"/>
          </p:cNvSpPr>
          <p:nvPr>
            <p:ph idx="1"/>
          </p:nvPr>
        </p:nvSpPr>
        <p:spPr>
          <a:xfrm>
            <a:off x="304799" y="152400"/>
            <a:ext cx="8686801" cy="6477000"/>
          </a:xfrm>
        </p:spPr>
        <p:txBody>
          <a:bodyPr>
            <a:normAutofit/>
          </a:bodyPr>
          <a:lstStyle/>
          <a:p>
            <a:pPr marL="742950" lvl="0" indent="-742950" fontAlgn="base">
              <a:spcBef>
                <a:spcPct val="0"/>
              </a:spcBef>
              <a:spcAft>
                <a:spcPct val="0"/>
              </a:spcAft>
              <a:buClrTx/>
              <a:buSzTx/>
              <a:buFont typeface="+mj-lt"/>
              <a:buAutoNum type="arabicPeriod"/>
              <a:tabLst>
                <a:tab pos="698500" algn="l"/>
              </a:tabLst>
            </a:pPr>
            <a:endParaRPr lang="en-US" sz="2800" dirty="0">
              <a:latin typeface="Arial" pitchFamily="34" charset="0"/>
              <a:cs typeface="Arial" pitchFamily="34" charset="0"/>
            </a:endParaRPr>
          </a:p>
          <a:p>
            <a:pPr lvl="0"/>
            <a:r>
              <a:rPr lang="en-US" sz="2800" dirty="0"/>
              <a:t>Two Equations:      p</a:t>
            </a:r>
            <a:r>
              <a:rPr lang="en-US" sz="2800" baseline="30000" dirty="0"/>
              <a:t>2</a:t>
            </a:r>
            <a:r>
              <a:rPr lang="en-US" sz="2800" dirty="0"/>
              <a:t> + 2pq + q</a:t>
            </a:r>
            <a:r>
              <a:rPr lang="en-US" sz="2800" baseline="30000" dirty="0"/>
              <a:t>2</a:t>
            </a:r>
            <a:r>
              <a:rPr lang="en-US" sz="2800" dirty="0"/>
              <a:t> = 1  AND </a:t>
            </a:r>
            <a:r>
              <a:rPr lang="en-US" sz="2800" dirty="0" smtClean="0"/>
              <a:t>     p </a:t>
            </a:r>
            <a:r>
              <a:rPr lang="en-US" sz="2800" dirty="0"/>
              <a:t>+ q =</a:t>
            </a:r>
            <a:r>
              <a:rPr lang="en-US" sz="2800" dirty="0" smtClean="0"/>
              <a:t>1</a:t>
            </a:r>
          </a:p>
          <a:p>
            <a:pPr lvl="0"/>
            <a:r>
              <a:rPr lang="en-US" sz="2800" dirty="0"/>
              <a:t>	</a:t>
            </a:r>
            <a:r>
              <a:rPr lang="en-US" sz="2800" dirty="0" smtClean="0"/>
              <a:t>		          (</a:t>
            </a:r>
            <a:r>
              <a:rPr lang="en-US" sz="2200" dirty="0" smtClean="0"/>
              <a:t>HD +  Hetero + HR=1)</a:t>
            </a:r>
            <a:endParaRPr lang="en-US" sz="2200" dirty="0"/>
          </a:p>
          <a:p>
            <a:r>
              <a:rPr lang="en-US" sz="2800" dirty="0"/>
              <a:t>p = frequency of dominant allele (A)</a:t>
            </a:r>
          </a:p>
          <a:p>
            <a:r>
              <a:rPr lang="en-US" sz="2800" dirty="0"/>
              <a:t>q = frequency of recessive allele (a)</a:t>
            </a:r>
          </a:p>
          <a:p>
            <a:r>
              <a:rPr lang="en-US" sz="2800" dirty="0"/>
              <a:t>p</a:t>
            </a:r>
            <a:r>
              <a:rPr lang="en-US" sz="2800" baseline="30000" dirty="0"/>
              <a:t>2</a:t>
            </a:r>
            <a:r>
              <a:rPr lang="en-US" sz="2800" dirty="0"/>
              <a:t> = frequency of Homozygous Dominant genotype (AA)</a:t>
            </a:r>
          </a:p>
          <a:p>
            <a:r>
              <a:rPr lang="en-US" sz="2800" dirty="0"/>
              <a:t>(% of Homozygous Dominant individuals)</a:t>
            </a:r>
          </a:p>
          <a:p>
            <a:r>
              <a:rPr lang="en-US" sz="2800" dirty="0"/>
              <a:t>2pq = frequency of heterozygous genotype (</a:t>
            </a:r>
            <a:r>
              <a:rPr lang="en-US" sz="2800" dirty="0" err="1"/>
              <a:t>Aa</a:t>
            </a:r>
            <a:r>
              <a:rPr lang="en-US" sz="2800" dirty="0"/>
              <a:t>)</a:t>
            </a:r>
          </a:p>
          <a:p>
            <a:r>
              <a:rPr lang="en-US" sz="2800" dirty="0"/>
              <a:t>(% of Heterozygous individuals)</a:t>
            </a:r>
          </a:p>
          <a:p>
            <a:r>
              <a:rPr lang="en-US" sz="2800" dirty="0"/>
              <a:t>q</a:t>
            </a:r>
            <a:r>
              <a:rPr lang="en-US" sz="2800" baseline="30000" dirty="0"/>
              <a:t>2</a:t>
            </a:r>
            <a:r>
              <a:rPr lang="en-US" sz="2800" dirty="0"/>
              <a:t> = frequency of Homozygous Recessive genotype (</a:t>
            </a:r>
            <a:r>
              <a:rPr lang="en-US" sz="2800" dirty="0" err="1"/>
              <a:t>aa</a:t>
            </a:r>
            <a:r>
              <a:rPr lang="en-US" sz="2800" dirty="0"/>
              <a:t>)</a:t>
            </a:r>
          </a:p>
          <a:p>
            <a:r>
              <a:rPr lang="en-US" sz="2800" dirty="0"/>
              <a:t>(% of Homozygous Recessive individuals)</a:t>
            </a:r>
          </a:p>
          <a:p>
            <a:pPr marL="457200" lvl="0" indent="-457200">
              <a:buFont typeface="Arial" pitchFamily="34" charset="0"/>
              <a:buChar char="•"/>
            </a:pPr>
            <a:endParaRPr lang="en-US" sz="2800" dirty="0"/>
          </a:p>
          <a:p>
            <a:pPr lvl="0">
              <a:buFont typeface="Arial" pitchFamily="34" charset="0"/>
              <a:buChar char="•"/>
            </a:pPr>
            <a:endParaRPr lang="en-US" sz="2400" b="0" dirty="0"/>
          </a:p>
          <a:p>
            <a:pPr marL="0" lvl="0" indent="0"/>
            <a:endParaRPr lang="en-US" sz="2400" b="0" dirty="0" smtClean="0"/>
          </a:p>
          <a:p>
            <a:pPr marL="0" lvl="0" indent="0"/>
            <a:endParaRPr lang="en-US" sz="2400" b="0" dirty="0" smtClean="0"/>
          </a:p>
          <a:p>
            <a:pPr marL="0" lvl="0" indent="0"/>
            <a:endParaRPr lang="en-US" sz="2400" u="sng" dirty="0"/>
          </a:p>
          <a:p>
            <a:pPr marL="0" indent="0">
              <a:buNone/>
            </a:pPr>
            <a:endParaRPr lang="en-US" dirty="0"/>
          </a:p>
          <a:p>
            <a:pPr marL="0" indent="0">
              <a:buNone/>
            </a:pPr>
            <a:endParaRPr lang="en-US" sz="2400" b="1"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5704754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183880" cy="754380"/>
          </a:xfrm>
        </p:spPr>
        <p:txBody>
          <a:bodyPr>
            <a:noAutofit/>
          </a:bodyPr>
          <a:lstStyle/>
          <a:p>
            <a:pPr algn="ctr"/>
            <a:r>
              <a:rPr lang="en-US" b="1" u="sng" dirty="0"/>
              <a:t>Hardy-Weinberg Principle</a:t>
            </a:r>
          </a:p>
        </p:txBody>
      </p:sp>
      <p:sp>
        <p:nvSpPr>
          <p:cNvPr id="3" name="Content Placeholder 2"/>
          <p:cNvSpPr>
            <a:spLocks noGrp="1"/>
          </p:cNvSpPr>
          <p:nvPr>
            <p:ph idx="1"/>
          </p:nvPr>
        </p:nvSpPr>
        <p:spPr>
          <a:xfrm>
            <a:off x="23091" y="152400"/>
            <a:ext cx="9144000" cy="6324600"/>
          </a:xfrm>
        </p:spPr>
        <p:txBody>
          <a:bodyPr>
            <a:normAutofit/>
          </a:bodyPr>
          <a:lstStyle/>
          <a:p>
            <a:pPr marL="742950" lvl="0" indent="-742950" fontAlgn="base">
              <a:spcBef>
                <a:spcPct val="0"/>
              </a:spcBef>
              <a:spcAft>
                <a:spcPct val="0"/>
              </a:spcAft>
              <a:buClrTx/>
              <a:buSzTx/>
              <a:buFont typeface="+mj-lt"/>
              <a:buAutoNum type="arabicPeriod"/>
              <a:tabLst>
                <a:tab pos="698500" algn="l"/>
              </a:tabLst>
            </a:pPr>
            <a:endParaRPr lang="en-US" sz="2800" dirty="0">
              <a:latin typeface="Arial" pitchFamily="34" charset="0"/>
              <a:cs typeface="Arial" pitchFamily="34" charset="0"/>
            </a:endParaRPr>
          </a:p>
          <a:p>
            <a:r>
              <a:rPr lang="en-US" sz="2800" dirty="0"/>
              <a:t>Practice:</a:t>
            </a:r>
          </a:p>
          <a:p>
            <a:pPr lvl="0"/>
            <a:r>
              <a:rPr lang="en-US" sz="2800" dirty="0"/>
              <a:t>If 98 out of 200 individuals in a population express the recessive phenotype, what percentage of the population would you predict to be heterozygotes?</a:t>
            </a:r>
          </a:p>
          <a:p>
            <a:pPr lvl="0"/>
            <a:r>
              <a:rPr lang="en-US" sz="2800" dirty="0" smtClean="0"/>
              <a:t>(1) </a:t>
            </a:r>
            <a:r>
              <a:rPr lang="en-US" sz="2800" dirty="0"/>
              <a:t>I have given you information on the frequency of the homozygous recessive (or q</a:t>
            </a:r>
            <a:r>
              <a:rPr lang="en-US" sz="2800" i="1" dirty="0"/>
              <a:t>2</a:t>
            </a:r>
            <a:r>
              <a:rPr lang="en-US" sz="2800" dirty="0"/>
              <a:t>). So start by determining q</a:t>
            </a:r>
            <a:r>
              <a:rPr lang="en-US" sz="2800" i="1" dirty="0"/>
              <a:t>2</a:t>
            </a:r>
            <a:r>
              <a:rPr lang="en-US" sz="2800" dirty="0"/>
              <a:t> and then solving for q. </a:t>
            </a:r>
          </a:p>
          <a:p>
            <a:pPr lvl="0"/>
            <a:r>
              <a:rPr lang="en-US" sz="2800" dirty="0" smtClean="0"/>
              <a:t>       q</a:t>
            </a:r>
            <a:r>
              <a:rPr lang="en-US" sz="2800" i="1" baseline="30000" dirty="0" smtClean="0"/>
              <a:t>2</a:t>
            </a:r>
            <a:r>
              <a:rPr lang="en-US" sz="2800" dirty="0" smtClean="0"/>
              <a:t> </a:t>
            </a:r>
            <a:r>
              <a:rPr lang="en-US" sz="2800" dirty="0"/>
              <a:t>= (98/200) = 0.49 (or 49%)</a:t>
            </a:r>
          </a:p>
          <a:p>
            <a:pPr lvl="0"/>
            <a:r>
              <a:rPr lang="en-US" sz="2800" dirty="0" smtClean="0"/>
              <a:t>       q </a:t>
            </a:r>
            <a:r>
              <a:rPr lang="en-US" sz="2800" dirty="0"/>
              <a:t>= square root of 0.49 = 0.7 (70%)</a:t>
            </a:r>
          </a:p>
          <a:p>
            <a:pPr marL="457200" lvl="0" indent="-457200">
              <a:buFont typeface="Arial" pitchFamily="34" charset="0"/>
              <a:buChar char="•"/>
            </a:pPr>
            <a:endParaRPr lang="en-US" sz="2800" dirty="0"/>
          </a:p>
          <a:p>
            <a:pPr lvl="0">
              <a:buFont typeface="Arial" pitchFamily="34" charset="0"/>
              <a:buChar char="•"/>
            </a:pPr>
            <a:endParaRPr lang="en-US" sz="2400" b="0" dirty="0"/>
          </a:p>
          <a:p>
            <a:pPr marL="0" lvl="0" indent="0"/>
            <a:endParaRPr lang="en-US" sz="2400" b="0" dirty="0" smtClean="0"/>
          </a:p>
          <a:p>
            <a:pPr marL="0" lvl="0" indent="0"/>
            <a:endParaRPr lang="en-US" sz="2400" b="0" dirty="0" smtClean="0"/>
          </a:p>
          <a:p>
            <a:pPr marL="0" lvl="0" indent="0"/>
            <a:endParaRPr lang="en-US" sz="2400" u="sng" dirty="0"/>
          </a:p>
          <a:p>
            <a:pPr marL="0" indent="0">
              <a:buNone/>
            </a:pPr>
            <a:endParaRPr lang="en-US" dirty="0"/>
          </a:p>
          <a:p>
            <a:pPr marL="0" indent="0">
              <a:buNone/>
            </a:pPr>
            <a:endParaRPr lang="en-US" sz="2400" b="1"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6964631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183880" cy="754380"/>
          </a:xfrm>
        </p:spPr>
        <p:txBody>
          <a:bodyPr>
            <a:noAutofit/>
          </a:bodyPr>
          <a:lstStyle/>
          <a:p>
            <a:pPr algn="ctr"/>
            <a:r>
              <a:rPr lang="en-US" b="1" u="sng" dirty="0"/>
              <a:t>Hardy-Weinberg Principle</a:t>
            </a:r>
          </a:p>
        </p:txBody>
      </p:sp>
      <p:sp>
        <p:nvSpPr>
          <p:cNvPr id="3" name="Content Placeholder 2"/>
          <p:cNvSpPr>
            <a:spLocks noGrp="1"/>
          </p:cNvSpPr>
          <p:nvPr>
            <p:ph idx="1"/>
          </p:nvPr>
        </p:nvSpPr>
        <p:spPr>
          <a:xfrm>
            <a:off x="23091" y="152400"/>
            <a:ext cx="9144000" cy="6324600"/>
          </a:xfrm>
        </p:spPr>
        <p:txBody>
          <a:bodyPr>
            <a:normAutofit/>
          </a:bodyPr>
          <a:lstStyle/>
          <a:p>
            <a:pPr marL="742950" lvl="0" indent="-742950" fontAlgn="base">
              <a:spcBef>
                <a:spcPct val="0"/>
              </a:spcBef>
              <a:spcAft>
                <a:spcPct val="0"/>
              </a:spcAft>
              <a:buClrTx/>
              <a:buSzTx/>
              <a:buFont typeface="+mj-lt"/>
              <a:buAutoNum type="arabicPeriod"/>
              <a:tabLst>
                <a:tab pos="698500" algn="l"/>
              </a:tabLst>
            </a:pPr>
            <a:endParaRPr lang="en-US" sz="2800" dirty="0">
              <a:latin typeface="Arial" pitchFamily="34" charset="0"/>
              <a:cs typeface="Arial" pitchFamily="34" charset="0"/>
            </a:endParaRPr>
          </a:p>
          <a:p>
            <a:pPr lvl="0"/>
            <a:r>
              <a:rPr lang="en-US" sz="2800" dirty="0" smtClean="0"/>
              <a:t>(2) </a:t>
            </a:r>
            <a:r>
              <a:rPr lang="en-US" sz="2800" dirty="0"/>
              <a:t>Now that you have q, you can solve for p. Remember there are only two alleles in the population, so if you add the frequency of the two alleles, you have accounted for all possibilities and it must equal 1. So p + q = 1. </a:t>
            </a:r>
          </a:p>
          <a:p>
            <a:pPr lvl="0"/>
            <a:r>
              <a:rPr lang="en-US" sz="2800" dirty="0"/>
              <a:t>p = 1-q </a:t>
            </a:r>
          </a:p>
          <a:p>
            <a:pPr lvl="0"/>
            <a:r>
              <a:rPr lang="en-US" sz="2800" dirty="0"/>
              <a:t>p = 1 - 0.7 = 0.3 (30%)</a:t>
            </a:r>
          </a:p>
          <a:p>
            <a:pPr marL="0" lvl="0" indent="0"/>
            <a:endParaRPr lang="en-US" sz="2800" dirty="0"/>
          </a:p>
          <a:p>
            <a:pPr lvl="0">
              <a:buFont typeface="Arial" pitchFamily="34" charset="0"/>
              <a:buChar char="•"/>
            </a:pPr>
            <a:endParaRPr lang="en-US" sz="2400" b="0" dirty="0"/>
          </a:p>
          <a:p>
            <a:pPr marL="0" lvl="0" indent="0"/>
            <a:endParaRPr lang="en-US" sz="2400" b="0" dirty="0" smtClean="0"/>
          </a:p>
          <a:p>
            <a:pPr marL="0" lvl="0" indent="0"/>
            <a:endParaRPr lang="en-US" sz="2400" b="0" dirty="0" smtClean="0"/>
          </a:p>
          <a:p>
            <a:pPr marL="0" lvl="0" indent="0"/>
            <a:endParaRPr lang="en-US" sz="2400" u="sng" dirty="0"/>
          </a:p>
          <a:p>
            <a:pPr marL="0" indent="0">
              <a:buNone/>
            </a:pPr>
            <a:endParaRPr lang="en-US" dirty="0"/>
          </a:p>
          <a:p>
            <a:pPr marL="0" indent="0">
              <a:buNone/>
            </a:pPr>
            <a:endParaRPr lang="en-US" sz="2400" b="1"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1379664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183880" cy="754380"/>
          </a:xfrm>
        </p:spPr>
        <p:txBody>
          <a:bodyPr>
            <a:noAutofit/>
          </a:bodyPr>
          <a:lstStyle/>
          <a:p>
            <a:pPr algn="ctr"/>
            <a:r>
              <a:rPr lang="en-US" b="1" u="sng" dirty="0"/>
              <a:t>Hardy-Weinberg Principle</a:t>
            </a:r>
          </a:p>
        </p:txBody>
      </p:sp>
      <p:sp>
        <p:nvSpPr>
          <p:cNvPr id="3" name="Content Placeholder 2"/>
          <p:cNvSpPr>
            <a:spLocks noGrp="1"/>
          </p:cNvSpPr>
          <p:nvPr>
            <p:ph idx="1"/>
          </p:nvPr>
        </p:nvSpPr>
        <p:spPr>
          <a:xfrm>
            <a:off x="23091" y="152400"/>
            <a:ext cx="9144000" cy="6324600"/>
          </a:xfrm>
        </p:spPr>
        <p:txBody>
          <a:bodyPr>
            <a:normAutofit/>
          </a:bodyPr>
          <a:lstStyle/>
          <a:p>
            <a:pPr marL="742950" lvl="0" indent="-742950" fontAlgn="base">
              <a:spcBef>
                <a:spcPct val="0"/>
              </a:spcBef>
              <a:spcAft>
                <a:spcPct val="0"/>
              </a:spcAft>
              <a:buClrTx/>
              <a:buSzTx/>
              <a:buFont typeface="+mj-lt"/>
              <a:buAutoNum type="arabicPeriod"/>
              <a:tabLst>
                <a:tab pos="698500" algn="l"/>
              </a:tabLst>
            </a:pPr>
            <a:endParaRPr lang="en-US" sz="2800" dirty="0">
              <a:latin typeface="Arial" pitchFamily="34" charset="0"/>
              <a:cs typeface="Arial" pitchFamily="34" charset="0"/>
            </a:endParaRPr>
          </a:p>
          <a:p>
            <a:pPr lvl="0"/>
            <a:r>
              <a:rPr lang="en-US" sz="2800" dirty="0" smtClean="0"/>
              <a:t>(3) </a:t>
            </a:r>
            <a:r>
              <a:rPr lang="en-US" sz="2800" dirty="0"/>
              <a:t>Now that you have figured out the % of heterozygotes, can you figure out the % of homozygous dominant? Does the % of homozygous dominant, heterozygotes and homozygous recessive individuals add up to 100%? If not, you have made an error. Those are the only three genotypes possible with only two alleles and a simple dominant and recessive relationship. </a:t>
            </a:r>
          </a:p>
          <a:p>
            <a:pPr lvl="0"/>
            <a:r>
              <a:rPr lang="en-US" sz="2800" dirty="0"/>
              <a:t>p</a:t>
            </a:r>
            <a:r>
              <a:rPr lang="en-US" sz="2800" i="1" dirty="0"/>
              <a:t>2 = </a:t>
            </a:r>
            <a:r>
              <a:rPr lang="en-US" sz="2800" dirty="0"/>
              <a:t>(0.3)(0.3) = 0.09 (or 9%)</a:t>
            </a:r>
          </a:p>
          <a:p>
            <a:pPr marL="0" lvl="0" indent="0"/>
            <a:endParaRPr lang="en-US" sz="2800" dirty="0"/>
          </a:p>
          <a:p>
            <a:pPr lvl="0">
              <a:buFont typeface="Arial" pitchFamily="34" charset="0"/>
              <a:buChar char="•"/>
            </a:pPr>
            <a:endParaRPr lang="en-US" sz="2400" b="0" dirty="0"/>
          </a:p>
          <a:p>
            <a:pPr marL="0" lvl="0" indent="0"/>
            <a:endParaRPr lang="en-US" sz="2400" b="0" dirty="0" smtClean="0"/>
          </a:p>
          <a:p>
            <a:pPr marL="0" lvl="0" indent="0"/>
            <a:endParaRPr lang="en-US" sz="2400" b="0" dirty="0" smtClean="0"/>
          </a:p>
          <a:p>
            <a:pPr marL="0" lvl="0" indent="0"/>
            <a:endParaRPr lang="en-US" sz="2400" u="sng" dirty="0"/>
          </a:p>
          <a:p>
            <a:pPr marL="0" indent="0">
              <a:buNone/>
            </a:pPr>
            <a:endParaRPr lang="en-US" dirty="0"/>
          </a:p>
          <a:p>
            <a:pPr marL="0" indent="0">
              <a:buNone/>
            </a:pPr>
            <a:endParaRPr lang="en-US" sz="2400" b="1"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935213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183880" cy="754380"/>
          </a:xfrm>
        </p:spPr>
        <p:txBody>
          <a:bodyPr>
            <a:noAutofit/>
          </a:bodyPr>
          <a:lstStyle/>
          <a:p>
            <a:pPr algn="ctr"/>
            <a:r>
              <a:rPr lang="en-US" b="1" u="sng" dirty="0"/>
              <a:t>Hardy-Weinberg Principle</a:t>
            </a:r>
          </a:p>
        </p:txBody>
      </p:sp>
      <p:sp>
        <p:nvSpPr>
          <p:cNvPr id="3" name="Content Placeholder 2"/>
          <p:cNvSpPr>
            <a:spLocks noGrp="1"/>
          </p:cNvSpPr>
          <p:nvPr>
            <p:ph idx="1"/>
          </p:nvPr>
        </p:nvSpPr>
        <p:spPr>
          <a:xfrm>
            <a:off x="23091" y="152400"/>
            <a:ext cx="9144000" cy="6324600"/>
          </a:xfrm>
        </p:spPr>
        <p:txBody>
          <a:bodyPr>
            <a:normAutofit/>
          </a:bodyPr>
          <a:lstStyle/>
          <a:p>
            <a:pPr marL="742950" lvl="0" indent="-742950" fontAlgn="base">
              <a:spcBef>
                <a:spcPct val="0"/>
              </a:spcBef>
              <a:spcAft>
                <a:spcPct val="0"/>
              </a:spcAft>
              <a:buClrTx/>
              <a:buSzTx/>
              <a:buFont typeface="+mj-lt"/>
              <a:buAutoNum type="arabicPeriod"/>
              <a:tabLst>
                <a:tab pos="698500" algn="l"/>
              </a:tabLst>
            </a:pPr>
            <a:endParaRPr lang="en-US" sz="2800" dirty="0">
              <a:latin typeface="Arial" pitchFamily="34" charset="0"/>
              <a:cs typeface="Arial" pitchFamily="34" charset="0"/>
            </a:endParaRPr>
          </a:p>
          <a:p>
            <a:pPr lvl="0"/>
            <a:r>
              <a:rPr lang="en-US" sz="2800" dirty="0" smtClean="0"/>
              <a:t>(4) Now </a:t>
            </a:r>
            <a:r>
              <a:rPr lang="en-US" sz="2800" dirty="0"/>
              <a:t>what is the formula for heterozygotes? Think back to the Hardy-Weinberg equation -- it is dealing with the genotypes of individuals in the population. </a:t>
            </a:r>
          </a:p>
          <a:p>
            <a:pPr lvl="0"/>
            <a:r>
              <a:rPr lang="en-US" sz="2800" dirty="0"/>
              <a:t>p</a:t>
            </a:r>
            <a:r>
              <a:rPr lang="en-US" sz="2800" i="1" dirty="0"/>
              <a:t>2</a:t>
            </a:r>
            <a:r>
              <a:rPr lang="en-US" sz="2800" dirty="0"/>
              <a:t> + 2pq + q</a:t>
            </a:r>
            <a:r>
              <a:rPr lang="en-US" sz="2800" i="1" dirty="0"/>
              <a:t>2</a:t>
            </a:r>
            <a:r>
              <a:rPr lang="en-US" sz="2800" dirty="0"/>
              <a:t> = 1</a:t>
            </a:r>
          </a:p>
          <a:p>
            <a:pPr lvl="0"/>
            <a:r>
              <a:rPr lang="en-US" sz="2800" dirty="0" smtClean="0"/>
              <a:t>so</a:t>
            </a:r>
            <a:r>
              <a:rPr lang="en-US" sz="2800" dirty="0"/>
              <a:t>.....2pq = frequency of heterozygotes</a:t>
            </a:r>
          </a:p>
          <a:p>
            <a:pPr lvl="0"/>
            <a:r>
              <a:rPr lang="en-US" sz="2800" dirty="0"/>
              <a:t>frequency of heterozygotes = 2 (0.3)(0.7) = 0.42 or 42</a:t>
            </a:r>
            <a:r>
              <a:rPr lang="en-US" sz="2800" dirty="0" smtClean="0"/>
              <a:t>%</a:t>
            </a:r>
          </a:p>
          <a:p>
            <a:pPr lvl="0"/>
            <a:endParaRPr lang="en-US" sz="2800" dirty="0" smtClean="0"/>
          </a:p>
          <a:p>
            <a:pPr lvl="0"/>
            <a:r>
              <a:rPr lang="en-US" sz="2800" dirty="0" smtClean="0"/>
              <a:t>Now, plug in all of your numbers and make sure they equal 1!!</a:t>
            </a:r>
            <a:endParaRPr lang="en-US" sz="2800" dirty="0"/>
          </a:p>
          <a:p>
            <a:pPr lvl="0"/>
            <a:r>
              <a:rPr lang="en-US" sz="2800" dirty="0" smtClean="0"/>
              <a:t>p</a:t>
            </a:r>
            <a:r>
              <a:rPr lang="en-US" sz="2800" i="1" dirty="0" smtClean="0"/>
              <a:t>2</a:t>
            </a:r>
            <a:r>
              <a:rPr lang="en-US" sz="2800" dirty="0" smtClean="0"/>
              <a:t> </a:t>
            </a:r>
            <a:r>
              <a:rPr lang="en-US" sz="2800" dirty="0"/>
              <a:t>+ 2pq + q</a:t>
            </a:r>
            <a:r>
              <a:rPr lang="en-US" sz="2800" i="1" dirty="0"/>
              <a:t>2</a:t>
            </a:r>
            <a:r>
              <a:rPr lang="en-US" sz="2800" dirty="0"/>
              <a:t> = 1</a:t>
            </a:r>
          </a:p>
          <a:p>
            <a:pPr lvl="0"/>
            <a:r>
              <a:rPr lang="en-US" sz="2800" dirty="0"/>
              <a:t>0.09 + 0.42 + 0.49 = 1.0</a:t>
            </a:r>
          </a:p>
          <a:p>
            <a:pPr lvl="0"/>
            <a:endParaRPr lang="en-US" sz="2800" dirty="0"/>
          </a:p>
          <a:p>
            <a:pPr marL="0" lvl="0" indent="0"/>
            <a:endParaRPr lang="en-US" sz="2800" dirty="0"/>
          </a:p>
          <a:p>
            <a:pPr lvl="0">
              <a:buFont typeface="Arial" pitchFamily="34" charset="0"/>
              <a:buChar char="•"/>
            </a:pPr>
            <a:endParaRPr lang="en-US" sz="2400" b="0" dirty="0"/>
          </a:p>
          <a:p>
            <a:pPr marL="0" lvl="0" indent="0"/>
            <a:endParaRPr lang="en-US" sz="2400" b="0" dirty="0" smtClean="0"/>
          </a:p>
          <a:p>
            <a:pPr marL="0" lvl="0" indent="0"/>
            <a:endParaRPr lang="en-US" sz="2400" b="0" dirty="0" smtClean="0"/>
          </a:p>
          <a:p>
            <a:pPr marL="0" lvl="0" indent="0"/>
            <a:endParaRPr lang="en-US" sz="2400" u="sng" dirty="0"/>
          </a:p>
          <a:p>
            <a:pPr marL="0" indent="0">
              <a:buNone/>
            </a:pPr>
            <a:endParaRPr lang="en-US" dirty="0"/>
          </a:p>
          <a:p>
            <a:pPr marL="0" indent="0">
              <a:buNone/>
            </a:pPr>
            <a:endParaRPr lang="en-US" sz="2400" b="1" dirty="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378922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685800"/>
          </a:xfrm>
        </p:spPr>
        <p:txBody>
          <a:bodyPr>
            <a:noAutofit/>
          </a:bodyPr>
          <a:lstStyle/>
          <a:p>
            <a:pPr algn="ctr"/>
            <a:r>
              <a:rPr lang="en-US" sz="3200" u="sng" dirty="0"/>
              <a:t>Evolution as Genetic Change</a:t>
            </a:r>
            <a:endParaRPr lang="en-US" sz="3200" dirty="0"/>
          </a:p>
        </p:txBody>
      </p:sp>
      <p:sp>
        <p:nvSpPr>
          <p:cNvPr id="3" name="Content Placeholder 2"/>
          <p:cNvSpPr>
            <a:spLocks noGrp="1"/>
          </p:cNvSpPr>
          <p:nvPr>
            <p:ph idx="1"/>
          </p:nvPr>
        </p:nvSpPr>
        <p:spPr>
          <a:xfrm>
            <a:off x="152400" y="457200"/>
            <a:ext cx="8763000" cy="5715000"/>
          </a:xfrm>
        </p:spPr>
        <p:txBody>
          <a:bodyPr>
            <a:normAutofit/>
          </a:bodyPr>
          <a:lstStyle/>
          <a:p>
            <a:endParaRPr lang="en-US" sz="2800" b="1" dirty="0" smtClean="0"/>
          </a:p>
          <a:p>
            <a:pPr lvl="0"/>
            <a:r>
              <a:rPr lang="en-US" sz="2800" u="sng" dirty="0" smtClean="0"/>
              <a:t>Populations</a:t>
            </a:r>
            <a:r>
              <a:rPr lang="en-US" sz="2800" dirty="0"/>
              <a:t>: collection of individuals of the same species in a given area whose members can breed with one another.</a:t>
            </a:r>
          </a:p>
          <a:p>
            <a:pPr lvl="1"/>
            <a:r>
              <a:rPr lang="en-US" sz="2800" dirty="0"/>
              <a:t>Ex. All the fish of a certain species in a single pond= 1 population; individuals in a separate pond would be another population.</a:t>
            </a:r>
          </a:p>
          <a:p>
            <a:pPr marL="525780" indent="-457200">
              <a:buFont typeface="Courier New" pitchFamily="49" charset="0"/>
              <a:buChar char="o"/>
            </a:pPr>
            <a:endParaRPr lang="en-US" sz="2800" dirty="0" smtClean="0"/>
          </a:p>
          <a:p>
            <a:pPr marL="525780" indent="-457200">
              <a:buFont typeface="Courier New" pitchFamily="49" charset="0"/>
              <a:buChar char="o"/>
            </a:pPr>
            <a:endParaRPr lang="en-US" sz="2800" dirty="0"/>
          </a:p>
          <a:p>
            <a:pPr marL="525780" indent="-457200">
              <a:buFont typeface="Courier New" pitchFamily="49" charset="0"/>
              <a:buChar char="o"/>
            </a:pPr>
            <a:endParaRPr lang="en-US" sz="2800" dirty="0"/>
          </a:p>
        </p:txBody>
      </p:sp>
      <p:pic>
        <p:nvPicPr>
          <p:cNvPr id="1026" name="Picture 2" descr="http://kimberlynurseries.com/wp-content/uploads/2011/12/fish-in-pond.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62400" y="3886200"/>
            <a:ext cx="3825860" cy="289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89002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458200" cy="685800"/>
          </a:xfrm>
        </p:spPr>
        <p:txBody>
          <a:bodyPr>
            <a:noAutofit/>
          </a:bodyPr>
          <a:lstStyle/>
          <a:p>
            <a:pPr marL="68580" indent="0" algn="ctr"/>
            <a:r>
              <a:rPr lang="en-US" sz="5400" u="sng" dirty="0" smtClean="0"/>
              <a:t>Population growth</a:t>
            </a:r>
            <a:endParaRPr lang="en-US" sz="5400" dirty="0"/>
          </a:p>
        </p:txBody>
      </p:sp>
      <p:sp>
        <p:nvSpPr>
          <p:cNvPr id="3" name="Content Placeholder 2"/>
          <p:cNvSpPr>
            <a:spLocks noGrp="1"/>
          </p:cNvSpPr>
          <p:nvPr>
            <p:ph idx="1"/>
          </p:nvPr>
        </p:nvSpPr>
        <p:spPr>
          <a:xfrm>
            <a:off x="152400" y="457200"/>
            <a:ext cx="8763000" cy="5715000"/>
          </a:xfrm>
        </p:spPr>
        <p:txBody>
          <a:bodyPr>
            <a:normAutofit/>
          </a:bodyPr>
          <a:lstStyle/>
          <a:p>
            <a:endParaRPr lang="en-US" sz="2800" b="1" dirty="0" smtClean="0"/>
          </a:p>
          <a:p>
            <a:pPr lvl="0"/>
            <a:r>
              <a:rPr lang="en-US" sz="3200" dirty="0"/>
              <a:t>Because all members of a population can interbreed, they and their offspring share a common group of genes, </a:t>
            </a:r>
            <a:endParaRPr lang="en-US" sz="3200" dirty="0" smtClean="0"/>
          </a:p>
          <a:p>
            <a:pPr lvl="0"/>
            <a:r>
              <a:rPr lang="en-US" sz="3200" dirty="0"/>
              <a:t> </a:t>
            </a:r>
            <a:r>
              <a:rPr lang="en-US" sz="3200" dirty="0" smtClean="0"/>
              <a:t>   called </a:t>
            </a:r>
            <a:r>
              <a:rPr lang="en-US" sz="3200" dirty="0"/>
              <a:t>a </a:t>
            </a:r>
            <a:r>
              <a:rPr lang="en-US" sz="3200" u="sng" dirty="0"/>
              <a:t>gene pool</a:t>
            </a:r>
            <a:r>
              <a:rPr lang="en-US" sz="3200" dirty="0"/>
              <a:t>.</a:t>
            </a:r>
          </a:p>
          <a:p>
            <a:pPr lvl="1"/>
            <a:r>
              <a:rPr lang="en-US" sz="3200" dirty="0"/>
              <a:t>each contains a certain </a:t>
            </a:r>
            <a:endParaRPr lang="en-US" sz="3200" dirty="0" smtClean="0"/>
          </a:p>
          <a:p>
            <a:pPr marL="0" lvl="1" indent="0">
              <a:buNone/>
            </a:pPr>
            <a:r>
              <a:rPr lang="en-US" sz="3200" dirty="0" smtClean="0"/>
              <a:t>amount </a:t>
            </a:r>
            <a:r>
              <a:rPr lang="en-US" sz="3200" dirty="0"/>
              <a:t>of alleles for each </a:t>
            </a:r>
            <a:endParaRPr lang="en-US" sz="3200" dirty="0" smtClean="0"/>
          </a:p>
          <a:p>
            <a:pPr marL="0" lvl="1" indent="0">
              <a:buNone/>
            </a:pPr>
            <a:r>
              <a:rPr lang="en-US" sz="3200" dirty="0" smtClean="0"/>
              <a:t>trait</a:t>
            </a:r>
            <a:r>
              <a:rPr lang="en-US" sz="3200" dirty="0"/>
              <a:t>.</a:t>
            </a:r>
          </a:p>
          <a:p>
            <a:pPr marL="525780" indent="-457200">
              <a:buFont typeface="Courier New" pitchFamily="49" charset="0"/>
              <a:buChar char="o"/>
            </a:pPr>
            <a:endParaRPr lang="en-US" sz="2800" dirty="0" smtClean="0"/>
          </a:p>
          <a:p>
            <a:pPr marL="525780" indent="-457200">
              <a:buFont typeface="Courier New" pitchFamily="49" charset="0"/>
              <a:buChar char="o"/>
            </a:pPr>
            <a:endParaRPr lang="en-US" sz="2800" dirty="0"/>
          </a:p>
          <a:p>
            <a:pPr marL="525780" indent="-457200">
              <a:buFont typeface="Courier New" pitchFamily="49" charset="0"/>
              <a:buChar char="o"/>
            </a:pPr>
            <a:endParaRPr lang="en-US" sz="2800" dirty="0"/>
          </a:p>
        </p:txBody>
      </p:sp>
      <p:pic>
        <p:nvPicPr>
          <p:cNvPr id="4098" name="Picture 2" descr="http://www.windows2universe.org/earth/Life/images/gene_pool_sm.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6400" y="2383568"/>
            <a:ext cx="2438400" cy="44559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26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28600" y="152400"/>
            <a:ext cx="8915400" cy="685800"/>
          </a:xfrm>
        </p:spPr>
        <p:txBody>
          <a:bodyPr>
            <a:noAutofit/>
          </a:bodyPr>
          <a:lstStyle/>
          <a:p>
            <a:pPr algn="ctr"/>
            <a:r>
              <a:rPr lang="en-US" sz="4000" b="1" u="sng" dirty="0" smtClean="0"/>
              <a:t>Population growth</a:t>
            </a:r>
            <a:endParaRPr lang="en-US" sz="4000" u="sng" dirty="0"/>
          </a:p>
        </p:txBody>
      </p:sp>
      <p:sp>
        <p:nvSpPr>
          <p:cNvPr id="3" name="Content Placeholder 2"/>
          <p:cNvSpPr>
            <a:spLocks noGrp="1"/>
          </p:cNvSpPr>
          <p:nvPr>
            <p:ph idx="1"/>
          </p:nvPr>
        </p:nvSpPr>
        <p:spPr>
          <a:xfrm>
            <a:off x="152400" y="457200"/>
            <a:ext cx="8839200" cy="6705600"/>
          </a:xfrm>
        </p:spPr>
        <p:txBody>
          <a:bodyPr>
            <a:normAutofit/>
          </a:bodyPr>
          <a:lstStyle/>
          <a:p>
            <a:pPr marL="0" lvl="0" indent="0">
              <a:buNone/>
            </a:pPr>
            <a:endParaRPr lang="en-US" sz="2800" dirty="0"/>
          </a:p>
          <a:p>
            <a:pPr lvl="1"/>
            <a:r>
              <a:rPr lang="en-US" sz="3200" dirty="0"/>
              <a:t> Number of times an allele occurs in a gene pool </a:t>
            </a:r>
            <a:r>
              <a:rPr lang="en-US" sz="3200" dirty="0" smtClean="0"/>
              <a:t> </a:t>
            </a:r>
            <a:r>
              <a:rPr lang="en-US" sz="3200" dirty="0"/>
              <a:t>  </a:t>
            </a:r>
            <a:r>
              <a:rPr lang="en-US" sz="3200" dirty="0" smtClean="0"/>
              <a:t>  compared </a:t>
            </a:r>
            <a:r>
              <a:rPr lang="en-US" sz="3200" dirty="0"/>
              <a:t>with the number of times other alleles for the same gene occur is </a:t>
            </a:r>
            <a:r>
              <a:rPr lang="en-US" sz="3200" b="1" u="sng" dirty="0"/>
              <a:t>relative frequency</a:t>
            </a:r>
            <a:r>
              <a:rPr lang="en-US" sz="3200" dirty="0"/>
              <a:t>.</a:t>
            </a:r>
          </a:p>
          <a:p>
            <a:pPr marL="285750" lvl="2" indent="-228600"/>
            <a:r>
              <a:rPr lang="en-US" sz="3200" dirty="0"/>
              <a:t>Ex. Deck of cards: shuffling and reshuffling produce a lot of variety of different hands. Shuffling alone will not change the number of aces, kings, queens </a:t>
            </a:r>
            <a:r>
              <a:rPr lang="en-US" sz="3200" dirty="0" err="1"/>
              <a:t>etc</a:t>
            </a:r>
            <a:endParaRPr lang="en-US" sz="3200" dirty="0"/>
          </a:p>
          <a:p>
            <a:pPr marL="68580" indent="0">
              <a:buNone/>
            </a:pPr>
            <a:endParaRPr lang="en-US" sz="2800" dirty="0"/>
          </a:p>
        </p:txBody>
      </p:sp>
    </p:spTree>
    <p:extLst>
      <p:ext uri="{BB962C8B-B14F-4D97-AF65-F5344CB8AC3E}">
        <p14:creationId xmlns:p14="http://schemas.microsoft.com/office/powerpoint/2010/main" val="39579762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28600" y="152400"/>
            <a:ext cx="8915400" cy="685800"/>
          </a:xfrm>
        </p:spPr>
        <p:txBody>
          <a:bodyPr>
            <a:noAutofit/>
          </a:bodyPr>
          <a:lstStyle/>
          <a:p>
            <a:pPr algn="ctr"/>
            <a:r>
              <a:rPr lang="en-US" sz="4000" b="1" u="sng" dirty="0" smtClean="0"/>
              <a:t>Population growth</a:t>
            </a:r>
            <a:endParaRPr lang="en-US" sz="4000" u="sng" dirty="0"/>
          </a:p>
        </p:txBody>
      </p:sp>
      <p:sp>
        <p:nvSpPr>
          <p:cNvPr id="3" name="Content Placeholder 2"/>
          <p:cNvSpPr>
            <a:spLocks noGrp="1"/>
          </p:cNvSpPr>
          <p:nvPr>
            <p:ph idx="1"/>
          </p:nvPr>
        </p:nvSpPr>
        <p:spPr>
          <a:xfrm>
            <a:off x="152400" y="457200"/>
            <a:ext cx="8839200" cy="6705600"/>
          </a:xfrm>
        </p:spPr>
        <p:txBody>
          <a:bodyPr>
            <a:normAutofit/>
          </a:bodyPr>
          <a:lstStyle/>
          <a:p>
            <a:pPr marL="0" lvl="0" indent="0">
              <a:buNone/>
            </a:pPr>
            <a:endParaRPr lang="en-US" sz="2800" dirty="0"/>
          </a:p>
          <a:p>
            <a:pPr lvl="0"/>
            <a:r>
              <a:rPr lang="en-US" sz="3200" dirty="0"/>
              <a:t> </a:t>
            </a:r>
            <a:r>
              <a:rPr lang="en-US" sz="3200" u="sng" dirty="0"/>
              <a:t>Species</a:t>
            </a:r>
            <a:r>
              <a:rPr lang="en-US" sz="3200" dirty="0"/>
              <a:t>: group of similar looking organisms that breed with one another and produce fertile offspring in a natural environment.</a:t>
            </a:r>
          </a:p>
          <a:p>
            <a:pPr lvl="1"/>
            <a:r>
              <a:rPr lang="en-US" sz="3200" dirty="0"/>
              <a:t>They share a common gene pool</a:t>
            </a:r>
          </a:p>
          <a:p>
            <a:pPr lvl="1"/>
            <a:r>
              <a:rPr lang="en-US" sz="3200" dirty="0"/>
              <a:t>Genetic change in one individual can spread through the population as they mate.</a:t>
            </a:r>
          </a:p>
          <a:p>
            <a:pPr lvl="1"/>
            <a:r>
              <a:rPr lang="en-US" sz="3200" dirty="0"/>
              <a:t>If it increases fitness, that gene will be found in many individuals</a:t>
            </a:r>
          </a:p>
          <a:p>
            <a:pPr lvl="1"/>
            <a:r>
              <a:rPr lang="en-US" sz="3200" dirty="0"/>
              <a:t>Many organisms can evolve together with their environment.</a:t>
            </a:r>
          </a:p>
          <a:p>
            <a:pPr marL="68580" indent="0">
              <a:buNone/>
            </a:pPr>
            <a:endParaRPr lang="en-US" sz="2800" dirty="0"/>
          </a:p>
        </p:txBody>
      </p:sp>
    </p:spTree>
    <p:extLst>
      <p:ext uri="{BB962C8B-B14F-4D97-AF65-F5344CB8AC3E}">
        <p14:creationId xmlns:p14="http://schemas.microsoft.com/office/powerpoint/2010/main" val="9496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228600" y="-76200"/>
            <a:ext cx="8915400" cy="685800"/>
          </a:xfrm>
        </p:spPr>
        <p:txBody>
          <a:bodyPr>
            <a:noAutofit/>
          </a:bodyPr>
          <a:lstStyle/>
          <a:p>
            <a:pPr algn="ctr"/>
            <a:r>
              <a:rPr lang="en-US" sz="3500" b="1" u="sng" dirty="0" smtClean="0"/>
              <a:t>What causes population growth?</a:t>
            </a:r>
            <a:endParaRPr lang="en-US" sz="3500" u="sng" dirty="0"/>
          </a:p>
        </p:txBody>
      </p:sp>
      <p:sp>
        <p:nvSpPr>
          <p:cNvPr id="3" name="Content Placeholder 2"/>
          <p:cNvSpPr>
            <a:spLocks noGrp="1"/>
          </p:cNvSpPr>
          <p:nvPr>
            <p:ph idx="1"/>
          </p:nvPr>
        </p:nvSpPr>
        <p:spPr>
          <a:xfrm>
            <a:off x="152400" y="247024"/>
            <a:ext cx="8839200" cy="6400800"/>
          </a:xfrm>
        </p:spPr>
        <p:txBody>
          <a:bodyPr>
            <a:normAutofit/>
          </a:bodyPr>
          <a:lstStyle/>
          <a:p>
            <a:pPr marL="0" lvl="0" indent="0">
              <a:buNone/>
            </a:pPr>
            <a:endParaRPr lang="en-US" sz="2800" dirty="0" smtClean="0"/>
          </a:p>
          <a:p>
            <a:pPr marL="0" lvl="0" indent="0">
              <a:buNone/>
            </a:pPr>
            <a:r>
              <a:rPr lang="en-US" sz="2800" dirty="0" smtClean="0"/>
              <a:t>Density independent		      Density dependent</a:t>
            </a:r>
          </a:p>
          <a:p>
            <a:pPr marL="0" lvl="0" indent="0">
              <a:buNone/>
            </a:pPr>
            <a:endParaRPr lang="en-US" sz="2800" dirty="0"/>
          </a:p>
          <a:p>
            <a:pPr marL="0" lvl="0" indent="0"/>
            <a:r>
              <a:rPr lang="en-US" sz="2800" b="0" dirty="0" smtClean="0"/>
              <a:t>Doesn’t matter the size of              Size of the population</a:t>
            </a:r>
          </a:p>
          <a:p>
            <a:pPr marL="0" lvl="0" indent="0">
              <a:buNone/>
            </a:pPr>
            <a:r>
              <a:rPr lang="en-US" sz="2800" b="0" dirty="0" smtClean="0"/>
              <a:t>the population	            	      determines the effect</a:t>
            </a:r>
          </a:p>
          <a:p>
            <a:pPr marL="0" lvl="0" indent="0"/>
            <a:r>
              <a:rPr lang="en-US" sz="2800" b="0" dirty="0" smtClean="0"/>
              <a:t>Examples				       Example</a:t>
            </a:r>
          </a:p>
          <a:p>
            <a:pPr marL="457200" lvl="0" indent="-457200">
              <a:buFont typeface="Arial" pitchFamily="34" charset="0"/>
              <a:buChar char="•"/>
            </a:pPr>
            <a:r>
              <a:rPr lang="en-US" sz="2800" b="0" dirty="0" smtClean="0"/>
              <a:t>Fires				       Disease</a:t>
            </a:r>
          </a:p>
          <a:p>
            <a:pPr marL="457200" lvl="0" indent="-457200">
              <a:buFont typeface="Arial" pitchFamily="34" charset="0"/>
              <a:buChar char="•"/>
            </a:pPr>
            <a:r>
              <a:rPr lang="en-US" sz="2800" b="0" dirty="0" smtClean="0"/>
              <a:t>Storms</a:t>
            </a:r>
            <a:endParaRPr lang="en-US" sz="2800" b="0" dirty="0"/>
          </a:p>
        </p:txBody>
      </p:sp>
      <p:cxnSp>
        <p:nvCxnSpPr>
          <p:cNvPr id="4" name="Straight Connector 3"/>
          <p:cNvCxnSpPr/>
          <p:nvPr/>
        </p:nvCxnSpPr>
        <p:spPr>
          <a:xfrm>
            <a:off x="304800" y="1371600"/>
            <a:ext cx="83058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257800" y="685800"/>
            <a:ext cx="0" cy="4800600"/>
          </a:xfrm>
          <a:prstGeom prst="line">
            <a:avLst/>
          </a:prstGeom>
        </p:spPr>
        <p:style>
          <a:lnRef idx="1">
            <a:schemeClr val="accent1"/>
          </a:lnRef>
          <a:fillRef idx="0">
            <a:schemeClr val="accent1"/>
          </a:fillRef>
          <a:effectRef idx="0">
            <a:schemeClr val="accent1"/>
          </a:effectRef>
          <a:fontRef idx="minor">
            <a:schemeClr val="tx1"/>
          </a:fontRef>
        </p:style>
      </p:cxnSp>
      <p:pic>
        <p:nvPicPr>
          <p:cNvPr id="5124" name="Picture 4" descr="http://images.nationalgeographic.com/wpf/media-live/photos/000/002/cache/hurricane-ivan_200_600x4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686300"/>
            <a:ext cx="2895600" cy="217170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www.blm.gov/or/resources/recreation/tablerock/images/anthro/fire4_lg.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62200" y="2819400"/>
            <a:ext cx="2590800" cy="1700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9961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914400"/>
            <a:ext cx="8839200" cy="5791200"/>
          </a:xfrm>
        </p:spPr>
        <p:txBody>
          <a:bodyPr>
            <a:normAutofit/>
          </a:bodyPr>
          <a:lstStyle/>
          <a:p>
            <a:pPr lvl="0"/>
            <a:r>
              <a:rPr lang="en-US" sz="2800" u="sng" dirty="0"/>
              <a:t>Biotic Potential</a:t>
            </a:r>
            <a:r>
              <a:rPr lang="en-US" sz="2800" dirty="0"/>
              <a:t>: rate at which a population will grow if all individuals survive and reproduce at maximum capacity!</a:t>
            </a:r>
          </a:p>
          <a:p>
            <a:pPr lvl="1"/>
            <a:r>
              <a:rPr lang="en-US" sz="2800" dirty="0"/>
              <a:t>In nature, most don’t reach their biotic potential b/c of shortage of food, space, predators or too much waste.</a:t>
            </a:r>
          </a:p>
          <a:p>
            <a:pPr lvl="1"/>
            <a:r>
              <a:rPr lang="en-US" sz="2800" dirty="0"/>
              <a:t>Organisms reach a maximum then start to decline until there’s a balance between individuals and resources.</a:t>
            </a:r>
          </a:p>
          <a:p>
            <a:pPr marL="228600" lvl="1" indent="0">
              <a:buNone/>
            </a:pPr>
            <a:endParaRPr lang="en-US" b="1" u="sng" dirty="0"/>
          </a:p>
          <a:p>
            <a:pPr marL="228600" lvl="1" indent="0">
              <a:buNone/>
            </a:pPr>
            <a:endParaRPr lang="en-US" b="1" u="sng" dirty="0" smtClean="0"/>
          </a:p>
          <a:p>
            <a:pPr marL="228600" lvl="1" indent="0">
              <a:buNone/>
            </a:pPr>
            <a:endParaRPr lang="en-US" b="1" u="sng" dirty="0"/>
          </a:p>
          <a:p>
            <a:pPr marL="228600" lvl="1" indent="0">
              <a:buNone/>
            </a:pPr>
            <a:endParaRPr lang="en-US" b="1" u="sng" dirty="0" smtClean="0"/>
          </a:p>
          <a:p>
            <a:pPr marL="228600" lvl="1" indent="0">
              <a:buNone/>
            </a:pPr>
            <a:endParaRPr lang="en-US" b="1" u="sng" dirty="0" smtClean="0"/>
          </a:p>
          <a:p>
            <a:pPr marL="228600" lvl="1" indent="-228600">
              <a:buNone/>
            </a:pPr>
            <a:endParaRPr lang="en-US" dirty="0"/>
          </a:p>
        </p:txBody>
      </p:sp>
      <p:sp>
        <p:nvSpPr>
          <p:cNvPr id="5" name="Rectangle 1"/>
          <p:cNvSpPr>
            <a:spLocks noChangeArrowheads="1"/>
          </p:cNvSpPr>
          <p:nvPr/>
        </p:nvSpPr>
        <p:spPr bwMode="auto">
          <a:xfrm>
            <a:off x="1214438" y="17478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itle 3"/>
          <p:cNvSpPr>
            <a:spLocks noGrp="1"/>
          </p:cNvSpPr>
          <p:nvPr>
            <p:ph type="title"/>
          </p:nvPr>
        </p:nvSpPr>
        <p:spPr/>
        <p:txBody>
          <a:bodyPr/>
          <a:lstStyle/>
          <a:p>
            <a:pPr algn="ctr"/>
            <a:r>
              <a:rPr lang="en-US" dirty="0" smtClean="0"/>
              <a:t>Population growth</a:t>
            </a:r>
            <a:endParaRPr lang="en-US" dirty="0"/>
          </a:p>
        </p:txBody>
      </p:sp>
    </p:spTree>
    <p:extLst>
      <p:ext uri="{BB962C8B-B14F-4D97-AF65-F5344CB8AC3E}">
        <p14:creationId xmlns:p14="http://schemas.microsoft.com/office/powerpoint/2010/main" val="10703330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 y="457200"/>
            <a:ext cx="8839200" cy="5791200"/>
          </a:xfrm>
        </p:spPr>
        <p:txBody>
          <a:bodyPr>
            <a:normAutofit/>
          </a:bodyPr>
          <a:lstStyle/>
          <a:p>
            <a:pPr lvl="1"/>
            <a:r>
              <a:rPr lang="en-US" sz="3200" b="1" u="sng" dirty="0"/>
              <a:t>Growth Curve</a:t>
            </a:r>
            <a:r>
              <a:rPr lang="en-US" sz="3200" dirty="0"/>
              <a:t>: used to study patterns of population growth=# of individuals and resources.</a:t>
            </a:r>
          </a:p>
          <a:p>
            <a:pPr lvl="2"/>
            <a:r>
              <a:rPr lang="en-US" sz="3200" u="sng" dirty="0"/>
              <a:t>J shape curve</a:t>
            </a:r>
            <a:r>
              <a:rPr lang="en-US" sz="3200" dirty="0"/>
              <a:t>=tracks 2 phases of growth</a:t>
            </a:r>
          </a:p>
          <a:p>
            <a:r>
              <a:rPr lang="en-US" sz="3200" dirty="0"/>
              <a:t>a. exponential-increase rapidly</a:t>
            </a:r>
          </a:p>
          <a:p>
            <a:r>
              <a:rPr lang="en-US" sz="3200" dirty="0"/>
              <a:t>b. lag phase-little or no growth occurs</a:t>
            </a:r>
          </a:p>
          <a:p>
            <a:pPr marL="228600" lvl="1" indent="0">
              <a:buNone/>
            </a:pPr>
            <a:endParaRPr lang="en-US" b="1" u="sng" dirty="0"/>
          </a:p>
          <a:p>
            <a:pPr marL="228600" lvl="1" indent="0">
              <a:buNone/>
            </a:pPr>
            <a:endParaRPr lang="en-US" b="1" u="sng" dirty="0" smtClean="0"/>
          </a:p>
          <a:p>
            <a:pPr marL="228600" lvl="1" indent="0">
              <a:buNone/>
            </a:pPr>
            <a:endParaRPr lang="en-US" b="1" u="sng" dirty="0"/>
          </a:p>
          <a:p>
            <a:pPr marL="228600" lvl="1" indent="0">
              <a:buNone/>
            </a:pPr>
            <a:endParaRPr lang="en-US" b="1" u="sng" dirty="0" smtClean="0"/>
          </a:p>
          <a:p>
            <a:pPr marL="228600" lvl="1" indent="0">
              <a:buNone/>
            </a:pPr>
            <a:endParaRPr lang="en-US" b="1" u="sng" dirty="0" smtClean="0"/>
          </a:p>
          <a:p>
            <a:pPr marL="228600" lvl="1" indent="-228600">
              <a:buNone/>
            </a:pPr>
            <a:endParaRPr lang="en-US" dirty="0"/>
          </a:p>
        </p:txBody>
      </p:sp>
      <p:sp>
        <p:nvSpPr>
          <p:cNvPr id="5" name="Rectangle 1"/>
          <p:cNvSpPr>
            <a:spLocks noChangeArrowheads="1"/>
          </p:cNvSpPr>
          <p:nvPr/>
        </p:nvSpPr>
        <p:spPr bwMode="auto">
          <a:xfrm>
            <a:off x="1214438" y="17478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Title 3"/>
          <p:cNvSpPr>
            <a:spLocks noGrp="1"/>
          </p:cNvSpPr>
          <p:nvPr>
            <p:ph type="title"/>
          </p:nvPr>
        </p:nvSpPr>
        <p:spPr>
          <a:xfrm>
            <a:off x="838200" y="0"/>
            <a:ext cx="7520940" cy="548640"/>
          </a:xfrm>
        </p:spPr>
        <p:txBody>
          <a:bodyPr/>
          <a:lstStyle/>
          <a:p>
            <a:pPr algn="ctr"/>
            <a:r>
              <a:rPr lang="en-US" dirty="0" smtClean="0"/>
              <a:t>Population growth</a:t>
            </a:r>
            <a:endParaRPr lang="en-US" dirty="0"/>
          </a:p>
        </p:txBody>
      </p:sp>
      <p:pic>
        <p:nvPicPr>
          <p:cNvPr id="2050" name="Picture 2" descr="exppop_graph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38400" y="3698570"/>
            <a:ext cx="4038600" cy="3193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92542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7150"/>
            <a:ext cx="8229600" cy="762000"/>
          </a:xfrm>
        </p:spPr>
        <p:txBody>
          <a:bodyPr>
            <a:normAutofit/>
          </a:bodyPr>
          <a:lstStyle/>
          <a:p>
            <a:pPr algn="ctr"/>
            <a:r>
              <a:rPr lang="en-US" sz="4000" b="1" u="sng" dirty="0" smtClean="0"/>
              <a:t>Population growth</a:t>
            </a:r>
            <a:endParaRPr lang="en-US" sz="4000" b="1" u="sng" dirty="0"/>
          </a:p>
        </p:txBody>
      </p:sp>
      <p:sp>
        <p:nvSpPr>
          <p:cNvPr id="3" name="Content Placeholder 2"/>
          <p:cNvSpPr>
            <a:spLocks noGrp="1"/>
          </p:cNvSpPr>
          <p:nvPr>
            <p:ph idx="1"/>
          </p:nvPr>
        </p:nvSpPr>
        <p:spPr>
          <a:xfrm>
            <a:off x="0" y="304800"/>
            <a:ext cx="9144000" cy="5791200"/>
          </a:xfrm>
        </p:spPr>
        <p:txBody>
          <a:bodyPr>
            <a:normAutofit/>
          </a:bodyPr>
          <a:lstStyle/>
          <a:p>
            <a:pPr marL="228600" lvl="1" indent="0">
              <a:buNone/>
            </a:pPr>
            <a:endParaRPr lang="en-US" b="1" u="sng" dirty="0" smtClean="0"/>
          </a:p>
          <a:p>
            <a:pPr marL="228600" lvl="1" indent="0">
              <a:buNone/>
            </a:pPr>
            <a:endParaRPr lang="en-US" b="1" u="sng" dirty="0"/>
          </a:p>
          <a:p>
            <a:pPr marL="228600" lvl="1" indent="0">
              <a:buNone/>
            </a:pPr>
            <a:endParaRPr lang="en-US" b="1" u="sng" dirty="0" smtClean="0"/>
          </a:p>
          <a:p>
            <a:pPr marL="228600" lvl="1" indent="0">
              <a:buNone/>
            </a:pPr>
            <a:endParaRPr lang="en-US" b="1" u="sng" dirty="0"/>
          </a:p>
          <a:p>
            <a:pPr marL="228600" lvl="1" indent="0">
              <a:buNone/>
            </a:pPr>
            <a:endParaRPr lang="en-US" b="1" u="sng" dirty="0" smtClean="0"/>
          </a:p>
          <a:p>
            <a:pPr marL="228600" lvl="1" indent="0">
              <a:buNone/>
            </a:pPr>
            <a:endParaRPr lang="en-US" b="1" u="sng" dirty="0" smtClean="0"/>
          </a:p>
          <a:p>
            <a:pPr marL="228600" lvl="1" indent="-228600">
              <a:buNone/>
            </a:pPr>
            <a:endParaRPr lang="en-US" dirty="0"/>
          </a:p>
        </p:txBody>
      </p:sp>
      <p:sp>
        <p:nvSpPr>
          <p:cNvPr id="5" name="Rectangle 1"/>
          <p:cNvSpPr>
            <a:spLocks noChangeArrowheads="1"/>
          </p:cNvSpPr>
          <p:nvPr/>
        </p:nvSpPr>
        <p:spPr bwMode="auto">
          <a:xfrm>
            <a:off x="1214438" y="1747838"/>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4" name="Rectangle 1"/>
          <p:cNvSpPr>
            <a:spLocks noChangeArrowheads="1"/>
          </p:cNvSpPr>
          <p:nvPr/>
        </p:nvSpPr>
        <p:spPr bwMode="auto">
          <a:xfrm>
            <a:off x="304799" y="748843"/>
            <a:ext cx="8669215"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en-US" sz="2800" b="0"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S shape Curve</a:t>
            </a: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period of stability,</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gives carrying capacity-maximum # of individuals in a population</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Predators, disease etc. keep population in check.</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a:p>
            <a:pPr marL="457200" marR="0" lvl="1" indent="0" algn="l" defTabSz="914400" rtl="0" eaLnBrk="0" fontAlgn="base" latinLnBrk="0" hangingPunct="0">
              <a:lnSpc>
                <a:spcPct val="100000"/>
              </a:lnSpc>
              <a:spcBef>
                <a:spcPct val="0"/>
              </a:spcBef>
              <a:spcAft>
                <a:spcPct val="0"/>
              </a:spcAft>
              <a:buClrTx/>
              <a:buSzTx/>
              <a:buFontTx/>
              <a:buAutoNum type="arabicPeriod"/>
              <a:tabLst>
                <a:tab pos="914400" algn="l"/>
              </a:tabLst>
            </a:pPr>
            <a:r>
              <a:rPr kumimoji="0" lang="en-US" sz="2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 Rabbits in Australia; there was no disease or predators therefore the population of rabbits reproduced at a high rate and there was an overpopulation of rabbits.</a:t>
            </a:r>
            <a:endParaRPr kumimoji="0" lang="en-U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53000" y="4227951"/>
            <a:ext cx="3505200" cy="259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60288985"/>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RespondGraph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iRespondQuestion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3842</TotalTime>
  <Words>885</Words>
  <Application>Microsoft Office PowerPoint</Application>
  <PresentationFormat>On-screen Show (4:3)</PresentationFormat>
  <Paragraphs>234</Paragraphs>
  <Slides>16</Slides>
  <Notes>0</Notes>
  <HiddenSlides>0</HiddenSlides>
  <MMClips>0</MMClips>
  <ScaleCrop>false</ScaleCrop>
  <HeadingPairs>
    <vt:vector size="4" baseType="variant">
      <vt:variant>
        <vt:lpstr>Theme</vt:lpstr>
      </vt:variant>
      <vt:variant>
        <vt:i4>3</vt:i4>
      </vt:variant>
      <vt:variant>
        <vt:lpstr>Slide Titles</vt:lpstr>
      </vt:variant>
      <vt:variant>
        <vt:i4>16</vt:i4>
      </vt:variant>
    </vt:vector>
  </HeadingPairs>
  <TitlesOfParts>
    <vt:vector size="19" baseType="lpstr">
      <vt:lpstr>iRespondGraphMaster</vt:lpstr>
      <vt:lpstr>iRespondQuestionMaster</vt:lpstr>
      <vt:lpstr>Angles</vt:lpstr>
      <vt:lpstr>UNIT 7:  Evolution How do populations grow? </vt:lpstr>
      <vt:lpstr>Evolution as Genetic Change</vt:lpstr>
      <vt:lpstr>Population growth</vt:lpstr>
      <vt:lpstr>Population growth</vt:lpstr>
      <vt:lpstr>Population growth</vt:lpstr>
      <vt:lpstr>What causes population growth?</vt:lpstr>
      <vt:lpstr>Population growth</vt:lpstr>
      <vt:lpstr>Population growth</vt:lpstr>
      <vt:lpstr>Population growth</vt:lpstr>
      <vt:lpstr>Hardy-Weinberg Principle</vt:lpstr>
      <vt:lpstr>Hardy-Weinberg Principle</vt:lpstr>
      <vt:lpstr>Hardy-Weinberg Principle</vt:lpstr>
      <vt:lpstr>Hardy-Weinberg Principle</vt:lpstr>
      <vt:lpstr>Hardy-Weinberg Principle</vt:lpstr>
      <vt:lpstr>Hardy-Weinberg Principle</vt:lpstr>
      <vt:lpstr>Hardy-Weinberg Principle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SCIENTIFIC METHOD</dc:title>
  <dc:creator>Brittany Haynes</dc:creator>
  <cp:lastModifiedBy>Allyson Klumpp</cp:lastModifiedBy>
  <cp:revision>210</cp:revision>
  <cp:lastPrinted>2012-10-18T11:37:51Z</cp:lastPrinted>
  <dcterms:created xsi:type="dcterms:W3CDTF">2012-08-12T15:53:18Z</dcterms:created>
  <dcterms:modified xsi:type="dcterms:W3CDTF">2014-03-25T13:27:55Z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Reflect">
    <vt:bool>false</vt:bool>
  </property>
  <property fmtid="{D5CDD505-2E9C-101B-9397-08002B2CF9AE}" pid="3" name="KeepGraph">
    <vt:bool>false</vt:bool>
  </property>
  <property fmtid="{D5CDD505-2E9C-101B-9397-08002B2CF9AE}" pid="4" name="ShowTimer">
    <vt:bool>true</vt:bool>
  </property>
  <property fmtid="{D5CDD505-2E9C-101B-9397-08002B2CF9AE}" pid="5" name="ShowPercent">
    <vt:bool>true</vt:bool>
  </property>
</Properties>
</file>