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4069" r:id="rId3"/>
  </p:sldMasterIdLst>
  <p:handoutMasterIdLst>
    <p:handoutMasterId r:id="rId11"/>
  </p:handoutMasterIdLst>
  <p:sldIdLst>
    <p:sldId id="289" r:id="rId4"/>
    <p:sldId id="258" r:id="rId5"/>
    <p:sldId id="259" r:id="rId6"/>
    <p:sldId id="284" r:id="rId7"/>
    <p:sldId id="261" r:id="rId8"/>
    <p:sldId id="285" r:id="rId9"/>
    <p:sldId id="283" r:id="rId10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27,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086" y="609600"/>
            <a:ext cx="7924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UNIT </a:t>
            </a:r>
            <a:r>
              <a:rPr lang="en-US" sz="2800" b="1" dirty="0"/>
              <a:t>4</a:t>
            </a:r>
            <a:r>
              <a:rPr lang="en-US" sz="2800" b="1" dirty="0" smtClean="0"/>
              <a:t>:  </a:t>
            </a:r>
            <a:r>
              <a:rPr lang="en-US" sz="2800" b="1" dirty="0" smtClean="0"/>
              <a:t>Evolution</a:t>
            </a:r>
            <a:br>
              <a:rPr lang="en-US" sz="2800" b="1" dirty="0" smtClean="0"/>
            </a:br>
            <a:r>
              <a:rPr lang="en-US" sz="2700" b="1" dirty="0" smtClean="0"/>
              <a:t>How do populations grow?</a:t>
            </a:r>
            <a:br>
              <a:rPr lang="en-US" sz="2700" b="1" dirty="0" smtClean="0"/>
            </a:br>
            <a:endParaRPr lang="en-US" sz="2700" b="1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" y="838200"/>
            <a:ext cx="90499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u="sng" dirty="0" smtClean="0"/>
          </a:p>
          <a:p>
            <a:pPr algn="l"/>
            <a:r>
              <a:rPr lang="en-US" sz="2800" b="1" u="sng" dirty="0" smtClean="0">
                <a:solidFill>
                  <a:schemeClr val="tx1"/>
                </a:solidFill>
              </a:rPr>
              <a:t>Quick </a:t>
            </a:r>
            <a:r>
              <a:rPr lang="en-US" sz="2800" b="1" u="sng" dirty="0">
                <a:solidFill>
                  <a:schemeClr val="tx1"/>
                </a:solidFill>
              </a:rPr>
              <a:t>Review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</a:rPr>
              <a:t>How do you know a group of individuals belong in the same population? Answer- </a:t>
            </a:r>
            <a:r>
              <a:rPr lang="en-US" sz="2800" dirty="0" smtClean="0">
                <a:solidFill>
                  <a:schemeClr val="tx1"/>
                </a:solidFill>
              </a:rPr>
              <a:t>The individuals live in the same </a:t>
            </a:r>
            <a:r>
              <a:rPr lang="en-US" sz="2800" b="1" u="sng" dirty="0" smtClean="0">
                <a:solidFill>
                  <a:schemeClr val="tx1"/>
                </a:solidFill>
              </a:rPr>
              <a:t>place</a:t>
            </a:r>
            <a:r>
              <a:rPr lang="en-US" sz="2800" dirty="0" smtClean="0">
                <a:solidFill>
                  <a:schemeClr val="tx1"/>
                </a:solidFill>
              </a:rPr>
              <a:t>, at the same </a:t>
            </a:r>
            <a:r>
              <a:rPr lang="en-US" sz="2800" b="1" u="sng" dirty="0" smtClean="0">
                <a:solidFill>
                  <a:schemeClr val="tx1"/>
                </a:solidFill>
              </a:rPr>
              <a:t>time</a:t>
            </a:r>
            <a:r>
              <a:rPr lang="en-US" sz="2800" dirty="0" smtClean="0">
                <a:solidFill>
                  <a:schemeClr val="tx1"/>
                </a:solidFill>
              </a:rPr>
              <a:t>; They are of the same </a:t>
            </a:r>
            <a:r>
              <a:rPr lang="en-US" sz="2800" b="1" u="sng" dirty="0" smtClean="0">
                <a:solidFill>
                  <a:schemeClr val="tx1"/>
                </a:solidFill>
              </a:rPr>
              <a:t>species</a:t>
            </a:r>
            <a:r>
              <a:rPr lang="en-US" sz="2800" dirty="0" smtClean="0">
                <a:solidFill>
                  <a:schemeClr val="tx1"/>
                </a:solidFill>
              </a:rPr>
              <a:t>, which means they can </a:t>
            </a:r>
            <a:r>
              <a:rPr lang="en-US" sz="2800" b="1" u="sng" dirty="0" smtClean="0">
                <a:solidFill>
                  <a:schemeClr val="tx1"/>
                </a:solidFill>
              </a:rPr>
              <a:t>reproduce</a:t>
            </a:r>
            <a:r>
              <a:rPr lang="en-US" sz="2800" dirty="0" smtClean="0">
                <a:solidFill>
                  <a:schemeClr val="tx1"/>
                </a:solidFill>
              </a:rPr>
              <a:t> and produce </a:t>
            </a:r>
            <a:r>
              <a:rPr lang="en-US" sz="2800" b="1" u="sng" dirty="0" smtClean="0">
                <a:solidFill>
                  <a:schemeClr val="tx1"/>
                </a:solidFill>
              </a:rPr>
              <a:t>fertile</a:t>
            </a:r>
            <a:r>
              <a:rPr lang="en-US" sz="2800" dirty="0" smtClean="0">
                <a:solidFill>
                  <a:schemeClr val="tx1"/>
                </a:solidFill>
              </a:rPr>
              <a:t> offspring(fertile-able to reproduce). They compete for </a:t>
            </a:r>
            <a:r>
              <a:rPr lang="en-US" sz="2800" b="1" u="sng" dirty="0" smtClean="0">
                <a:solidFill>
                  <a:schemeClr val="tx1"/>
                </a:solidFill>
              </a:rPr>
              <a:t>food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b="1" u="sng" dirty="0" smtClean="0">
                <a:solidFill>
                  <a:schemeClr val="tx1"/>
                </a:solidFill>
              </a:rPr>
              <a:t>water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b="1" u="sng" dirty="0" smtClean="0">
                <a:solidFill>
                  <a:schemeClr val="tx1"/>
                </a:solidFill>
              </a:rPr>
              <a:t>shelter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b="1" u="sng" dirty="0" smtClean="0">
                <a:solidFill>
                  <a:schemeClr val="tx1"/>
                </a:solidFill>
              </a:rPr>
              <a:t>mates.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2.bp.blogspot.com/__ksifVBJMmA/S3Q1na7m5CI/AAAAAAAAAI8/fYb0GUm1r-4/s320/6a00d8341c630a53ef010535b7dd49970c-8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22224"/>
            <a:ext cx="4058886" cy="27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 algn="ctr"/>
            <a:r>
              <a:rPr lang="en-US" sz="5400" u="sng" dirty="0" smtClean="0"/>
              <a:t>Population growth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5715000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pPr marL="525780" indent="-457200">
              <a:buFont typeface="Courier New" pitchFamily="49" charset="0"/>
              <a:buChar char="o"/>
            </a:pPr>
            <a:r>
              <a:rPr lang="en-US" sz="2800" u="sng" dirty="0" smtClean="0"/>
              <a:t>Gene pool</a:t>
            </a:r>
            <a:r>
              <a:rPr lang="en-US" sz="2800" b="0" dirty="0" smtClean="0"/>
              <a:t>-the entire collection of </a:t>
            </a:r>
            <a:r>
              <a:rPr lang="en-US" sz="2800" u="sng" dirty="0" smtClean="0"/>
              <a:t>genes</a:t>
            </a:r>
            <a:r>
              <a:rPr lang="en-US" sz="2800" b="0" dirty="0" smtClean="0"/>
              <a:t> in a specific population</a:t>
            </a:r>
          </a:p>
          <a:p>
            <a:pPr marL="585216" lvl="2" indent="-457200">
              <a:buFont typeface="Courier New" pitchFamily="49" charset="0"/>
              <a:buChar char="o"/>
            </a:pPr>
            <a:r>
              <a:rPr lang="en-US" sz="2800" b="1" dirty="0" smtClean="0"/>
              <a:t>Remember:</a:t>
            </a:r>
            <a:r>
              <a:rPr lang="en-US" sz="2800" dirty="0" smtClean="0"/>
              <a:t> Different forms of a gene are called </a:t>
            </a:r>
            <a:r>
              <a:rPr lang="en-US" sz="2800" b="1" u="sng" dirty="0" smtClean="0"/>
              <a:t>alleles</a:t>
            </a:r>
            <a:r>
              <a:rPr lang="en-US" sz="2800" dirty="0" smtClean="0"/>
              <a:t>, so a </a:t>
            </a:r>
            <a:r>
              <a:rPr lang="en-US" sz="2800" b="1" dirty="0" smtClean="0"/>
              <a:t>gene pool</a:t>
            </a:r>
            <a:r>
              <a:rPr lang="en-US" sz="2800" dirty="0" smtClean="0"/>
              <a:t> </a:t>
            </a:r>
          </a:p>
          <a:p>
            <a:pPr marL="128016" lvl="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is the available </a:t>
            </a:r>
            <a:r>
              <a:rPr lang="en-US" sz="2800" b="1" u="sng" dirty="0" smtClean="0"/>
              <a:t>alleles</a:t>
            </a:r>
            <a:r>
              <a:rPr lang="en-US" sz="2800" dirty="0" smtClean="0"/>
              <a:t> in a </a:t>
            </a:r>
          </a:p>
          <a:p>
            <a:pPr marL="128016" lvl="2" indent="0">
              <a:buNone/>
            </a:pPr>
            <a:r>
              <a:rPr lang="en-US" sz="2800" dirty="0" smtClean="0"/>
              <a:t>     specific population</a:t>
            </a:r>
            <a:endParaRPr lang="en-US" sz="2800" b="1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 smtClean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pic>
        <p:nvPicPr>
          <p:cNvPr id="4098" name="Picture 2" descr="http://www.windows2universe.org/earth/Life/images/gene_pool_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83568"/>
            <a:ext cx="2438400" cy="4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Population growth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70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b="0" dirty="0" smtClean="0"/>
              <a:t>Available </a:t>
            </a:r>
            <a:r>
              <a:rPr lang="en-US" sz="2800" i="1" dirty="0" smtClean="0"/>
              <a:t>resources</a:t>
            </a:r>
            <a:r>
              <a:rPr lang="en-US" sz="2800" b="0" i="1" dirty="0"/>
              <a:t> </a:t>
            </a:r>
            <a:r>
              <a:rPr lang="en-US" sz="2800" b="0" dirty="0" smtClean="0"/>
              <a:t>such as </a:t>
            </a:r>
            <a:r>
              <a:rPr lang="en-US" sz="2800" u="sng" dirty="0"/>
              <a:t>food</a:t>
            </a:r>
            <a:r>
              <a:rPr lang="en-US" sz="2800" dirty="0"/>
              <a:t>, </a:t>
            </a:r>
            <a:r>
              <a:rPr lang="en-US" sz="2800" u="sng" dirty="0"/>
              <a:t>water</a:t>
            </a:r>
            <a:r>
              <a:rPr lang="en-US" sz="2800" dirty="0"/>
              <a:t>, </a:t>
            </a:r>
            <a:r>
              <a:rPr lang="en-US" sz="2800" u="sng" dirty="0"/>
              <a:t>shelter</a:t>
            </a:r>
            <a:r>
              <a:rPr lang="en-US" sz="2800" dirty="0"/>
              <a:t> and </a:t>
            </a:r>
            <a:r>
              <a:rPr lang="en-US" sz="2800" u="sng" dirty="0" smtClean="0"/>
              <a:t>mates</a:t>
            </a:r>
            <a:r>
              <a:rPr lang="en-US" sz="2800" b="0" dirty="0" smtClean="0"/>
              <a:t> regulate (control) population growth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Populations grow </a:t>
            </a:r>
            <a:r>
              <a:rPr lang="en-US" sz="2800" dirty="0" smtClean="0"/>
              <a:t>fastest</a:t>
            </a:r>
            <a:r>
              <a:rPr lang="en-US" sz="2800" b="0" dirty="0" smtClean="0"/>
              <a:t> when there are </a:t>
            </a:r>
            <a:r>
              <a:rPr lang="en-US" sz="2800" u="sng" dirty="0" smtClean="0"/>
              <a:t>unlimited</a:t>
            </a:r>
            <a:r>
              <a:rPr lang="en-US" sz="2800" b="0" dirty="0" smtClean="0"/>
              <a:t> (extra) resources available;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Populations </a:t>
            </a:r>
            <a:r>
              <a:rPr lang="en-US" sz="2800" dirty="0" smtClean="0"/>
              <a:t>stop growing</a:t>
            </a:r>
            <a:r>
              <a:rPr lang="en-US" sz="2800" b="0" dirty="0" smtClean="0"/>
              <a:t> when the resources start to </a:t>
            </a:r>
            <a:r>
              <a:rPr lang="en-US" sz="2800" u="sng" dirty="0" smtClean="0"/>
              <a:t>run out</a:t>
            </a:r>
            <a:r>
              <a:rPr lang="en-US" sz="2800" b="0" dirty="0" smtClean="0"/>
              <a:t>, because the resources are </a:t>
            </a:r>
            <a:r>
              <a:rPr lang="en-US" sz="2800" u="sng" dirty="0" smtClean="0"/>
              <a:t>scarce</a:t>
            </a:r>
            <a:r>
              <a:rPr lang="en-US" sz="2800" b="0" dirty="0" smtClean="0"/>
              <a:t>(not enough available)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/>
              <a:t>These resources are called </a:t>
            </a:r>
            <a:r>
              <a:rPr lang="en-US" sz="2800" u="sng" dirty="0" smtClean="0"/>
              <a:t>limiting</a:t>
            </a:r>
            <a:r>
              <a:rPr lang="en-US" sz="2800" dirty="0"/>
              <a:t> </a:t>
            </a:r>
            <a:r>
              <a:rPr lang="en-US" sz="2800" dirty="0" smtClean="0"/>
              <a:t>factors</a:t>
            </a:r>
            <a:r>
              <a:rPr lang="en-US" sz="2800" b="0" dirty="0" smtClean="0"/>
              <a:t>, which are any resources in the environment that could keep a population from growing out of </a:t>
            </a:r>
            <a:r>
              <a:rPr lang="en-US" sz="2800" u="sng" dirty="0" smtClean="0"/>
              <a:t>control</a:t>
            </a:r>
            <a:endParaRPr lang="en-US" sz="2800" b="0" dirty="0" smtClean="0"/>
          </a:p>
          <a:p>
            <a:pPr marL="6858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Population growth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7024"/>
            <a:ext cx="8839200" cy="6400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Density independent		      Density dependent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/>
            <a:r>
              <a:rPr lang="en-US" sz="2800" b="0" dirty="0" smtClean="0"/>
              <a:t>Doesn’t matter the size of              Size of the population</a:t>
            </a:r>
          </a:p>
          <a:p>
            <a:pPr marL="0" lvl="0" indent="0">
              <a:buNone/>
            </a:pPr>
            <a:r>
              <a:rPr lang="en-US" sz="2800" b="0" dirty="0" smtClean="0"/>
              <a:t>the population	            	      determines the effect</a:t>
            </a:r>
          </a:p>
          <a:p>
            <a:pPr marL="0" lvl="0" indent="0"/>
            <a:r>
              <a:rPr lang="en-US" sz="2800" b="0" dirty="0" smtClean="0"/>
              <a:t>Examples				       Example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0" dirty="0" smtClean="0"/>
              <a:t>Fires				       Disease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0" dirty="0" smtClean="0"/>
              <a:t>Storms</a:t>
            </a:r>
            <a:endParaRPr lang="en-US" sz="2800" b="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57800" y="6858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://images.nationalgeographic.com/wpf/media-live/photos/000/002/cache/hurricane-ivan_200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863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lm.gov/or/resources/recreation/tablerock/images/anthro/fire4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2590800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5791200"/>
          </a:xfrm>
        </p:spPr>
        <p:txBody>
          <a:bodyPr>
            <a:normAutofit/>
          </a:bodyPr>
          <a:lstStyle/>
          <a:p>
            <a:pPr lvl="0"/>
            <a:r>
              <a:rPr lang="en-US" sz="2800" u="sng" dirty="0" smtClean="0"/>
              <a:t>Normal Growth Curve</a:t>
            </a:r>
          </a:p>
          <a:p>
            <a:pPr marL="514350" lvl="0" indent="-514350">
              <a:buAutoNum type="alphaUcPeriod"/>
            </a:pPr>
            <a:r>
              <a:rPr lang="en-US" sz="2800" u="sng" dirty="0" smtClean="0"/>
              <a:t>Initial</a:t>
            </a:r>
            <a:r>
              <a:rPr lang="en-US" sz="2800" b="0" dirty="0" smtClean="0"/>
              <a:t> </a:t>
            </a:r>
            <a:r>
              <a:rPr lang="en-US" sz="2800" dirty="0" smtClean="0"/>
              <a:t>Growth Stage</a:t>
            </a:r>
          </a:p>
          <a:p>
            <a:pPr marL="514350" lvl="0" indent="-514350">
              <a:buAutoNum type="alphaUcPeriod"/>
            </a:pPr>
            <a:r>
              <a:rPr lang="en-US" sz="2800" b="1" u="sng" dirty="0" smtClean="0"/>
              <a:t>Exponential</a:t>
            </a:r>
            <a:r>
              <a:rPr lang="en-US" sz="2800" b="0" dirty="0" smtClean="0"/>
              <a:t> </a:t>
            </a:r>
            <a:r>
              <a:rPr lang="en-US" sz="2800" dirty="0" smtClean="0"/>
              <a:t>Growth: </a:t>
            </a:r>
            <a:r>
              <a:rPr lang="en-US" sz="2800" b="0" dirty="0" smtClean="0"/>
              <a:t>occurs when the number of organisms keeps </a:t>
            </a:r>
            <a:r>
              <a:rPr lang="en-US" sz="2800" u="sng" dirty="0" smtClean="0"/>
              <a:t>increasing</a:t>
            </a:r>
            <a:r>
              <a:rPr lang="en-US" sz="2800" b="0" dirty="0" smtClean="0"/>
              <a:t> at a fast rate because </a:t>
            </a:r>
            <a:r>
              <a:rPr lang="en-US" sz="2800" b="0" u="sng" dirty="0" smtClean="0"/>
              <a:t>nothing stops the population from growing</a:t>
            </a:r>
            <a:r>
              <a:rPr lang="en-US" sz="2800" b="0" dirty="0" smtClean="0"/>
              <a:t>(no limiting factors)</a:t>
            </a:r>
          </a:p>
          <a:p>
            <a:pPr marL="514350" lvl="0" indent="-514350">
              <a:buAutoNum type="alphaUcPeriod"/>
            </a:pPr>
            <a:r>
              <a:rPr lang="en-US" sz="2800" u="sng" dirty="0" smtClean="0"/>
              <a:t>Steady</a:t>
            </a:r>
            <a:r>
              <a:rPr lang="en-US" sz="2800" dirty="0" smtClean="0"/>
              <a:t> State: </a:t>
            </a:r>
            <a:r>
              <a:rPr lang="en-US" sz="2800" b="0" dirty="0" smtClean="0"/>
              <a:t>population remains about the </a:t>
            </a:r>
            <a:r>
              <a:rPr lang="en-US" sz="2800" u="sng" dirty="0" smtClean="0"/>
              <a:t>same</a:t>
            </a:r>
          </a:p>
          <a:p>
            <a:pPr marL="514350" lvl="0" indent="-514350">
              <a:buAutoNum type="alphaUcPeriod"/>
            </a:pPr>
            <a:r>
              <a:rPr lang="en-US" sz="2800" u="sng" dirty="0" smtClean="0"/>
              <a:t>Carrying</a:t>
            </a:r>
            <a:r>
              <a:rPr lang="en-US" sz="2800" dirty="0" smtClean="0"/>
              <a:t> Capacity: the maximum number of individuals in a population that can </a:t>
            </a:r>
            <a:r>
              <a:rPr lang="en-US" sz="2800" u="sng" dirty="0" smtClean="0"/>
              <a:t>survive</a:t>
            </a:r>
            <a:r>
              <a:rPr lang="en-US" sz="2800" b="0" dirty="0" smtClean="0"/>
              <a:t> </a:t>
            </a:r>
            <a:r>
              <a:rPr lang="en-US" sz="2800" dirty="0" smtClean="0"/>
              <a:t>on available resources</a:t>
            </a:r>
            <a:r>
              <a:rPr lang="en-US" sz="2800" b="0" dirty="0" smtClean="0"/>
              <a:t> (food, space, water, etc…). An environment can </a:t>
            </a:r>
            <a:r>
              <a:rPr lang="en-US" sz="2800" u="sng" dirty="0" smtClean="0"/>
              <a:t>support</a:t>
            </a:r>
            <a:r>
              <a:rPr lang="en-US" sz="2800" b="0" dirty="0" smtClean="0"/>
              <a:t> only a certain number of individuals.</a:t>
            </a:r>
            <a:endParaRPr lang="en-US" sz="2800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Population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Population growth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7912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scan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62727" r="52125" b="18561"/>
          <a:stretch/>
        </p:blipFill>
        <p:spPr bwMode="auto">
          <a:xfrm>
            <a:off x="332295" y="990600"/>
            <a:ext cx="851941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smtClean="0"/>
              <a:t>Population growth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1" y="152400"/>
            <a:ext cx="9144000" cy="520065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u="sng" dirty="0" smtClean="0"/>
              <a:t>Decline</a:t>
            </a:r>
            <a:r>
              <a:rPr lang="en-US" sz="2800" b="0" dirty="0" smtClean="0"/>
              <a:t>: A </a:t>
            </a:r>
            <a:r>
              <a:rPr lang="en-US" sz="2800" u="sng" dirty="0" smtClean="0"/>
              <a:t>decrease</a:t>
            </a:r>
            <a:r>
              <a:rPr lang="en-US" sz="2800" b="0" dirty="0" smtClean="0"/>
              <a:t> in a population due to a </a:t>
            </a:r>
            <a:r>
              <a:rPr lang="en-US" sz="2800" u="sng" dirty="0" smtClean="0"/>
              <a:t>decrease</a:t>
            </a:r>
            <a:r>
              <a:rPr lang="en-US" sz="2800" b="0" dirty="0" smtClean="0"/>
              <a:t> in birthrate or an </a:t>
            </a:r>
            <a:r>
              <a:rPr lang="en-US" sz="2800" u="sng" dirty="0" smtClean="0"/>
              <a:t> increase</a:t>
            </a:r>
            <a:r>
              <a:rPr lang="en-US" sz="2800" b="0" dirty="0" smtClean="0"/>
              <a:t> in </a:t>
            </a:r>
            <a:r>
              <a:rPr lang="en-US" sz="2800" b="0" dirty="0" err="1" smtClean="0"/>
              <a:t>deathrate</a:t>
            </a:r>
            <a:endParaRPr lang="en-US" sz="2800" b="0" dirty="0" smtClean="0"/>
          </a:p>
          <a:p>
            <a:pPr lvl="0">
              <a:buFont typeface="Arial" pitchFamily="34" charset="0"/>
              <a:buChar char="•"/>
            </a:pPr>
            <a:r>
              <a:rPr lang="en-US" sz="2800" u="sng" dirty="0" smtClean="0"/>
              <a:t>Extinction</a:t>
            </a:r>
            <a:r>
              <a:rPr lang="en-US" sz="2800" b="0" dirty="0" smtClean="0"/>
              <a:t>: A continuing </a:t>
            </a:r>
            <a:r>
              <a:rPr lang="en-US" sz="2800" u="sng" dirty="0" smtClean="0"/>
              <a:t>decline</a:t>
            </a:r>
            <a:r>
              <a:rPr lang="en-US" sz="2800" b="0" dirty="0" smtClean="0"/>
              <a:t> in the population until no more individuals are left to </a:t>
            </a:r>
            <a:r>
              <a:rPr lang="en-US" sz="2800" u="sng" dirty="0" smtClean="0"/>
              <a:t>reproduce</a:t>
            </a:r>
            <a:r>
              <a:rPr lang="en-US" sz="2800" b="0" dirty="0" smtClean="0"/>
              <a:t>. This is a </a:t>
            </a:r>
            <a:r>
              <a:rPr lang="en-US" sz="2800" u="sng" dirty="0" smtClean="0"/>
              <a:t>disappearance</a:t>
            </a:r>
            <a:r>
              <a:rPr lang="en-US" sz="2800" b="0" dirty="0" smtClean="0"/>
              <a:t> of a species.</a:t>
            </a:r>
          </a:p>
          <a:p>
            <a:pPr lvl="0">
              <a:buFont typeface="Arial" pitchFamily="34" charset="0"/>
              <a:buChar char="•"/>
            </a:pPr>
            <a:endParaRPr lang="en-US" sz="2400" b="0" dirty="0"/>
          </a:p>
          <a:p>
            <a:pPr marL="0" lvl="0" indent="0"/>
            <a:endParaRPr lang="en-US" sz="2400" b="0" dirty="0" smtClean="0"/>
          </a:p>
          <a:p>
            <a:pPr marL="0" lvl="0" indent="0"/>
            <a:endParaRPr lang="en-US" sz="2400" b="0" dirty="0" smtClean="0"/>
          </a:p>
          <a:p>
            <a:pPr marL="0" lvl="0" indent="0"/>
            <a:endParaRPr lang="en-US" sz="2400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scan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8" t="62727" r="9135" b="18561"/>
          <a:stretch/>
        </p:blipFill>
        <p:spPr bwMode="auto">
          <a:xfrm>
            <a:off x="1715722" y="3129954"/>
            <a:ext cx="6361478" cy="365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2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3631</TotalTime>
  <Words>308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iRespondGraphMaster</vt:lpstr>
      <vt:lpstr>iRespondQuestionMaster</vt:lpstr>
      <vt:lpstr>Angles</vt:lpstr>
      <vt:lpstr>UNIT 4:  Evolution How do populations grow? </vt:lpstr>
      <vt:lpstr>Population growth</vt:lpstr>
      <vt:lpstr>Population growth</vt:lpstr>
      <vt:lpstr>Population growth</vt:lpstr>
      <vt:lpstr>Population growth</vt:lpstr>
      <vt:lpstr>Population growth</vt:lpstr>
      <vt:lpstr>Population growth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Klumpp</cp:lastModifiedBy>
  <cp:revision>206</cp:revision>
  <cp:lastPrinted>2015-03-25T18:47:25Z</cp:lastPrinted>
  <dcterms:created xsi:type="dcterms:W3CDTF">2012-08-12T15:53:18Z</dcterms:created>
  <dcterms:modified xsi:type="dcterms:W3CDTF">2015-03-27T17:19:04Z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