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29" r:id="rId3"/>
  </p:sldMasterIdLst>
  <p:handoutMasterIdLst>
    <p:handoutMasterId r:id="rId11"/>
  </p:handoutMasterIdLst>
  <p:sldIdLst>
    <p:sldId id="256" r:id="rId4"/>
    <p:sldId id="257" r:id="rId5"/>
    <p:sldId id="258" r:id="rId6"/>
    <p:sldId id="259" r:id="rId7"/>
    <p:sldId id="267" r:id="rId8"/>
    <p:sldId id="261" r:id="rId9"/>
    <p:sldId id="265" r:id="rId1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082B0-A5D1-416C-B10A-C7DFAA27E34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0D209-9542-4270-89AB-ED62C736F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7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i60tQa8jfE&amp;feature=related" TargetMode="Externa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smtClean="0"/>
              <a:t>Photosynthesis </a:t>
            </a:r>
            <a:r>
              <a:rPr lang="en-US" sz="2800" dirty="0" smtClean="0"/>
              <a:t>and Cellular Respiration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How do the processes of Cellular Respiration and Photosynthesis cycle energy?</a:t>
            </a: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Autotrophs vs. Heterotrophs</a:t>
            </a:r>
            <a:endParaRPr lang="en-US" sz="2400" b="1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-  Organisms that produce their own food for their energy are called </a:t>
            </a:r>
            <a:r>
              <a:rPr lang="en-US" sz="2400" b="1" u="sng" dirty="0" smtClean="0"/>
              <a:t>Producers </a:t>
            </a:r>
            <a:r>
              <a:rPr lang="en-US" sz="2400" dirty="0" smtClean="0"/>
              <a:t>a.k.a</a:t>
            </a:r>
            <a:r>
              <a:rPr lang="en-US" sz="2400" dirty="0"/>
              <a:t>. </a:t>
            </a:r>
            <a:r>
              <a:rPr lang="en-US" sz="2400" b="1" u="sng" dirty="0" smtClean="0"/>
              <a:t>Autotrophs</a:t>
            </a:r>
            <a:endParaRPr lang="en-US" sz="2400" b="1" u="sng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-  Organisms that cannot produce their own food are called </a:t>
            </a:r>
            <a:r>
              <a:rPr lang="en-US" sz="2400" b="1" u="sng" dirty="0" smtClean="0"/>
              <a:t>Consumers </a:t>
            </a:r>
            <a:r>
              <a:rPr lang="en-US" sz="2400" dirty="0" smtClean="0"/>
              <a:t>a.k.a</a:t>
            </a:r>
            <a:r>
              <a:rPr lang="en-US" sz="2400" dirty="0"/>
              <a:t>. </a:t>
            </a:r>
            <a:r>
              <a:rPr lang="en-US" sz="2400" b="1" u="sng" dirty="0" smtClean="0"/>
              <a:t>Heterotrophs </a:t>
            </a:r>
            <a:r>
              <a:rPr lang="en-US" sz="2400" dirty="0" smtClean="0"/>
              <a:t>They </a:t>
            </a:r>
            <a:r>
              <a:rPr lang="en-US" sz="2400" dirty="0"/>
              <a:t>must obtain their energy by eating food produced by </a:t>
            </a:r>
            <a:r>
              <a:rPr lang="en-US" sz="2400" b="1" u="sng" dirty="0" smtClean="0"/>
              <a:t>Autotrophs </a:t>
            </a:r>
            <a:r>
              <a:rPr lang="en-US" sz="2400" dirty="0" smtClean="0"/>
              <a:t>or </a:t>
            </a:r>
            <a:r>
              <a:rPr lang="en-US" sz="2400" dirty="0"/>
              <a:t>by eating other heterotrophs.</a:t>
            </a:r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25543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chloroplast is the organelle where photosynthesis happens!</a:t>
            </a:r>
          </a:p>
          <a:p>
            <a:pPr marL="0" indent="0">
              <a:buNone/>
            </a:pPr>
            <a:r>
              <a:rPr lang="en-US" sz="2800" dirty="0" smtClean="0"/>
              <a:t>		</a:t>
            </a:r>
            <a:r>
              <a:rPr lang="en-US" dirty="0" smtClean="0"/>
              <a:t>1. Light reactions       2. Dark reactions</a:t>
            </a:r>
            <a:endParaRPr lang="en-US" dirty="0"/>
          </a:p>
        </p:txBody>
      </p:sp>
      <p:pic>
        <p:nvPicPr>
          <p:cNvPr id="1026" name="Picture 2" descr="chloropl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607164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038600" y="3200400"/>
            <a:ext cx="368822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986045" y="3200399"/>
            <a:ext cx="786355" cy="14049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553200" cy="685800"/>
          </a:xfrm>
        </p:spPr>
        <p:txBody>
          <a:bodyPr>
            <a:normAutofit fontScale="90000"/>
          </a:bodyPr>
          <a:lstStyle/>
          <a:p>
            <a:pPr marL="68580" indent="0"/>
            <a:r>
              <a:rPr lang="en-US" b="1" u="sng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48006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sz="2800" dirty="0"/>
          </a:p>
          <a:p>
            <a:r>
              <a:rPr lang="en-US" sz="2600" dirty="0"/>
              <a:t>-  </a:t>
            </a:r>
            <a:r>
              <a:rPr lang="en-US" sz="2600" b="1" u="sng" dirty="0" smtClean="0"/>
              <a:t>Sunlight </a:t>
            </a:r>
            <a:r>
              <a:rPr lang="en-US" sz="2600" dirty="0" smtClean="0"/>
              <a:t>is </a:t>
            </a:r>
            <a:r>
              <a:rPr lang="en-US" sz="2600" dirty="0"/>
              <a:t>the </a:t>
            </a:r>
            <a:r>
              <a:rPr lang="en-US" sz="2600" b="1" dirty="0"/>
              <a:t>initial</a:t>
            </a:r>
            <a:r>
              <a:rPr lang="en-US" sz="2600" dirty="0"/>
              <a:t> (ultimate) energy source for most organisms.  </a:t>
            </a:r>
          </a:p>
          <a:p>
            <a:pPr marL="68580" indent="0">
              <a:buNone/>
            </a:pPr>
            <a:endParaRPr lang="en-US" sz="2600" dirty="0"/>
          </a:p>
          <a:p>
            <a:r>
              <a:rPr lang="en-US" sz="2600" dirty="0"/>
              <a:t>-  Autotrophs trap energy from </a:t>
            </a:r>
            <a:r>
              <a:rPr lang="en-US" sz="2600" b="1" u="sng" dirty="0"/>
              <a:t>sunlight</a:t>
            </a:r>
            <a:r>
              <a:rPr lang="en-US" sz="2600" dirty="0"/>
              <a:t> and then use this trapped energy to make </a:t>
            </a:r>
            <a:r>
              <a:rPr lang="en-US" sz="2600" b="1" dirty="0"/>
              <a:t>energy-rich</a:t>
            </a:r>
            <a:r>
              <a:rPr lang="en-US" sz="2600" dirty="0"/>
              <a:t> </a:t>
            </a:r>
            <a:r>
              <a:rPr lang="en-US" sz="2600" b="1" u="sng" dirty="0" smtClean="0"/>
              <a:t>Glucose </a:t>
            </a:r>
            <a:r>
              <a:rPr lang="en-US" sz="2600" dirty="0" smtClean="0"/>
              <a:t>molecules </a:t>
            </a:r>
            <a:r>
              <a:rPr lang="en-US" sz="2600" dirty="0"/>
              <a:t>(</a:t>
            </a:r>
            <a:r>
              <a:rPr lang="en-US" sz="2600" b="1" dirty="0"/>
              <a:t>sugar</a:t>
            </a:r>
            <a:r>
              <a:rPr lang="en-US" sz="2600" dirty="0"/>
              <a:t> a.k.a. C</a:t>
            </a:r>
            <a:r>
              <a:rPr lang="en-US" sz="2600" baseline="-25000" dirty="0"/>
              <a:t>6</a:t>
            </a:r>
            <a:r>
              <a:rPr lang="en-US" sz="2600" dirty="0"/>
              <a:t>H</a:t>
            </a:r>
            <a:r>
              <a:rPr lang="en-US" sz="2600" baseline="-25000" dirty="0"/>
              <a:t>12</a:t>
            </a:r>
            <a:r>
              <a:rPr lang="en-US" sz="2600" dirty="0"/>
              <a:t>O</a:t>
            </a:r>
            <a:r>
              <a:rPr lang="en-US" sz="2600" baseline="-25000" dirty="0"/>
              <a:t>6</a:t>
            </a:r>
            <a:r>
              <a:rPr lang="en-US" sz="2600" dirty="0"/>
              <a:t>) and </a:t>
            </a:r>
            <a:r>
              <a:rPr lang="en-US" sz="2600" b="1" u="sng" dirty="0"/>
              <a:t>oxygen</a:t>
            </a:r>
            <a:r>
              <a:rPr lang="en-US" sz="2600" dirty="0"/>
              <a:t> in the </a:t>
            </a:r>
            <a:r>
              <a:rPr lang="en-US" sz="2600" dirty="0" smtClean="0"/>
              <a:t>process</a:t>
            </a:r>
            <a:endParaRPr lang="en-US" sz="2600" u="sng" dirty="0"/>
          </a:p>
          <a:p>
            <a:pPr marL="68580" indent="0">
              <a:buNone/>
            </a:pPr>
            <a:r>
              <a:rPr lang="en-US" sz="2600" b="1" dirty="0"/>
              <a:t> </a:t>
            </a:r>
            <a:r>
              <a:rPr lang="en-US" sz="2600" dirty="0"/>
              <a:t>called</a:t>
            </a:r>
            <a:r>
              <a:rPr lang="en-US" sz="2600" b="1" dirty="0" smtClean="0"/>
              <a:t>   </a:t>
            </a:r>
            <a:r>
              <a:rPr lang="en-US" sz="2600" b="1" u="sng" dirty="0" smtClean="0"/>
              <a:t>Photosynthesis</a:t>
            </a:r>
            <a:endParaRPr lang="en-US" sz="2600" b="1" u="sng" dirty="0"/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pic>
        <p:nvPicPr>
          <p:cNvPr id="2050" name="Picture 2" descr="http://www.proprofs.com/quiz-school/upload/5636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117532"/>
            <a:ext cx="4191000" cy="374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4267200"/>
          </a:xfrm>
        </p:spPr>
        <p:txBody>
          <a:bodyPr>
            <a:normAutofit/>
          </a:bodyPr>
          <a:lstStyle/>
          <a:p>
            <a:r>
              <a:rPr lang="en-US" dirty="0"/>
              <a:t>-  Photosynthesis occurs in the </a:t>
            </a:r>
            <a:r>
              <a:rPr lang="en-US" b="1" u="sng" dirty="0" smtClean="0"/>
              <a:t>chloroplasts </a:t>
            </a:r>
            <a:r>
              <a:rPr lang="en-US" dirty="0" smtClean="0"/>
              <a:t>of </a:t>
            </a:r>
            <a:r>
              <a:rPr lang="en-US" b="1" u="sng" dirty="0" smtClean="0"/>
              <a:t>plant </a:t>
            </a:r>
            <a:r>
              <a:rPr lang="en-US" dirty="0" smtClean="0"/>
              <a:t>cells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/>
              <a:t>-  Inside the chloroplast, the green pigment, </a:t>
            </a:r>
            <a:r>
              <a:rPr lang="en-US" b="1" u="sng" dirty="0" smtClean="0"/>
              <a:t>chlorophyll </a:t>
            </a:r>
            <a:r>
              <a:rPr lang="en-US" dirty="0" smtClean="0"/>
              <a:t>traps </a:t>
            </a:r>
            <a:r>
              <a:rPr lang="en-US" dirty="0"/>
              <a:t>and absorbs the energy from sunlight.  </a:t>
            </a:r>
          </a:p>
        </p:txBody>
      </p:sp>
      <p:pic>
        <p:nvPicPr>
          <p:cNvPr id="3074" name="Picture 2" descr="http://nanobiotechnews.com/wp-content/uploads/2011/04/chloropla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87485"/>
            <a:ext cx="4171950" cy="344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553200" cy="10668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Photosynthesis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43308" cy="35089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soulcare.org/images/photosynthesis_respiration_diagram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" b="3589"/>
          <a:stretch/>
        </p:blipFill>
        <p:spPr bwMode="auto">
          <a:xfrm>
            <a:off x="3352800" y="2558143"/>
            <a:ext cx="3152549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6200" y="990600"/>
            <a:ext cx="9089571" cy="35163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The equation for </a:t>
            </a:r>
            <a:r>
              <a:rPr lang="en-US" sz="2800" b="1" dirty="0" smtClean="0"/>
              <a:t>Photosynthesis </a:t>
            </a:r>
            <a:r>
              <a:rPr lang="en-US" sz="2800" dirty="0" smtClean="0"/>
              <a:t>is: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Carbon </a:t>
            </a:r>
            <a:r>
              <a:rPr lang="en-US" b="1" dirty="0"/>
              <a:t>dioxide +WATER  + </a:t>
            </a:r>
            <a:r>
              <a:rPr lang="en-US" b="1" dirty="0" smtClean="0"/>
              <a:t>light energy </a:t>
            </a:r>
            <a:r>
              <a:rPr lang="en-US" dirty="0" smtClean="0"/>
              <a:t>= </a:t>
            </a:r>
            <a:r>
              <a:rPr lang="en-US" b="1" dirty="0"/>
              <a:t>Oxygen </a:t>
            </a:r>
            <a:r>
              <a:rPr lang="en-US" dirty="0" smtClean="0"/>
              <a:t>+</a:t>
            </a:r>
            <a:r>
              <a:rPr lang="en-US" b="1" dirty="0"/>
              <a:t>Glucose(food)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en-US" dirty="0"/>
              <a:t>            </a:t>
            </a:r>
            <a:r>
              <a:rPr lang="en-US" dirty="0" smtClean="0"/>
              <a:t>         +</a:t>
            </a:r>
            <a:r>
              <a:rPr lang="en-US" b="1" dirty="0" smtClean="0"/>
              <a:t>   H</a:t>
            </a:r>
            <a:r>
              <a:rPr lang="en-US" b="1" baseline="-25000" dirty="0" smtClean="0"/>
              <a:t>2</a:t>
            </a:r>
            <a:r>
              <a:rPr lang="en-US" b="1" dirty="0" smtClean="0"/>
              <a:t>O    </a:t>
            </a:r>
            <a:r>
              <a:rPr lang="en-US" b="1" dirty="0"/>
              <a:t>+    </a:t>
            </a:r>
            <a:r>
              <a:rPr lang="en-US" b="1" dirty="0" smtClean="0"/>
              <a:t>sun             = O</a:t>
            </a:r>
            <a:r>
              <a:rPr lang="en-US" b="1" baseline="-25000" dirty="0" smtClean="0"/>
              <a:t>2</a:t>
            </a:r>
            <a:r>
              <a:rPr lang="en-US" b="1" dirty="0" smtClean="0"/>
              <a:t>          </a:t>
            </a:r>
            <a:r>
              <a:rPr lang="en-US" b="1" dirty="0"/>
              <a:t>+   </a:t>
            </a:r>
            <a:r>
              <a:rPr lang="en-US" b="1" dirty="0" smtClean="0"/>
              <a:t>C</a:t>
            </a:r>
            <a:r>
              <a:rPr lang="en-US" b="1" baseline="-25000" dirty="0" smtClean="0"/>
              <a:t>6</a:t>
            </a:r>
            <a:r>
              <a:rPr lang="en-US" b="1" dirty="0" smtClean="0"/>
              <a:t>H</a:t>
            </a:r>
            <a:r>
              <a:rPr lang="en-US" b="1" baseline="-25000" dirty="0" smtClean="0"/>
              <a:t>12</a:t>
            </a:r>
            <a:r>
              <a:rPr lang="en-US" b="1" dirty="0" smtClean="0"/>
              <a:t>O</a:t>
            </a:r>
            <a:r>
              <a:rPr lang="en-US" b="1" baseline="-25000" dirty="0" smtClean="0"/>
              <a:t>6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b="1" u="sng" dirty="0" smtClean="0"/>
              <a:t>Photosynthesis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r>
              <a:rPr lang="en-US" b="1" u="sng" dirty="0"/>
              <a:t>How do you read an equation?</a:t>
            </a:r>
          </a:p>
          <a:p>
            <a:r>
              <a:rPr lang="en-US" dirty="0"/>
              <a:t>** There are </a:t>
            </a:r>
            <a:r>
              <a:rPr lang="en-US" b="1" dirty="0"/>
              <a:t>2</a:t>
            </a:r>
            <a:r>
              <a:rPr lang="en-US" dirty="0"/>
              <a:t> sides of an equation: </a:t>
            </a:r>
          </a:p>
          <a:p>
            <a:r>
              <a:rPr lang="en-US" dirty="0"/>
              <a:t>The left side is the </a:t>
            </a:r>
            <a:r>
              <a:rPr lang="en-US" b="1" u="sng" dirty="0" smtClean="0"/>
              <a:t>reactant </a:t>
            </a:r>
            <a:r>
              <a:rPr lang="en-US" dirty="0" smtClean="0"/>
              <a:t>side </a:t>
            </a:r>
            <a:r>
              <a:rPr lang="en-US" dirty="0"/>
              <a:t>(things that are </a:t>
            </a:r>
            <a:r>
              <a:rPr lang="en-US" b="1" dirty="0"/>
              <a:t>needed, used, required, necessary, </a:t>
            </a:r>
            <a:r>
              <a:rPr lang="en-US" dirty="0"/>
              <a:t>for the process to take place) </a:t>
            </a:r>
          </a:p>
          <a:p>
            <a:r>
              <a:rPr lang="en-US" dirty="0"/>
              <a:t>The right side is the </a:t>
            </a:r>
            <a:r>
              <a:rPr lang="en-US" b="1" u="sng" dirty="0" smtClean="0"/>
              <a:t>product </a:t>
            </a:r>
            <a:r>
              <a:rPr lang="en-US" dirty="0" smtClean="0"/>
              <a:t>side </a:t>
            </a:r>
            <a:r>
              <a:rPr lang="en-US" dirty="0"/>
              <a:t>(things that are </a:t>
            </a:r>
            <a:r>
              <a:rPr lang="en-US" b="1" dirty="0"/>
              <a:t>produced, made, formed, excreted, given off, released, is a byproduct, </a:t>
            </a:r>
            <a:r>
              <a:rPr lang="en-US" dirty="0"/>
              <a:t>as a result of the process</a:t>
            </a:r>
            <a:r>
              <a:rPr lang="en-US" dirty="0" smtClean="0"/>
              <a:t>)</a:t>
            </a:r>
          </a:p>
          <a:p>
            <a:r>
              <a:rPr lang="en-US" u="sng">
                <a:hlinkClick r:id="rId2"/>
              </a:rPr>
              <a:t>http://www.youtube.com/watch?v=Wi60tQa8jfE&amp;feature=related</a:t>
            </a:r>
            <a:endParaRPr lang="en-US"/>
          </a:p>
          <a:p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Photosynthesis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/>
              <a:t>There are </a:t>
            </a:r>
            <a:r>
              <a:rPr lang="en-US" b="1" u="sng" dirty="0" smtClean="0"/>
              <a:t>3 </a:t>
            </a:r>
            <a:r>
              <a:rPr lang="en-US" b="1" dirty="0" smtClean="0"/>
              <a:t>reactants</a:t>
            </a:r>
            <a:r>
              <a:rPr lang="en-US" dirty="0" smtClean="0"/>
              <a:t> </a:t>
            </a:r>
            <a:r>
              <a:rPr lang="en-US" dirty="0"/>
              <a:t>needed for photosynthesis.  One of them is light energy from </a:t>
            </a:r>
            <a:r>
              <a:rPr lang="en-US" b="1" u="sng" dirty="0" smtClean="0"/>
              <a:t>sunlight. </a:t>
            </a:r>
            <a:r>
              <a:rPr lang="en-US" dirty="0" smtClean="0"/>
              <a:t>The </a:t>
            </a:r>
            <a:r>
              <a:rPr lang="en-US" dirty="0"/>
              <a:t>other 2 reactants are: </a:t>
            </a:r>
            <a:r>
              <a:rPr lang="en-US" b="1" u="sng" dirty="0" smtClean="0"/>
              <a:t>Carbon dioxide </a:t>
            </a:r>
            <a:r>
              <a:rPr lang="en-US" dirty="0" smtClean="0"/>
              <a:t>(CO</a:t>
            </a:r>
            <a:r>
              <a:rPr lang="en-US" baseline="-25000" dirty="0" smtClean="0"/>
              <a:t>2</a:t>
            </a:r>
            <a:r>
              <a:rPr lang="en-US" dirty="0"/>
              <a:t>) and water </a:t>
            </a:r>
            <a:r>
              <a:rPr lang="en-US" b="1" u="sng" dirty="0" smtClean="0"/>
              <a:t>(H</a:t>
            </a:r>
            <a:r>
              <a:rPr lang="en-US" b="1" u="sng" baseline="-25000" dirty="0" smtClean="0"/>
              <a:t>2</a:t>
            </a:r>
            <a:r>
              <a:rPr lang="en-US" b="1" u="sng" dirty="0" smtClean="0"/>
              <a:t>O)</a:t>
            </a:r>
            <a:endParaRPr lang="en-US" dirty="0"/>
          </a:p>
          <a:p>
            <a:r>
              <a:rPr lang="en-US" dirty="0"/>
              <a:t>There are </a:t>
            </a:r>
            <a:r>
              <a:rPr lang="en-US" b="1" u="sng" dirty="0" smtClean="0"/>
              <a:t>2 </a:t>
            </a:r>
            <a:r>
              <a:rPr lang="en-US" b="1" dirty="0" smtClean="0"/>
              <a:t>products</a:t>
            </a:r>
            <a:r>
              <a:rPr lang="en-US" dirty="0" smtClean="0"/>
              <a:t> </a:t>
            </a:r>
            <a:r>
              <a:rPr lang="en-US" dirty="0"/>
              <a:t>made by photosynthesis.  The main product is Glucose/carbohydrates </a:t>
            </a:r>
            <a:r>
              <a:rPr lang="en-US" dirty="0" smtClean="0"/>
              <a:t>(</a:t>
            </a:r>
            <a:r>
              <a:rPr lang="en-US" b="1" u="sng" dirty="0" smtClean="0"/>
              <a:t>C</a:t>
            </a:r>
            <a:r>
              <a:rPr lang="en-US" b="1" u="sng" baseline="-25000" dirty="0" smtClean="0"/>
              <a:t>6</a:t>
            </a:r>
            <a:r>
              <a:rPr lang="en-US" b="1" u="sng" dirty="0" smtClean="0"/>
              <a:t>H</a:t>
            </a:r>
            <a:r>
              <a:rPr lang="en-US" b="1" u="sng" baseline="-25000" dirty="0" smtClean="0"/>
              <a:t>12</a:t>
            </a:r>
            <a:r>
              <a:rPr lang="en-US" b="1" u="sng" dirty="0" smtClean="0"/>
              <a:t>O</a:t>
            </a:r>
            <a:r>
              <a:rPr lang="en-US" b="1" u="sng" baseline="-25000" dirty="0" smtClean="0"/>
              <a:t>6</a:t>
            </a:r>
            <a:r>
              <a:rPr lang="en-US" b="1" u="sng" dirty="0" smtClean="0"/>
              <a:t>)</a:t>
            </a:r>
            <a:endParaRPr lang="en-US" u="sng" dirty="0"/>
          </a:p>
          <a:p>
            <a:r>
              <a:rPr lang="en-US" dirty="0" smtClean="0"/>
              <a:t>The </a:t>
            </a:r>
            <a:r>
              <a:rPr lang="en-US" dirty="0"/>
              <a:t>other product is </a:t>
            </a:r>
            <a:r>
              <a:rPr lang="en-US" b="1" u="sng" dirty="0" smtClean="0"/>
              <a:t>Oxygen</a:t>
            </a:r>
            <a:r>
              <a:rPr lang="en-US" dirty="0" smtClean="0"/>
              <a:t>(O</a:t>
            </a:r>
            <a:r>
              <a:rPr lang="en-US" baseline="-25000" dirty="0" smtClean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://www.phschool.com/science/biology_place/biocoach/images/photosynth/photo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57600"/>
            <a:ext cx="5334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</TotalTime>
  <Words>259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iRespondGraphMaster</vt:lpstr>
      <vt:lpstr>iRespondQuestionMaster</vt:lpstr>
      <vt:lpstr>Austin</vt:lpstr>
      <vt:lpstr>Photosynthesis and Cellular Respiration How do the processes of Cellular Respiration and Photosynthesis cycle energy?  </vt:lpstr>
      <vt:lpstr>Photosynthesis</vt:lpstr>
      <vt:lpstr>Photosynthesis</vt:lpstr>
      <vt:lpstr>Photosynthesis</vt:lpstr>
      <vt:lpstr>Photosynthesis</vt:lpstr>
      <vt:lpstr>Photosynthesis</vt:lpstr>
      <vt:lpstr>Photosynthesis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Susan Mccoy</cp:lastModifiedBy>
  <cp:revision>73</cp:revision>
  <cp:lastPrinted>2014-11-07T19:17:48Z</cp:lastPrinted>
  <dcterms:created xsi:type="dcterms:W3CDTF">2012-08-12T15:53:18Z</dcterms:created>
  <dcterms:modified xsi:type="dcterms:W3CDTF">2014-11-07T19:22:18Z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