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94" r:id="rId2"/>
    <p:sldMasterId id="2147484057" r:id="rId3"/>
  </p:sldMasterIdLst>
  <p:notesMasterIdLst>
    <p:notesMasterId r:id="rId21"/>
  </p:notesMasterIdLst>
  <p:handoutMasterIdLst>
    <p:handoutMasterId r:id="rId22"/>
  </p:handoutMasterIdLst>
  <p:sldIdLst>
    <p:sldId id="256" r:id="rId4"/>
    <p:sldId id="299" r:id="rId5"/>
    <p:sldId id="300" r:id="rId6"/>
    <p:sldId id="289" r:id="rId7"/>
    <p:sldId id="258" r:id="rId8"/>
    <p:sldId id="284" r:id="rId9"/>
    <p:sldId id="261" r:id="rId10"/>
    <p:sldId id="290" r:id="rId11"/>
    <p:sldId id="302" r:id="rId12"/>
    <p:sldId id="301" r:id="rId13"/>
    <p:sldId id="303" r:id="rId14"/>
    <p:sldId id="304" r:id="rId15"/>
    <p:sldId id="305" r:id="rId16"/>
    <p:sldId id="296" r:id="rId17"/>
    <p:sldId id="298" r:id="rId18"/>
    <p:sldId id="295" r:id="rId19"/>
    <p:sldId id="291" r:id="rId20"/>
  </p:sldIdLst>
  <p:sldSz cx="9144000" cy="6858000" type="screen4x3"/>
  <p:notesSz cx="6858000" cy="91995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9978"/>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59978"/>
          </a:xfrm>
          <a:prstGeom prst="rect">
            <a:avLst/>
          </a:prstGeom>
        </p:spPr>
        <p:txBody>
          <a:bodyPr vert="horz" lIns="91430" tIns="45715" rIns="91430" bIns="45715" rtlCol="0"/>
          <a:lstStyle>
            <a:lvl1pPr algn="r">
              <a:defRPr sz="1200"/>
            </a:lvl1pPr>
          </a:lstStyle>
          <a:p>
            <a:fld id="{B6DB8A38-4191-4344-A5B6-AFC383AB0954}" type="datetimeFigureOut">
              <a:rPr lang="en-US" smtClean="0"/>
              <a:t>4/14/2020</a:t>
            </a:fld>
            <a:endParaRPr lang="en-US"/>
          </a:p>
        </p:txBody>
      </p:sp>
      <p:sp>
        <p:nvSpPr>
          <p:cNvPr id="4" name="Footer Placeholder 3"/>
          <p:cNvSpPr>
            <a:spLocks noGrp="1"/>
          </p:cNvSpPr>
          <p:nvPr>
            <p:ph type="ftr" sz="quarter" idx="2"/>
          </p:nvPr>
        </p:nvSpPr>
        <p:spPr>
          <a:xfrm>
            <a:off x="0" y="8737988"/>
            <a:ext cx="2971800" cy="459978"/>
          </a:xfrm>
          <a:prstGeom prst="rect">
            <a:avLst/>
          </a:prstGeom>
        </p:spPr>
        <p:txBody>
          <a:bodyPr vert="horz" lIns="91430" tIns="45715" rIns="91430"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37988"/>
            <a:ext cx="2971800" cy="459978"/>
          </a:xfrm>
          <a:prstGeom prst="rect">
            <a:avLst/>
          </a:prstGeom>
        </p:spPr>
        <p:txBody>
          <a:bodyPr vert="horz" lIns="91430" tIns="45715" rIns="91430" bIns="45715" rtlCol="0" anchor="b"/>
          <a:lstStyle>
            <a:lvl1pPr algn="r">
              <a:defRPr sz="1200"/>
            </a:lvl1pPr>
          </a:lstStyle>
          <a:p>
            <a:fld id="{81D232EF-12DF-4F43-8A5B-A12B5A7F7B4E}" type="slidenum">
              <a:rPr lang="en-US" smtClean="0"/>
              <a:t>‹#›</a:t>
            </a:fld>
            <a:endParaRPr lang="en-US"/>
          </a:p>
        </p:txBody>
      </p:sp>
    </p:spTree>
    <p:extLst>
      <p:ext uri="{BB962C8B-B14F-4D97-AF65-F5344CB8AC3E}">
        <p14:creationId xmlns:p14="http://schemas.microsoft.com/office/powerpoint/2010/main" val="1089464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1963"/>
          </a:xfrm>
          <a:prstGeom prst="rect">
            <a:avLst/>
          </a:prstGeom>
        </p:spPr>
        <p:txBody>
          <a:bodyPr vert="horz" lIns="91440" tIns="45720" rIns="91440" bIns="45720" rtlCol="0"/>
          <a:lstStyle>
            <a:lvl1pPr algn="r">
              <a:defRPr sz="1200"/>
            </a:lvl1pPr>
          </a:lstStyle>
          <a:p>
            <a:fld id="{D39B079C-6B57-406A-9253-8406CA3CEFD3}" type="datetimeFigureOut">
              <a:rPr lang="en-US" smtClean="0"/>
              <a:t>4/14/2020</a:t>
            </a:fld>
            <a:endParaRPr lang="en-US"/>
          </a:p>
        </p:txBody>
      </p:sp>
      <p:sp>
        <p:nvSpPr>
          <p:cNvPr id="4" name="Slide Image Placeholder 3"/>
          <p:cNvSpPr>
            <a:spLocks noGrp="1" noRot="1" noChangeAspect="1"/>
          </p:cNvSpPr>
          <p:nvPr>
            <p:ph type="sldImg" idx="2"/>
          </p:nvPr>
        </p:nvSpPr>
        <p:spPr>
          <a:xfrm>
            <a:off x="1358900" y="1149350"/>
            <a:ext cx="4140200" cy="3105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7538"/>
            <a:ext cx="5486400" cy="36226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37600"/>
            <a:ext cx="2971800"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37600"/>
            <a:ext cx="2971800" cy="461963"/>
          </a:xfrm>
          <a:prstGeom prst="rect">
            <a:avLst/>
          </a:prstGeom>
        </p:spPr>
        <p:txBody>
          <a:bodyPr vert="horz" lIns="91440" tIns="45720" rIns="91440" bIns="45720" rtlCol="0" anchor="b"/>
          <a:lstStyle>
            <a:lvl1pPr algn="r">
              <a:defRPr sz="1200"/>
            </a:lvl1pPr>
          </a:lstStyle>
          <a:p>
            <a:fld id="{28406E6D-305F-4560-9663-3D2C6BD34AF5}" type="slidenum">
              <a:rPr lang="en-US" smtClean="0"/>
              <a:t>‹#›</a:t>
            </a:fld>
            <a:endParaRPr lang="en-US"/>
          </a:p>
        </p:txBody>
      </p:sp>
    </p:spTree>
    <p:extLst>
      <p:ext uri="{BB962C8B-B14F-4D97-AF65-F5344CB8AC3E}">
        <p14:creationId xmlns:p14="http://schemas.microsoft.com/office/powerpoint/2010/main" val="2983080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7B1754-BA29-4CB5-8270-AD219D7AAB28}" type="slidenum">
              <a:rPr lang="en-US" altLang="en-US" smtClean="0"/>
              <a:pPr>
                <a:spcBef>
                  <a:spcPct val="0"/>
                </a:spcBef>
              </a:pPr>
              <a:t>2</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154261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A8E10EC-2AC1-46E9-AF5F-6B4E5933AA69}" type="slidenum">
              <a:rPr lang="en-US" altLang="en-US" smtClean="0"/>
              <a:pPr>
                <a:spcBef>
                  <a:spcPct val="0"/>
                </a:spcBef>
              </a:pPr>
              <a:t>3</a:t>
            </a:fld>
            <a:endParaRPr lang="en-US"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73401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4D9844-2C87-441E-A644-4B781381D426}" type="slidenum">
              <a:rPr lang="en-US" altLang="en-US" smtClean="0"/>
              <a:pPr>
                <a:spcBef>
                  <a:spcPct val="0"/>
                </a:spcBef>
              </a:pPr>
              <a:t>10</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162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819569C-34C0-4B3D-A9E4-378927DE4165}" type="slidenum">
              <a:rPr lang="en-US" altLang="en-US" smtClean="0"/>
              <a:pPr>
                <a:spcBef>
                  <a:spcPct val="0"/>
                </a:spcBef>
              </a:pPr>
              <a:t>11</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625098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507C007-5D19-4F3E-8C2C-93B29A51C6DE}" type="slidenum">
              <a:rPr lang="en-US" altLang="en-US" smtClean="0"/>
              <a:pPr>
                <a:spcBef>
                  <a:spcPct val="0"/>
                </a:spcBef>
              </a:pPr>
              <a:t>12</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562248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E7C47B3-17F4-4E9A-87CE-C2E4A7B421CD}" type="slidenum">
              <a:rPr lang="en-US" altLang="en-US" smtClean="0"/>
              <a:pPr>
                <a:spcBef>
                  <a:spcPct val="0"/>
                </a:spcBef>
              </a:pPr>
              <a:t>13</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423266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CC01294-C6C3-4444-B7BD-340900C369C3}" type="datetimeFigureOut">
              <a:rPr lang="en-US" smtClean="0"/>
              <a:t>4/14/2020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FA60236-D3F8-42B8-8A08-2FCD576CA480}" type="slidenum">
              <a:rPr lang="en-US" smtClean="0"/>
              <a:t>‹#›</a:t>
            </a:fld>
            <a:endParaRPr lang="en-US"/>
          </a:p>
        </p:txBody>
      </p:sp>
    </p:spTree>
    <p:extLst>
      <p:ext uri="{BB962C8B-B14F-4D97-AF65-F5344CB8AC3E}">
        <p14:creationId xmlns:p14="http://schemas.microsoft.com/office/powerpoint/2010/main" val="1689892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CC01294-C6C3-4444-B7BD-340900C369C3}" type="datetimeFigureOut">
              <a:rPr lang="en-US" smtClean="0"/>
              <a:t>4/14/2020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FA60236-D3F8-42B8-8A08-2FCD576CA480}" type="slidenum">
              <a:rPr lang="en-US" smtClean="0"/>
              <a:t>‹#›</a:t>
            </a:fld>
            <a:endParaRPr lang="en-US"/>
          </a:p>
        </p:txBody>
      </p:sp>
    </p:spTree>
    <p:extLst>
      <p:ext uri="{BB962C8B-B14F-4D97-AF65-F5344CB8AC3E}">
        <p14:creationId xmlns:p14="http://schemas.microsoft.com/office/powerpoint/2010/main" val="714470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prstGeom prst="rect">
            <a:avLst/>
          </a:prstGeo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a:prstGeom prst="rect">
            <a:avLst/>
          </a:prstGeo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a:xfrm>
            <a:off x="457200" y="6356350"/>
            <a:ext cx="2133600" cy="365125"/>
          </a:xfrm>
          <a:prstGeom prst="rect">
            <a:avLst/>
          </a:prstGeom>
        </p:spPr>
        <p:txBody>
          <a:bodyPr/>
          <a:lstStyle/>
          <a:p>
            <a:fld id="{DCC01294-C6C3-4444-B7BD-340900C369C3}" type="datetimeFigureOut">
              <a:rPr lang="en-US" smtClean="0"/>
              <a:t>4/14/2020</a:t>
            </a:fld>
            <a:endParaRPr lang="en-US"/>
          </a:p>
        </p:txBody>
      </p:sp>
      <p:sp>
        <p:nvSpPr>
          <p:cNvPr id="19" name="Footer Placeholder 18"/>
          <p:cNvSpPr>
            <a:spLocks noGrp="1"/>
          </p:cNvSpPr>
          <p:nvPr>
            <p:ph type="ftr" sz="quarter" idx="11"/>
          </p:nvPr>
        </p:nvSpPr>
        <p:spPr>
          <a:xfrm>
            <a:off x="2667000" y="6356350"/>
            <a:ext cx="3352800" cy="365125"/>
          </a:xfrm>
          <a:prstGeom prst="rect">
            <a:avLst/>
          </a:prstGeom>
        </p:spPr>
        <p:txBody>
          <a:bodyPr/>
          <a:lstStyle/>
          <a:p>
            <a:endParaRPr lang="en-US"/>
          </a:p>
        </p:txBody>
      </p:sp>
      <p:sp>
        <p:nvSpPr>
          <p:cNvPr id="27" name="Slide Number Placeholder 26"/>
          <p:cNvSpPr>
            <a:spLocks noGrp="1"/>
          </p:cNvSpPr>
          <p:nvPr>
            <p:ph type="sldNum" sz="quarter" idx="12"/>
          </p:nvPr>
        </p:nvSpPr>
        <p:spPr>
          <a:xfrm>
            <a:off x="7924800" y="6356350"/>
            <a:ext cx="762000" cy="365125"/>
          </a:xfrm>
          <a:prstGeom prst="rect">
            <a:avLst/>
          </a:prstGeom>
        </p:spPr>
        <p:txBody>
          <a:bodyPr/>
          <a:lstStyle/>
          <a:p>
            <a:fld id="{2FA60236-D3F8-42B8-8A08-2FCD576CA48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CC01294-C6C3-4444-B7BD-340900C369C3}" type="datetimeFigureOut">
              <a:rPr lang="en-US" smtClean="0"/>
              <a:t>4/14/2020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FA60236-D3F8-42B8-8A08-2FCD576CA480}" type="slidenum">
              <a:rPr lang="en-US" smtClean="0"/>
              <a:t>‹#›</a:t>
            </a:fld>
            <a:endParaRPr lang="en-US"/>
          </a:p>
        </p:txBody>
      </p:sp>
    </p:spTree>
    <p:extLst>
      <p:ext uri="{BB962C8B-B14F-4D97-AF65-F5344CB8AC3E}">
        <p14:creationId xmlns:p14="http://schemas.microsoft.com/office/powerpoint/2010/main" val="1689892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CC01294-C6C3-4444-B7BD-340900C369C3}" type="datetimeFigureOut">
              <a:rPr lang="en-US" smtClean="0"/>
              <a:t>4/14/2020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FA60236-D3F8-42B8-8A08-2FCD576CA480}" type="slidenum">
              <a:rPr lang="en-US" smtClean="0"/>
              <a:t>‹#›</a:t>
            </a:fld>
            <a:endParaRPr lang="en-US"/>
          </a:p>
        </p:txBody>
      </p:sp>
    </p:spTree>
    <p:extLst>
      <p:ext uri="{BB962C8B-B14F-4D97-AF65-F5344CB8AC3E}">
        <p14:creationId xmlns:p14="http://schemas.microsoft.com/office/powerpoint/2010/main" val="516289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CC01294-C6C3-4444-B7BD-340900C369C3}" type="datetimeFigureOut">
              <a:rPr lang="en-US" smtClean="0"/>
              <a:t>4/14/2020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FA60236-D3F8-42B8-8A08-2FCD576CA480}" type="slidenum">
              <a:rPr lang="en-US" smtClean="0"/>
              <a:t>‹#›</a:t>
            </a:fld>
            <a:endParaRPr lang="en-US"/>
          </a:p>
        </p:txBody>
      </p:sp>
    </p:spTree>
    <p:extLst>
      <p:ext uri="{BB962C8B-B14F-4D97-AF65-F5344CB8AC3E}">
        <p14:creationId xmlns:p14="http://schemas.microsoft.com/office/powerpoint/2010/main" val="247156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CC01294-C6C3-4444-B7BD-340900C369C3}" type="datetimeFigureOut">
              <a:rPr lang="en-US" smtClean="0"/>
              <a:t>4/14/2020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FA60236-D3F8-42B8-8A08-2FCD576CA480}" type="slidenum">
              <a:rPr lang="en-US" smtClean="0"/>
              <a:t>‹#›</a:t>
            </a:fld>
            <a:endParaRPr lang="en-US"/>
          </a:p>
        </p:txBody>
      </p:sp>
    </p:spTree>
    <p:extLst>
      <p:ext uri="{BB962C8B-B14F-4D97-AF65-F5344CB8AC3E}">
        <p14:creationId xmlns:p14="http://schemas.microsoft.com/office/powerpoint/2010/main" val="1576565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CC01294-C6C3-4444-B7BD-340900C369C3}" type="datetimeFigureOut">
              <a:rPr lang="en-US" smtClean="0"/>
              <a:t>4/14/2020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FA60236-D3F8-42B8-8A08-2FCD576CA480}" type="slidenum">
              <a:rPr lang="en-US" smtClean="0"/>
              <a:t>‹#›</a:t>
            </a:fld>
            <a:endParaRPr lang="en-US"/>
          </a:p>
        </p:txBody>
      </p:sp>
    </p:spTree>
    <p:extLst>
      <p:ext uri="{BB962C8B-B14F-4D97-AF65-F5344CB8AC3E}">
        <p14:creationId xmlns:p14="http://schemas.microsoft.com/office/powerpoint/2010/main" val="1608399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CC01294-C6C3-4444-B7BD-340900C369C3}" type="datetimeFigureOut">
              <a:rPr lang="en-US" smtClean="0"/>
              <a:t>4/14/2020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FA60236-D3F8-42B8-8A08-2FCD576CA480}" type="slidenum">
              <a:rPr lang="en-US" smtClean="0"/>
              <a:t>‹#›</a:t>
            </a:fld>
            <a:endParaRPr lang="en-US"/>
          </a:p>
        </p:txBody>
      </p:sp>
    </p:spTree>
    <p:extLst>
      <p:ext uri="{BB962C8B-B14F-4D97-AF65-F5344CB8AC3E}">
        <p14:creationId xmlns:p14="http://schemas.microsoft.com/office/powerpoint/2010/main" val="3912406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CC01294-C6C3-4444-B7BD-340900C369C3}" type="datetimeFigureOut">
              <a:rPr lang="en-US" smtClean="0"/>
              <a:t>4/14/2020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FA60236-D3F8-42B8-8A08-2FCD576CA480}" type="slidenum">
              <a:rPr lang="en-US" smtClean="0"/>
              <a:t>‹#›</a:t>
            </a:fld>
            <a:endParaRPr lang="en-US"/>
          </a:p>
        </p:txBody>
      </p:sp>
    </p:spTree>
    <p:extLst>
      <p:ext uri="{BB962C8B-B14F-4D97-AF65-F5344CB8AC3E}">
        <p14:creationId xmlns:p14="http://schemas.microsoft.com/office/powerpoint/2010/main" val="3583312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CC01294-C6C3-4444-B7BD-340900C369C3}" type="datetimeFigureOut">
              <a:rPr lang="en-US" smtClean="0"/>
              <a:t>4/14/2020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FA60236-D3F8-42B8-8A08-2FCD576CA480}" type="slidenum">
              <a:rPr lang="en-US" smtClean="0"/>
              <a:t>‹#›</a:t>
            </a:fld>
            <a:endParaRPr lang="en-US"/>
          </a:p>
        </p:txBody>
      </p:sp>
    </p:spTree>
    <p:extLst>
      <p:ext uri="{BB962C8B-B14F-4D97-AF65-F5344CB8AC3E}">
        <p14:creationId xmlns:p14="http://schemas.microsoft.com/office/powerpoint/2010/main" val="982010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CC01294-C6C3-4444-B7BD-340900C369C3}" type="datetimeFigureOut">
              <a:rPr lang="en-US" smtClean="0"/>
              <a:t>4/14/2020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FA60236-D3F8-42B8-8A08-2FCD576CA480}" type="slidenum">
              <a:rPr lang="en-US" smtClean="0"/>
              <a:t>‹#›</a:t>
            </a:fld>
            <a:endParaRPr lang="en-US"/>
          </a:p>
        </p:txBody>
      </p:sp>
    </p:spTree>
    <p:extLst>
      <p:ext uri="{BB962C8B-B14F-4D97-AF65-F5344CB8AC3E}">
        <p14:creationId xmlns:p14="http://schemas.microsoft.com/office/powerpoint/2010/main" val="5162895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CC01294-C6C3-4444-B7BD-340900C369C3}" type="datetimeFigureOut">
              <a:rPr lang="en-US" smtClean="0"/>
              <a:t>4/14/2020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FA60236-D3F8-42B8-8A08-2FCD576CA480}" type="slidenum">
              <a:rPr lang="en-US" smtClean="0"/>
              <a:t>‹#›</a:t>
            </a:fld>
            <a:endParaRPr lang="en-US"/>
          </a:p>
        </p:txBody>
      </p:sp>
    </p:spTree>
    <p:extLst>
      <p:ext uri="{BB962C8B-B14F-4D97-AF65-F5344CB8AC3E}">
        <p14:creationId xmlns:p14="http://schemas.microsoft.com/office/powerpoint/2010/main" val="2594234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CC01294-C6C3-4444-B7BD-340900C369C3}" type="datetimeFigureOut">
              <a:rPr lang="en-US" smtClean="0"/>
              <a:t>4/14/2020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FA60236-D3F8-42B8-8A08-2FCD576CA480}" type="slidenum">
              <a:rPr lang="en-US" smtClean="0"/>
              <a:t>‹#›</a:t>
            </a:fld>
            <a:endParaRPr lang="en-US"/>
          </a:p>
        </p:txBody>
      </p:sp>
    </p:spTree>
    <p:extLst>
      <p:ext uri="{BB962C8B-B14F-4D97-AF65-F5344CB8AC3E}">
        <p14:creationId xmlns:p14="http://schemas.microsoft.com/office/powerpoint/2010/main" val="7144707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CC01294-C6C3-4444-B7BD-340900C369C3}"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2FA60236-D3F8-42B8-8A08-2FCD576CA480}"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0" y="1600201"/>
            <a:ext cx="7772400" cy="3733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CC01294-C6C3-4444-B7BD-340900C369C3}"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A60236-D3F8-42B8-8A08-2FCD576CA480}"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CC01294-C6C3-4444-B7BD-340900C369C3}"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A60236-D3F8-42B8-8A08-2FCD576CA480}"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CC01294-C6C3-4444-B7BD-340900C369C3}"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A60236-D3F8-42B8-8A08-2FCD576CA480}" type="slidenum">
              <a:rPr lang="en-US" smtClean="0"/>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DCC01294-C6C3-4444-B7BD-340900C369C3}" type="datetimeFigureOut">
              <a:rPr lang="en-US" smtClean="0"/>
              <a:t>4/14/2020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A60236-D3F8-42B8-8A08-2FCD576CA480}" type="slidenum">
              <a:rPr lang="en-US" smtClean="0"/>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4"/>
          </p:nvPr>
        </p:nvSpPr>
        <p:spPr>
          <a:xfrm>
            <a:off x="4800600" y="2209800"/>
            <a:ext cx="36576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DCC01294-C6C3-4444-B7BD-340900C369C3}" type="datetimeFigureOut">
              <a:rPr lang="en-US" smtClean="0"/>
              <a:t>4/14/2020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A60236-D3F8-42B8-8A08-2FCD576CA480}"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DCC01294-C6C3-4444-B7BD-340900C369C3}" type="datetimeFigureOut">
              <a:rPr lang="en-US" smtClean="0"/>
              <a:t>4/14/2020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A60236-D3F8-42B8-8A08-2FCD576CA480}"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CC01294-C6C3-4444-B7BD-340900C369C3}"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A60236-D3F8-42B8-8A08-2FCD576CA480}" type="slidenum">
              <a:rPr lang="en-US" smtClean="0"/>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CC01294-C6C3-4444-B7BD-340900C369C3}" type="datetimeFigureOut">
              <a:rPr lang="en-US" smtClean="0"/>
              <a:t>4/14/2020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FA60236-D3F8-42B8-8A08-2FCD576CA480}" type="slidenum">
              <a:rPr lang="en-US" smtClean="0"/>
              <a:t>‹#›</a:t>
            </a:fld>
            <a:endParaRPr lang="en-US"/>
          </a:p>
        </p:txBody>
      </p:sp>
    </p:spTree>
    <p:extLst>
      <p:ext uri="{BB962C8B-B14F-4D97-AF65-F5344CB8AC3E}">
        <p14:creationId xmlns:p14="http://schemas.microsoft.com/office/powerpoint/2010/main" val="2471566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CC01294-C6C3-4444-B7BD-340900C369C3}"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A60236-D3F8-42B8-8A08-2FCD576CA480}" type="slidenum">
              <a:rPr lang="en-US" smtClean="0"/>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C01294-C6C3-4444-B7BD-340900C369C3}"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A60236-D3F8-42B8-8A08-2FCD576CA480}"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C01294-C6C3-4444-B7BD-340900C369C3}"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A60236-D3F8-42B8-8A08-2FCD576CA48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CC01294-C6C3-4444-B7BD-340900C369C3}" type="datetimeFigureOut">
              <a:rPr lang="en-US" smtClean="0"/>
              <a:t>4/14/2020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FA60236-D3F8-42B8-8A08-2FCD576CA480}" type="slidenum">
              <a:rPr lang="en-US" smtClean="0"/>
              <a:t>‹#›</a:t>
            </a:fld>
            <a:endParaRPr lang="en-US"/>
          </a:p>
        </p:txBody>
      </p:sp>
    </p:spTree>
    <p:extLst>
      <p:ext uri="{BB962C8B-B14F-4D97-AF65-F5344CB8AC3E}">
        <p14:creationId xmlns:p14="http://schemas.microsoft.com/office/powerpoint/2010/main" val="1576565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CC01294-C6C3-4444-B7BD-340900C369C3}" type="datetimeFigureOut">
              <a:rPr lang="en-US" smtClean="0"/>
              <a:t>4/14/2020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FA60236-D3F8-42B8-8A08-2FCD576CA480}" type="slidenum">
              <a:rPr lang="en-US" smtClean="0"/>
              <a:t>‹#›</a:t>
            </a:fld>
            <a:endParaRPr lang="en-US"/>
          </a:p>
        </p:txBody>
      </p:sp>
    </p:spTree>
    <p:extLst>
      <p:ext uri="{BB962C8B-B14F-4D97-AF65-F5344CB8AC3E}">
        <p14:creationId xmlns:p14="http://schemas.microsoft.com/office/powerpoint/2010/main" val="1608399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CC01294-C6C3-4444-B7BD-340900C369C3}" type="datetimeFigureOut">
              <a:rPr lang="en-US" smtClean="0"/>
              <a:t>4/14/2020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FA60236-D3F8-42B8-8A08-2FCD576CA480}" type="slidenum">
              <a:rPr lang="en-US" smtClean="0"/>
              <a:t>‹#›</a:t>
            </a:fld>
            <a:endParaRPr lang="en-US"/>
          </a:p>
        </p:txBody>
      </p:sp>
    </p:spTree>
    <p:extLst>
      <p:ext uri="{BB962C8B-B14F-4D97-AF65-F5344CB8AC3E}">
        <p14:creationId xmlns:p14="http://schemas.microsoft.com/office/powerpoint/2010/main" val="3912406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CC01294-C6C3-4444-B7BD-340900C369C3}" type="datetimeFigureOut">
              <a:rPr lang="en-US" smtClean="0"/>
              <a:t>4/14/2020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FA60236-D3F8-42B8-8A08-2FCD576CA480}" type="slidenum">
              <a:rPr lang="en-US" smtClean="0"/>
              <a:t>‹#›</a:t>
            </a:fld>
            <a:endParaRPr lang="en-US"/>
          </a:p>
        </p:txBody>
      </p:sp>
    </p:spTree>
    <p:extLst>
      <p:ext uri="{BB962C8B-B14F-4D97-AF65-F5344CB8AC3E}">
        <p14:creationId xmlns:p14="http://schemas.microsoft.com/office/powerpoint/2010/main" val="358331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CC01294-C6C3-4444-B7BD-340900C369C3}" type="datetimeFigureOut">
              <a:rPr lang="en-US" smtClean="0"/>
              <a:t>4/14/2020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FA60236-D3F8-42B8-8A08-2FCD576CA480}" type="slidenum">
              <a:rPr lang="en-US" smtClean="0"/>
              <a:t>‹#›</a:t>
            </a:fld>
            <a:endParaRPr lang="en-US"/>
          </a:p>
        </p:txBody>
      </p:sp>
    </p:spTree>
    <p:extLst>
      <p:ext uri="{BB962C8B-B14F-4D97-AF65-F5344CB8AC3E}">
        <p14:creationId xmlns:p14="http://schemas.microsoft.com/office/powerpoint/2010/main" val="982010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CC01294-C6C3-4444-B7BD-340900C369C3}" type="datetimeFigureOut">
              <a:rPr lang="en-US" smtClean="0"/>
              <a:t>4/14/2020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FA60236-D3F8-42B8-8A08-2FCD576CA480}" type="slidenum">
              <a:rPr lang="en-US" smtClean="0"/>
              <a:t>‹#›</a:t>
            </a:fld>
            <a:endParaRPr lang="en-US"/>
          </a:p>
        </p:txBody>
      </p:sp>
    </p:spTree>
    <p:extLst>
      <p:ext uri="{BB962C8B-B14F-4D97-AF65-F5344CB8AC3E}">
        <p14:creationId xmlns:p14="http://schemas.microsoft.com/office/powerpoint/2010/main" val="2594234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wmf"/><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raphShape" hidden="1"/>
          <p:cNvSpPr/>
          <p:nvPr/>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iRespond Graph</a:t>
            </a:r>
          </a:p>
        </p:txBody>
      </p:sp>
      <p:grpSp>
        <p:nvGrpSpPr>
          <p:cNvPr id="37" name="CorrectBarGroup"/>
          <p:cNvGrpSpPr/>
          <p:nvPr/>
        </p:nvGrpSpPr>
        <p:grpSpPr>
          <a:xfrm>
            <a:off x="1270000" y="3175000"/>
            <a:ext cx="2667000" cy="2540000"/>
            <a:chOff x="1270000" y="3175000"/>
            <a:chExt cx="2667000" cy="2540000"/>
          </a:xfrm>
        </p:grpSpPr>
        <p:sp>
          <p:nvSpPr>
            <p:cNvPr id="9" name="CorrectBar0"/>
            <p:cNvSpPr/>
            <p:nvPr userDrawn="1"/>
          </p:nvSpPr>
          <p:spPr>
            <a:xfrm>
              <a:off x="1270000" y="3175000"/>
              <a:ext cx="1079500" cy="254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rrectBar1"/>
            <p:cNvSpPr/>
            <p:nvPr userDrawn="1"/>
          </p:nvSpPr>
          <p:spPr>
            <a:xfrm>
              <a:off x="2857500" y="4445000"/>
              <a:ext cx="1079500" cy="127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PercentLabelGroup"/>
          <p:cNvGrpSpPr/>
          <p:nvPr/>
        </p:nvGrpSpPr>
        <p:grpSpPr>
          <a:xfrm>
            <a:off x="1270000" y="1270000"/>
            <a:ext cx="7429500" cy="317500"/>
            <a:chOff x="1270000" y="1270000"/>
            <a:chExt cx="7429500" cy="317500"/>
          </a:xfrm>
        </p:grpSpPr>
        <p:sp>
          <p:nvSpPr>
            <p:cNvPr id="8" name="PercentLabel0"/>
            <p:cNvSpPr/>
            <p:nvPr userDrawn="1"/>
          </p:nvSpPr>
          <p:spPr>
            <a:xfrm>
              <a:off x="127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67%</a:t>
              </a:r>
            </a:p>
          </p:txBody>
        </p:sp>
        <p:sp>
          <p:nvSpPr>
            <p:cNvPr id="11" name="PercentLabel1"/>
            <p:cNvSpPr/>
            <p:nvPr userDrawn="1"/>
          </p:nvSpPr>
          <p:spPr>
            <a:xfrm>
              <a:off x="2857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33%</a:t>
              </a:r>
            </a:p>
          </p:txBody>
        </p:sp>
        <p:sp>
          <p:nvSpPr>
            <p:cNvPr id="14" name="PercentLabel2"/>
            <p:cNvSpPr/>
            <p:nvPr userDrawn="1"/>
          </p:nvSpPr>
          <p:spPr>
            <a:xfrm>
              <a:off x="4445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100%</a:t>
              </a:r>
            </a:p>
          </p:txBody>
        </p:sp>
        <p:sp>
          <p:nvSpPr>
            <p:cNvPr id="17" name="PercentLabel3"/>
            <p:cNvSpPr/>
            <p:nvPr userDrawn="1"/>
          </p:nvSpPr>
          <p:spPr>
            <a:xfrm>
              <a:off x="6032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100%</a:t>
              </a:r>
            </a:p>
          </p:txBody>
        </p:sp>
        <p:sp>
          <p:nvSpPr>
            <p:cNvPr id="20" name="PercentLabel4"/>
            <p:cNvSpPr/>
            <p:nvPr userDrawn="1"/>
          </p:nvSpPr>
          <p:spPr>
            <a:xfrm>
              <a:off x="762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67%</a:t>
              </a:r>
            </a:p>
          </p:txBody>
        </p:sp>
      </p:grpSp>
      <p:grpSp>
        <p:nvGrpSpPr>
          <p:cNvPr id="38" name="IncorrectBarGroup"/>
          <p:cNvGrpSpPr/>
          <p:nvPr/>
        </p:nvGrpSpPr>
        <p:grpSpPr>
          <a:xfrm>
            <a:off x="4445000" y="1905000"/>
            <a:ext cx="4254500" cy="3810000"/>
            <a:chOff x="4445000" y="1905000"/>
            <a:chExt cx="4254500" cy="3810000"/>
          </a:xfrm>
        </p:grpSpPr>
        <p:sp>
          <p:nvSpPr>
            <p:cNvPr id="15" name="IncorrectBar2"/>
            <p:cNvSpPr/>
            <p:nvPr userDrawn="1"/>
          </p:nvSpPr>
          <p:spPr>
            <a:xfrm>
              <a:off x="44450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ncorrectBar3"/>
            <p:cNvSpPr/>
            <p:nvPr userDrawn="1"/>
          </p:nvSpPr>
          <p:spPr>
            <a:xfrm>
              <a:off x="60325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correctBar4"/>
            <p:cNvSpPr/>
            <p:nvPr userDrawn="1"/>
          </p:nvSpPr>
          <p:spPr>
            <a:xfrm>
              <a:off x="7620000" y="3175000"/>
              <a:ext cx="1079500" cy="254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XLabelGroup"/>
          <p:cNvGrpSpPr/>
          <p:nvPr/>
        </p:nvGrpSpPr>
        <p:grpSpPr>
          <a:xfrm>
            <a:off x="1270000" y="5842000"/>
            <a:ext cx="7429500" cy="317500"/>
            <a:chOff x="1270000" y="5842000"/>
            <a:chExt cx="7429500" cy="317500"/>
          </a:xfrm>
        </p:grpSpPr>
        <p:sp>
          <p:nvSpPr>
            <p:cNvPr id="10" name="XValueLabel0"/>
            <p:cNvSpPr/>
            <p:nvPr userDrawn="1"/>
          </p:nvSpPr>
          <p:spPr>
            <a:xfrm>
              <a:off x="127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A*</a:t>
              </a:r>
            </a:p>
          </p:txBody>
        </p:sp>
        <p:sp>
          <p:nvSpPr>
            <p:cNvPr id="13" name="XValueLabel1"/>
            <p:cNvSpPr/>
            <p:nvPr userDrawn="1"/>
          </p:nvSpPr>
          <p:spPr>
            <a:xfrm>
              <a:off x="2857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B*</a:t>
              </a:r>
            </a:p>
          </p:txBody>
        </p:sp>
        <p:sp>
          <p:nvSpPr>
            <p:cNvPr id="16" name="XValueLabel2"/>
            <p:cNvSpPr/>
            <p:nvPr userDrawn="1"/>
          </p:nvSpPr>
          <p:spPr>
            <a:xfrm>
              <a:off x="4445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C</a:t>
              </a:r>
            </a:p>
          </p:txBody>
        </p:sp>
        <p:sp>
          <p:nvSpPr>
            <p:cNvPr id="19" name="XValueLabel3"/>
            <p:cNvSpPr/>
            <p:nvPr userDrawn="1"/>
          </p:nvSpPr>
          <p:spPr>
            <a:xfrm>
              <a:off x="6032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D</a:t>
              </a:r>
            </a:p>
          </p:txBody>
        </p:sp>
        <p:sp>
          <p:nvSpPr>
            <p:cNvPr id="22" name="XValueLabel4"/>
            <p:cNvSpPr/>
            <p:nvPr userDrawn="1"/>
          </p:nvSpPr>
          <p:spPr>
            <a:xfrm>
              <a:off x="762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E</a:t>
              </a:r>
            </a:p>
          </p:txBody>
        </p:sp>
      </p:grpSp>
      <p:grpSp>
        <p:nvGrpSpPr>
          <p:cNvPr id="36" name="AxisLineGroup"/>
          <p:cNvGrpSpPr/>
          <p:nvPr/>
        </p:nvGrpSpPr>
        <p:grpSpPr>
          <a:xfrm>
            <a:off x="889000" y="1587500"/>
            <a:ext cx="8001000" cy="4127500"/>
            <a:chOff x="889000" y="1587500"/>
            <a:chExt cx="8001000" cy="4127500"/>
          </a:xfrm>
        </p:grpSpPr>
        <p:cxnSp>
          <p:nvCxnSpPr>
            <p:cNvPr id="23"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4" name="YLabelGroup"/>
          <p:cNvGrpSpPr/>
          <p:nvPr/>
        </p:nvGrpSpPr>
        <p:grpSpPr>
          <a:xfrm>
            <a:off x="254000" y="1841500"/>
            <a:ext cx="762000" cy="3937000"/>
            <a:chOff x="254000" y="1841500"/>
            <a:chExt cx="762000" cy="3937000"/>
          </a:xfrm>
        </p:grpSpPr>
        <p:sp>
          <p:nvSpPr>
            <p:cNvPr id="26" name="YValueLabel0"/>
            <p:cNvSpPr/>
            <p:nvPr userDrawn="1"/>
          </p:nvSpPr>
          <p:spPr>
            <a:xfrm>
              <a:off x="254000" y="565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0</a:t>
              </a:r>
            </a:p>
          </p:txBody>
        </p:sp>
        <p:sp>
          <p:nvSpPr>
            <p:cNvPr id="28" name="YValueLabel1"/>
            <p:cNvSpPr/>
            <p:nvPr userDrawn="1"/>
          </p:nvSpPr>
          <p:spPr>
            <a:xfrm>
              <a:off x="254000" y="438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1</a:t>
              </a:r>
            </a:p>
          </p:txBody>
        </p:sp>
        <p:sp>
          <p:nvSpPr>
            <p:cNvPr id="30" name="YValueLabel2"/>
            <p:cNvSpPr/>
            <p:nvPr userDrawn="1"/>
          </p:nvSpPr>
          <p:spPr>
            <a:xfrm>
              <a:off x="254000" y="311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2</a:t>
              </a:r>
            </a:p>
          </p:txBody>
        </p:sp>
        <p:sp>
          <p:nvSpPr>
            <p:cNvPr id="32" name="YValueLabel3"/>
            <p:cNvSpPr/>
            <p:nvPr userDrawn="1"/>
          </p:nvSpPr>
          <p:spPr>
            <a:xfrm>
              <a:off x="254000" y="184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3</a:t>
              </a:r>
            </a:p>
          </p:txBody>
        </p:sp>
      </p:grpSp>
    </p:spTree>
    <p:extLst>
      <p:ext uri="{BB962C8B-B14F-4D97-AF65-F5344CB8AC3E}">
        <p14:creationId xmlns:p14="http://schemas.microsoft.com/office/powerpoint/2010/main" val="125035382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74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GraphShape" hidden="1"/>
          <p:cNvSpPr/>
          <p:nvPr/>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iRespond Graph</a:t>
            </a:r>
          </a:p>
        </p:txBody>
      </p:sp>
      <p:grpSp>
        <p:nvGrpSpPr>
          <p:cNvPr id="37" name="CorrectBarGroup"/>
          <p:cNvGrpSpPr/>
          <p:nvPr/>
        </p:nvGrpSpPr>
        <p:grpSpPr>
          <a:xfrm>
            <a:off x="1270000" y="3175000"/>
            <a:ext cx="2667000" cy="2540000"/>
            <a:chOff x="1270000" y="3175000"/>
            <a:chExt cx="2667000" cy="2540000"/>
          </a:xfrm>
        </p:grpSpPr>
        <p:sp>
          <p:nvSpPr>
            <p:cNvPr id="9" name="CorrectBar0"/>
            <p:cNvSpPr/>
            <p:nvPr userDrawn="1"/>
          </p:nvSpPr>
          <p:spPr>
            <a:xfrm>
              <a:off x="1270000" y="3175000"/>
              <a:ext cx="1079500" cy="254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rrectBar1"/>
            <p:cNvSpPr/>
            <p:nvPr userDrawn="1"/>
          </p:nvSpPr>
          <p:spPr>
            <a:xfrm>
              <a:off x="2857500" y="4445000"/>
              <a:ext cx="1079500" cy="127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PercentLabelGroup"/>
          <p:cNvGrpSpPr/>
          <p:nvPr/>
        </p:nvGrpSpPr>
        <p:grpSpPr>
          <a:xfrm>
            <a:off x="1270000" y="1270000"/>
            <a:ext cx="7429500" cy="317500"/>
            <a:chOff x="1270000" y="1270000"/>
            <a:chExt cx="7429500" cy="317500"/>
          </a:xfrm>
        </p:grpSpPr>
        <p:sp>
          <p:nvSpPr>
            <p:cNvPr id="8" name="PercentLabel0"/>
            <p:cNvSpPr/>
            <p:nvPr userDrawn="1"/>
          </p:nvSpPr>
          <p:spPr>
            <a:xfrm>
              <a:off x="127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67%</a:t>
              </a:r>
            </a:p>
          </p:txBody>
        </p:sp>
        <p:sp>
          <p:nvSpPr>
            <p:cNvPr id="11" name="PercentLabel1"/>
            <p:cNvSpPr/>
            <p:nvPr userDrawn="1"/>
          </p:nvSpPr>
          <p:spPr>
            <a:xfrm>
              <a:off x="2857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33%</a:t>
              </a:r>
            </a:p>
          </p:txBody>
        </p:sp>
        <p:sp>
          <p:nvSpPr>
            <p:cNvPr id="14" name="PercentLabel2"/>
            <p:cNvSpPr/>
            <p:nvPr userDrawn="1"/>
          </p:nvSpPr>
          <p:spPr>
            <a:xfrm>
              <a:off x="4445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100%</a:t>
              </a:r>
            </a:p>
          </p:txBody>
        </p:sp>
        <p:sp>
          <p:nvSpPr>
            <p:cNvPr id="17" name="PercentLabel3"/>
            <p:cNvSpPr/>
            <p:nvPr userDrawn="1"/>
          </p:nvSpPr>
          <p:spPr>
            <a:xfrm>
              <a:off x="6032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100%</a:t>
              </a:r>
            </a:p>
          </p:txBody>
        </p:sp>
        <p:sp>
          <p:nvSpPr>
            <p:cNvPr id="20" name="PercentLabel4"/>
            <p:cNvSpPr/>
            <p:nvPr userDrawn="1"/>
          </p:nvSpPr>
          <p:spPr>
            <a:xfrm>
              <a:off x="762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67%</a:t>
              </a:r>
            </a:p>
          </p:txBody>
        </p:sp>
      </p:grpSp>
      <p:grpSp>
        <p:nvGrpSpPr>
          <p:cNvPr id="38" name="IncorrectBarGroup"/>
          <p:cNvGrpSpPr/>
          <p:nvPr/>
        </p:nvGrpSpPr>
        <p:grpSpPr>
          <a:xfrm>
            <a:off x="4445000" y="1905000"/>
            <a:ext cx="4254500" cy="3810000"/>
            <a:chOff x="4445000" y="1905000"/>
            <a:chExt cx="4254500" cy="3810000"/>
          </a:xfrm>
        </p:grpSpPr>
        <p:sp>
          <p:nvSpPr>
            <p:cNvPr id="15" name="IncorrectBar2"/>
            <p:cNvSpPr/>
            <p:nvPr userDrawn="1"/>
          </p:nvSpPr>
          <p:spPr>
            <a:xfrm>
              <a:off x="44450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ncorrectBar3"/>
            <p:cNvSpPr/>
            <p:nvPr userDrawn="1"/>
          </p:nvSpPr>
          <p:spPr>
            <a:xfrm>
              <a:off x="60325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correctBar4"/>
            <p:cNvSpPr/>
            <p:nvPr userDrawn="1"/>
          </p:nvSpPr>
          <p:spPr>
            <a:xfrm>
              <a:off x="7620000" y="3175000"/>
              <a:ext cx="1079500" cy="254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XLabelGroup"/>
          <p:cNvGrpSpPr/>
          <p:nvPr/>
        </p:nvGrpSpPr>
        <p:grpSpPr>
          <a:xfrm>
            <a:off x="1270000" y="5842000"/>
            <a:ext cx="7429500" cy="317500"/>
            <a:chOff x="1270000" y="5842000"/>
            <a:chExt cx="7429500" cy="317500"/>
          </a:xfrm>
        </p:grpSpPr>
        <p:sp>
          <p:nvSpPr>
            <p:cNvPr id="10" name="XValueLabel0"/>
            <p:cNvSpPr/>
            <p:nvPr userDrawn="1"/>
          </p:nvSpPr>
          <p:spPr>
            <a:xfrm>
              <a:off x="127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A*</a:t>
              </a:r>
            </a:p>
          </p:txBody>
        </p:sp>
        <p:sp>
          <p:nvSpPr>
            <p:cNvPr id="13" name="XValueLabel1"/>
            <p:cNvSpPr/>
            <p:nvPr userDrawn="1"/>
          </p:nvSpPr>
          <p:spPr>
            <a:xfrm>
              <a:off x="2857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B*</a:t>
              </a:r>
            </a:p>
          </p:txBody>
        </p:sp>
        <p:sp>
          <p:nvSpPr>
            <p:cNvPr id="16" name="XValueLabel2"/>
            <p:cNvSpPr/>
            <p:nvPr userDrawn="1"/>
          </p:nvSpPr>
          <p:spPr>
            <a:xfrm>
              <a:off x="4445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C</a:t>
              </a:r>
            </a:p>
          </p:txBody>
        </p:sp>
        <p:sp>
          <p:nvSpPr>
            <p:cNvPr id="19" name="XValueLabel3"/>
            <p:cNvSpPr/>
            <p:nvPr userDrawn="1"/>
          </p:nvSpPr>
          <p:spPr>
            <a:xfrm>
              <a:off x="6032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D</a:t>
              </a:r>
            </a:p>
          </p:txBody>
        </p:sp>
        <p:sp>
          <p:nvSpPr>
            <p:cNvPr id="22" name="XValueLabel4"/>
            <p:cNvSpPr/>
            <p:nvPr userDrawn="1"/>
          </p:nvSpPr>
          <p:spPr>
            <a:xfrm>
              <a:off x="762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E</a:t>
              </a:r>
            </a:p>
          </p:txBody>
        </p:sp>
      </p:grpSp>
      <p:grpSp>
        <p:nvGrpSpPr>
          <p:cNvPr id="36" name="AxisLineGroup"/>
          <p:cNvGrpSpPr/>
          <p:nvPr/>
        </p:nvGrpSpPr>
        <p:grpSpPr>
          <a:xfrm>
            <a:off x="889000" y="1587500"/>
            <a:ext cx="8001000" cy="4127500"/>
            <a:chOff x="889000" y="1587500"/>
            <a:chExt cx="8001000" cy="4127500"/>
          </a:xfrm>
        </p:grpSpPr>
        <p:cxnSp>
          <p:nvCxnSpPr>
            <p:cNvPr id="23"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4" name="YLabelGroup"/>
          <p:cNvGrpSpPr/>
          <p:nvPr/>
        </p:nvGrpSpPr>
        <p:grpSpPr>
          <a:xfrm>
            <a:off x="254000" y="1841500"/>
            <a:ext cx="762000" cy="3937000"/>
            <a:chOff x="254000" y="1841500"/>
            <a:chExt cx="762000" cy="3937000"/>
          </a:xfrm>
        </p:grpSpPr>
        <p:sp>
          <p:nvSpPr>
            <p:cNvPr id="26" name="YValueLabel0"/>
            <p:cNvSpPr/>
            <p:nvPr userDrawn="1"/>
          </p:nvSpPr>
          <p:spPr>
            <a:xfrm>
              <a:off x="254000" y="565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0</a:t>
              </a:r>
            </a:p>
          </p:txBody>
        </p:sp>
        <p:sp>
          <p:nvSpPr>
            <p:cNvPr id="28" name="YValueLabel1"/>
            <p:cNvSpPr/>
            <p:nvPr userDrawn="1"/>
          </p:nvSpPr>
          <p:spPr>
            <a:xfrm>
              <a:off x="254000" y="438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1</a:t>
              </a:r>
            </a:p>
          </p:txBody>
        </p:sp>
        <p:sp>
          <p:nvSpPr>
            <p:cNvPr id="30" name="YValueLabel2"/>
            <p:cNvSpPr/>
            <p:nvPr userDrawn="1"/>
          </p:nvSpPr>
          <p:spPr>
            <a:xfrm>
              <a:off x="254000" y="311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2</a:t>
              </a:r>
            </a:p>
          </p:txBody>
        </p:sp>
        <p:sp>
          <p:nvSpPr>
            <p:cNvPr id="32" name="YValueLabel3"/>
            <p:cNvSpPr/>
            <p:nvPr userDrawn="1"/>
          </p:nvSpPr>
          <p:spPr>
            <a:xfrm>
              <a:off x="254000" y="184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3</a:t>
              </a:r>
            </a:p>
          </p:txBody>
        </p:sp>
      </p:grpSp>
      <p:sp>
        <p:nvSpPr>
          <p:cNvPr id="2" name="QuestionShape"/>
          <p:cNvSpPr/>
          <p:nvPr userDrawn="1"/>
        </p:nvSpPr>
        <p:spPr>
          <a:xfrm>
            <a:off x="127000" y="127000"/>
            <a:ext cx="8890000" cy="285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iRespond Question Master</a:t>
            </a:r>
          </a:p>
        </p:txBody>
      </p:sp>
      <p:sp>
        <p:nvSpPr>
          <p:cNvPr id="3" name="AShape"/>
          <p:cNvSpPr/>
          <p:nvPr userDrawn="1"/>
        </p:nvSpPr>
        <p:spPr>
          <a:xfrm>
            <a:off x="127000" y="3111500"/>
            <a:ext cx="8890000" cy="711200"/>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r>
              <a:rPr lang="en-US" sz="3200"/>
              <a:t>A.) Response A</a:t>
            </a:r>
          </a:p>
        </p:txBody>
      </p:sp>
      <p:sp>
        <p:nvSpPr>
          <p:cNvPr id="4" name="BShape"/>
          <p:cNvSpPr/>
          <p:nvPr userDrawn="1"/>
        </p:nvSpPr>
        <p:spPr>
          <a:xfrm>
            <a:off x="127000" y="3835400"/>
            <a:ext cx="8890000" cy="711200"/>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r>
              <a:rPr lang="en-US" sz="3200"/>
              <a:t>B.) Response B</a:t>
            </a:r>
          </a:p>
        </p:txBody>
      </p:sp>
      <p:sp>
        <p:nvSpPr>
          <p:cNvPr id="5" name="CShape"/>
          <p:cNvSpPr/>
          <p:nvPr userDrawn="1"/>
        </p:nvSpPr>
        <p:spPr>
          <a:xfrm>
            <a:off x="127000" y="4559300"/>
            <a:ext cx="8890000" cy="711200"/>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r>
              <a:rPr lang="en-US" sz="3200"/>
              <a:t>C.) Response C</a:t>
            </a:r>
          </a:p>
        </p:txBody>
      </p:sp>
      <p:sp>
        <p:nvSpPr>
          <p:cNvPr id="6" name="DShape"/>
          <p:cNvSpPr/>
          <p:nvPr userDrawn="1"/>
        </p:nvSpPr>
        <p:spPr>
          <a:xfrm>
            <a:off x="127000" y="5283200"/>
            <a:ext cx="8890000" cy="711200"/>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r>
              <a:rPr lang="en-US" sz="3200"/>
              <a:t>D.) Response D</a:t>
            </a:r>
          </a:p>
        </p:txBody>
      </p:sp>
      <p:sp>
        <p:nvSpPr>
          <p:cNvPr id="39" name="EShape"/>
          <p:cNvSpPr/>
          <p:nvPr userDrawn="1"/>
        </p:nvSpPr>
        <p:spPr>
          <a:xfrm>
            <a:off x="127000" y="6007100"/>
            <a:ext cx="8890000" cy="711200"/>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r>
              <a:rPr lang="en-US" sz="3200"/>
              <a:t>E.) Response E</a:t>
            </a:r>
          </a:p>
        </p:txBody>
      </p:sp>
      <p:sp>
        <p:nvSpPr>
          <p:cNvPr id="40" name="Percent"/>
          <p:cNvSpPr/>
          <p:nvPr userDrawn="1"/>
        </p:nvSpPr>
        <p:spPr>
          <a:xfrm>
            <a:off x="6350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000000"/>
                </a:solidFill>
              </a:rPr>
              <a:t>Percent Complete 100%</a:t>
            </a:r>
          </a:p>
        </p:txBody>
      </p:sp>
      <p:sp>
        <p:nvSpPr>
          <p:cNvPr id="41" name="Timer"/>
          <p:cNvSpPr/>
          <p:nvPr userDrawn="1"/>
        </p:nvSpPr>
        <p:spPr>
          <a:xfrm>
            <a:off x="254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000000"/>
                </a:solidFill>
              </a:rPr>
              <a:t>00:30</a:t>
            </a:r>
          </a:p>
        </p:txBody>
      </p:sp>
    </p:spTree>
    <p:extLst>
      <p:ext uri="{BB962C8B-B14F-4D97-AF65-F5344CB8AC3E}">
        <p14:creationId xmlns:p14="http://schemas.microsoft.com/office/powerpoint/2010/main" val="1250353825"/>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942120D2-3948-4F8F-BE5D-E7E7D97880B2}" type="datetime4">
              <a:rPr lang="en-US" smtClean="0"/>
              <a:pPr/>
              <a:t>April 14, 2020</a:t>
            </a:fld>
            <a:endParaRPr lang="en-US" dirty="0" err="1"/>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dirty="0"/>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1D72EBF8-7CF5-44B7-B2BF-E22DE4D0703D}"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hyperlink" Target="http://www.youtube.com/watch?v=gEwzDydciWc" TargetMode="Externa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6986" y="1350496"/>
            <a:ext cx="8458200" cy="914400"/>
          </a:xfrm>
        </p:spPr>
        <p:txBody>
          <a:bodyPr>
            <a:normAutofit fontScale="90000"/>
          </a:bodyPr>
          <a:lstStyle/>
          <a:p>
            <a:pPr algn="ctr"/>
            <a:r>
              <a:rPr lang="en-US" sz="2800" b="1" dirty="0"/>
              <a:t>UNIT:  Evolution</a:t>
            </a:r>
            <a:br>
              <a:rPr lang="en-US" sz="2800" b="1" dirty="0"/>
            </a:br>
            <a:r>
              <a:rPr lang="en-US" sz="2700" b="1" dirty="0"/>
              <a:t>How does NATURAL SELECTION CAUSE CHANGES IN ORGANISMS?</a:t>
            </a:r>
            <a:br>
              <a:rPr lang="en-US" sz="2700" b="1" dirty="0"/>
            </a:br>
            <a:br>
              <a:rPr lang="en-US" sz="2400" dirty="0"/>
            </a:br>
            <a:br>
              <a:rPr lang="en-US" sz="2700" b="1" dirty="0"/>
            </a:br>
            <a:endParaRPr lang="en-US" sz="2700" b="1" dirty="0"/>
          </a:p>
        </p:txBody>
      </p:sp>
      <p:sp>
        <p:nvSpPr>
          <p:cNvPr id="4" name="Rectangle 3"/>
          <p:cNvSpPr/>
          <p:nvPr/>
        </p:nvSpPr>
        <p:spPr>
          <a:xfrm>
            <a:off x="286986" y="1295400"/>
            <a:ext cx="8763000" cy="1938992"/>
          </a:xfrm>
          <a:prstGeom prst="rect">
            <a:avLst/>
          </a:prstGeom>
        </p:spPr>
        <p:txBody>
          <a:bodyPr wrap="square">
            <a:spAutoFit/>
          </a:bodyPr>
          <a:lstStyle/>
          <a:p>
            <a:pPr lvl="1"/>
            <a:endParaRPr lang="en-US" sz="2400" dirty="0"/>
          </a:p>
          <a:p>
            <a:endParaRPr lang="en-US" sz="2400" b="1" u="sng" dirty="0"/>
          </a:p>
          <a:p>
            <a:pPr marL="342900" indent="-342900">
              <a:buFontTx/>
              <a:buChar char="-"/>
            </a:pPr>
            <a:endParaRPr lang="en-US" sz="2400" dirty="0"/>
          </a:p>
          <a:p>
            <a:pPr lvl="1"/>
            <a:r>
              <a:rPr lang="en-US" sz="2400" dirty="0"/>
              <a:t> </a:t>
            </a:r>
          </a:p>
          <a:p>
            <a:r>
              <a:rPr lang="en-US" sz="2400" b="1" dirty="0"/>
              <a:t> </a:t>
            </a:r>
            <a:endParaRPr lang="en-US" sz="2400" dirty="0"/>
          </a:p>
        </p:txBody>
      </p:sp>
      <p:sp>
        <p:nvSpPr>
          <p:cNvPr id="5" name="Content Placeholder 2"/>
          <p:cNvSpPr txBox="1">
            <a:spLocks/>
          </p:cNvSpPr>
          <p:nvPr/>
        </p:nvSpPr>
        <p:spPr>
          <a:xfrm>
            <a:off x="0" y="1143000"/>
            <a:ext cx="9049986" cy="5562600"/>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sz="2400" kern="1200">
                <a:solidFill>
                  <a:schemeClr val="tx2">
                    <a:lumMod val="60000"/>
                    <a:lumOff val="4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9pPr>
          </a:lstStyle>
          <a:p>
            <a:pPr algn="l"/>
            <a:r>
              <a:rPr lang="en-US" sz="3200" b="1" dirty="0"/>
              <a:t>What is evolution?</a:t>
            </a:r>
            <a:r>
              <a:rPr lang="en-US" sz="3200" dirty="0"/>
              <a:t>  </a:t>
            </a:r>
          </a:p>
          <a:p>
            <a:pPr marL="457200" lvl="0" indent="-457200" algn="l">
              <a:buFont typeface="Arial" pitchFamily="34" charset="0"/>
              <a:buChar char="•"/>
            </a:pPr>
            <a:r>
              <a:rPr lang="en-US" sz="3200" dirty="0"/>
              <a:t>A change in a </a:t>
            </a:r>
            <a:r>
              <a:rPr lang="en-US" sz="3200" b="1" u="sng" dirty="0"/>
              <a:t>species </a:t>
            </a:r>
            <a:r>
              <a:rPr lang="en-US" sz="3200" dirty="0"/>
              <a:t>over a </a:t>
            </a:r>
            <a:r>
              <a:rPr lang="en-US" sz="3200" b="1" u="sng" dirty="0"/>
              <a:t>long </a:t>
            </a:r>
            <a:r>
              <a:rPr lang="en-US" sz="3200" dirty="0"/>
              <a:t>period of time</a:t>
            </a:r>
          </a:p>
          <a:p>
            <a:pPr marL="457200" lvl="0" indent="-457200" algn="l">
              <a:buFont typeface="Arial" pitchFamily="34" charset="0"/>
              <a:buChar char="•"/>
            </a:pPr>
            <a:r>
              <a:rPr lang="en-US" sz="3200" b="1" u="sng" dirty="0"/>
              <a:t>Speciation</a:t>
            </a:r>
            <a:r>
              <a:rPr lang="en-US" sz="3200" dirty="0"/>
              <a:t>-formation of a new species from older species.</a:t>
            </a:r>
          </a:p>
        </p:txBody>
      </p:sp>
      <p:pic>
        <p:nvPicPr>
          <p:cNvPr id="7" name="Picture 6"/>
          <p:cNvPicPr/>
          <p:nvPr/>
        </p:nvPicPr>
        <p:blipFill rotWithShape="1">
          <a:blip r:embed="rId2"/>
          <a:srcRect l="26087" t="9584" r="17327" b="3919"/>
          <a:stretch/>
        </p:blipFill>
        <p:spPr bwMode="auto">
          <a:xfrm>
            <a:off x="2867626" y="3048000"/>
            <a:ext cx="6172200" cy="37126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44535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682625" y="1228725"/>
            <a:ext cx="7599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CC3300"/>
              </a:buClr>
              <a:buFont typeface="Wingdings" panose="05000000000000000000" pitchFamily="2" charset="2"/>
              <a:buNone/>
            </a:pPr>
            <a:r>
              <a:rPr lang="en-US" altLang="en-US" sz="2700">
                <a:solidFill>
                  <a:srgbClr val="A6000D"/>
                </a:solidFill>
                <a:cs typeface="Times New Roman" panose="02020603050405020304" pitchFamily="18" charset="0"/>
              </a:rPr>
              <a:t>Natural Selection</a:t>
            </a:r>
            <a:endParaRPr lang="en-US" altLang="en-US" sz="2700">
              <a:solidFill>
                <a:srgbClr val="A6000D"/>
              </a:solidFill>
              <a:cs typeface="Arial" panose="020B0604020202020204" pitchFamily="34" charset="0"/>
            </a:endParaRPr>
          </a:p>
        </p:txBody>
      </p:sp>
      <p:sp>
        <p:nvSpPr>
          <p:cNvPr id="17412" name="Text Box 4"/>
          <p:cNvSpPr txBox="1">
            <a:spLocks noChangeArrowheads="1"/>
          </p:cNvSpPr>
          <p:nvPr/>
        </p:nvSpPr>
        <p:spPr bwMode="auto">
          <a:xfrm>
            <a:off x="682625" y="1817688"/>
            <a:ext cx="779938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A6000D"/>
              </a:buClr>
              <a:buFont typeface="Wingdings" panose="05000000000000000000" pitchFamily="2" charset="2"/>
              <a:buChar char="§"/>
            </a:pPr>
            <a:r>
              <a:rPr lang="en-US" altLang="en-US" sz="2700" dirty="0">
                <a:solidFill>
                  <a:srgbClr val="000000"/>
                </a:solidFill>
                <a:cs typeface="Times New Roman" panose="02020603050405020304" pitchFamily="18" charset="0"/>
              </a:rPr>
              <a:t>Individuals in a population show </a:t>
            </a:r>
            <a:r>
              <a:rPr lang="en-US" altLang="en-US" sz="2700" dirty="0">
                <a:cs typeface="Times New Roman" panose="02020603050405020304" pitchFamily="18" charset="0"/>
              </a:rPr>
              <a:t>variations</a:t>
            </a:r>
            <a:r>
              <a:rPr lang="en-US" altLang="en-US" sz="2700" dirty="0">
                <a:solidFill>
                  <a:srgbClr val="000000"/>
                </a:solidFill>
                <a:cs typeface="Times New Roman" panose="02020603050405020304" pitchFamily="18" charset="0"/>
              </a:rPr>
              <a:t>.</a:t>
            </a:r>
            <a:endParaRPr lang="en-US" altLang="en-US" sz="2700" dirty="0">
              <a:solidFill>
                <a:srgbClr val="000000"/>
              </a:solidFill>
              <a:cs typeface="Arial" panose="020B0604020202020204" pitchFamily="34" charset="0"/>
            </a:endParaRPr>
          </a:p>
        </p:txBody>
      </p:sp>
      <p:sp>
        <p:nvSpPr>
          <p:cNvPr id="17413" name="Text Box 5"/>
          <p:cNvSpPr txBox="1">
            <a:spLocks noChangeArrowheads="1"/>
          </p:cNvSpPr>
          <p:nvPr/>
        </p:nvSpPr>
        <p:spPr bwMode="auto">
          <a:xfrm>
            <a:off x="682625" y="2401888"/>
            <a:ext cx="779938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A6000D"/>
              </a:buClr>
              <a:buFont typeface="Wingdings" panose="05000000000000000000" pitchFamily="2" charset="2"/>
              <a:buChar char="§"/>
            </a:pPr>
            <a:r>
              <a:rPr lang="en-US" altLang="en-US" sz="2700" dirty="0">
                <a:solidFill>
                  <a:srgbClr val="000000"/>
                </a:solidFill>
                <a:cs typeface="Times New Roman" panose="02020603050405020304" pitchFamily="18" charset="0"/>
              </a:rPr>
              <a:t>Variations can be </a:t>
            </a:r>
            <a:r>
              <a:rPr lang="en-US" altLang="en-US" sz="2700" dirty="0">
                <a:cs typeface="Times New Roman" panose="02020603050405020304" pitchFamily="18" charset="0"/>
              </a:rPr>
              <a:t>inherited</a:t>
            </a:r>
            <a:r>
              <a:rPr lang="en-US" altLang="en-US" sz="2700" dirty="0">
                <a:solidFill>
                  <a:srgbClr val="000000"/>
                </a:solidFill>
                <a:cs typeface="Times New Roman" panose="02020603050405020304" pitchFamily="18" charset="0"/>
              </a:rPr>
              <a:t>.</a:t>
            </a:r>
            <a:endParaRPr lang="en-US" altLang="en-US" sz="2700" dirty="0">
              <a:solidFill>
                <a:srgbClr val="000000"/>
              </a:solidFill>
              <a:cs typeface="Arial" panose="020B0604020202020204" pitchFamily="34" charset="0"/>
            </a:endParaRPr>
          </a:p>
        </p:txBody>
      </p:sp>
      <p:sp>
        <p:nvSpPr>
          <p:cNvPr id="17414" name="Text Box 6"/>
          <p:cNvSpPr txBox="1">
            <a:spLocks noChangeArrowheads="1"/>
          </p:cNvSpPr>
          <p:nvPr/>
        </p:nvSpPr>
        <p:spPr bwMode="auto">
          <a:xfrm>
            <a:off x="682625" y="2979738"/>
            <a:ext cx="77993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A6000D"/>
              </a:buClr>
              <a:buFont typeface="Wingdings" panose="05000000000000000000" pitchFamily="2" charset="2"/>
              <a:buChar char="§"/>
            </a:pPr>
            <a:r>
              <a:rPr lang="en-US" altLang="en-US" sz="2700">
                <a:solidFill>
                  <a:srgbClr val="000000"/>
                </a:solidFill>
                <a:cs typeface="Times New Roman" panose="02020603050405020304" pitchFamily="18" charset="0"/>
              </a:rPr>
              <a:t>Organisms have more offspring than can survive with available resources.</a:t>
            </a:r>
            <a:endParaRPr lang="en-US" altLang="en-US" sz="2700">
              <a:solidFill>
                <a:srgbClr val="000000"/>
              </a:solidFill>
              <a:cs typeface="Arial" panose="020B0604020202020204" pitchFamily="34" charset="0"/>
            </a:endParaRPr>
          </a:p>
        </p:txBody>
      </p:sp>
      <p:sp>
        <p:nvSpPr>
          <p:cNvPr id="17415" name="Text Box 7"/>
          <p:cNvSpPr txBox="1">
            <a:spLocks noChangeArrowheads="1"/>
          </p:cNvSpPr>
          <p:nvPr/>
        </p:nvSpPr>
        <p:spPr bwMode="auto">
          <a:xfrm>
            <a:off x="682625" y="3995738"/>
            <a:ext cx="77993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A6000D"/>
              </a:buClr>
              <a:buFont typeface="Wingdings" panose="05000000000000000000" pitchFamily="2" charset="2"/>
              <a:buChar char="§"/>
            </a:pPr>
            <a:r>
              <a:rPr lang="en-US" altLang="en-US" sz="2700" dirty="0">
                <a:solidFill>
                  <a:srgbClr val="000000"/>
                </a:solidFill>
                <a:cs typeface="Times New Roman" panose="02020603050405020304" pitchFamily="18" charset="0"/>
              </a:rPr>
              <a:t>Variations that </a:t>
            </a:r>
            <a:r>
              <a:rPr lang="en-US" altLang="en-US" sz="2700" dirty="0">
                <a:cs typeface="Times New Roman" panose="02020603050405020304" pitchFamily="18" charset="0"/>
              </a:rPr>
              <a:t>increase reproductive success </a:t>
            </a:r>
            <a:r>
              <a:rPr lang="en-US" altLang="en-US" sz="2700" dirty="0">
                <a:solidFill>
                  <a:srgbClr val="000000"/>
                </a:solidFill>
                <a:cs typeface="Times New Roman" panose="02020603050405020304" pitchFamily="18" charset="0"/>
              </a:rPr>
              <a:t>will have a greater chance of being </a:t>
            </a:r>
            <a:r>
              <a:rPr lang="en-US" altLang="en-US" sz="2700" dirty="0">
                <a:cs typeface="Times New Roman" panose="02020603050405020304" pitchFamily="18" charset="0"/>
              </a:rPr>
              <a:t>passed on</a:t>
            </a:r>
            <a:r>
              <a:rPr lang="en-US" altLang="en-US" sz="2700" dirty="0">
                <a:solidFill>
                  <a:srgbClr val="000000"/>
                </a:solidFill>
                <a:cs typeface="Times New Roman" panose="02020603050405020304" pitchFamily="18" charset="0"/>
              </a:rPr>
              <a:t>.</a:t>
            </a:r>
            <a:endParaRPr lang="en-US" altLang="en-US" sz="2700" dirty="0">
              <a:solidFill>
                <a:srgbClr val="000000"/>
              </a:solidFill>
              <a:cs typeface="Arial" panose="020B0604020202020204" pitchFamily="34" charset="0"/>
            </a:endParaRPr>
          </a:p>
        </p:txBody>
      </p:sp>
      <p:sp>
        <p:nvSpPr>
          <p:cNvPr id="17416" name="Text Box 9"/>
          <p:cNvSpPr txBox="1">
            <a:spLocks noChangeArrowheads="1"/>
          </p:cNvSpPr>
          <p:nvPr/>
        </p:nvSpPr>
        <p:spPr bwMode="auto">
          <a:xfrm>
            <a:off x="593725" y="484188"/>
            <a:ext cx="7772400" cy="61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400" b="1" dirty="0">
                <a:solidFill>
                  <a:srgbClr val="A6000D"/>
                </a:solidFill>
              </a:rPr>
              <a:t>Darwin’s Theory of Natural Selection</a:t>
            </a:r>
          </a:p>
        </p:txBody>
      </p:sp>
      <p:sp>
        <p:nvSpPr>
          <p:cNvPr id="17418" name="Text Box 13"/>
          <p:cNvSpPr txBox="1">
            <a:spLocks noChangeArrowheads="1"/>
          </p:cNvSpPr>
          <p:nvPr/>
        </p:nvSpPr>
        <p:spPr bwMode="auto">
          <a:xfrm>
            <a:off x="685800" y="4953000"/>
            <a:ext cx="779938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A6000D"/>
              </a:buClr>
              <a:buFont typeface="Wingdings" panose="05000000000000000000" pitchFamily="2" charset="2"/>
              <a:buChar char="§"/>
            </a:pPr>
            <a:r>
              <a:rPr lang="en-US" altLang="en-US" sz="2700" dirty="0">
                <a:solidFill>
                  <a:schemeClr val="accent3"/>
                </a:solidFill>
                <a:cs typeface="Times New Roman" panose="02020603050405020304" pitchFamily="18" charset="0"/>
              </a:rPr>
              <a:t>“Survival of the Fittest”</a:t>
            </a:r>
            <a:endParaRPr lang="en-US" altLang="en-US" sz="2700" dirty="0">
              <a:solidFill>
                <a:schemeClr val="accent3"/>
              </a:solidFill>
              <a:cs typeface="Arial" panose="020B0604020202020204" pitchFamily="34" charset="0"/>
            </a:endParaRPr>
          </a:p>
        </p:txBody>
      </p:sp>
    </p:spTree>
    <p:extLst>
      <p:ext uri="{BB962C8B-B14F-4D97-AF65-F5344CB8AC3E}">
        <p14:creationId xmlns:p14="http://schemas.microsoft.com/office/powerpoint/2010/main" val="625249982"/>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47700" y="23648"/>
            <a:ext cx="7772400" cy="731838"/>
          </a:xfrm>
        </p:spPr>
        <p:txBody>
          <a:bodyPr>
            <a:normAutofit/>
          </a:bodyPr>
          <a:lstStyle/>
          <a:p>
            <a:pPr algn="ctr" eaLnBrk="1" hangingPunct="1"/>
            <a:r>
              <a:rPr lang="en-US" altLang="en-US" sz="3200" i="1" dirty="0"/>
              <a:t>More Terms</a:t>
            </a:r>
          </a:p>
        </p:txBody>
      </p:sp>
      <p:sp>
        <p:nvSpPr>
          <p:cNvPr id="41987" name="Rectangle 3"/>
          <p:cNvSpPr>
            <a:spLocks noGrp="1" noChangeArrowheads="1"/>
          </p:cNvSpPr>
          <p:nvPr>
            <p:ph type="body" idx="1"/>
          </p:nvPr>
        </p:nvSpPr>
        <p:spPr>
          <a:xfrm>
            <a:off x="152400" y="665543"/>
            <a:ext cx="9025759" cy="5755831"/>
          </a:xfrm>
        </p:spPr>
        <p:txBody>
          <a:bodyPr>
            <a:normAutofit fontScale="92500" lnSpcReduction="10000"/>
          </a:bodyPr>
          <a:lstStyle/>
          <a:p>
            <a:pPr eaLnBrk="1" hangingPunct="1"/>
            <a:r>
              <a:rPr lang="en-US" altLang="en-US" sz="3600" dirty="0">
                <a:solidFill>
                  <a:srgbClr val="009900"/>
                </a:solidFill>
                <a:latin typeface="Georgia" panose="02040502050405020303" pitchFamily="18" charset="0"/>
              </a:rPr>
              <a:t>Fitness</a:t>
            </a:r>
            <a:r>
              <a:rPr lang="en-US" altLang="en-US" sz="3600" dirty="0">
                <a:latin typeface="Georgia" panose="02040502050405020303" pitchFamily="18" charset="0"/>
              </a:rPr>
              <a:t> – ability of an individual to survive and reproduce in a specific environment</a:t>
            </a:r>
          </a:p>
          <a:p>
            <a:pPr eaLnBrk="1" hangingPunct="1"/>
            <a:r>
              <a:rPr lang="en-US" altLang="en-US" sz="3600" dirty="0">
                <a:solidFill>
                  <a:srgbClr val="FF3300"/>
                </a:solidFill>
                <a:latin typeface="Georgia" panose="02040502050405020303" pitchFamily="18" charset="0"/>
              </a:rPr>
              <a:t>Adaptation</a:t>
            </a:r>
            <a:r>
              <a:rPr lang="en-US" altLang="en-US" sz="3600" dirty="0">
                <a:latin typeface="Georgia" panose="02040502050405020303" pitchFamily="18" charset="0"/>
              </a:rPr>
              <a:t> – inherited characteristic that increases an organism’s chance of survival</a:t>
            </a:r>
          </a:p>
          <a:p>
            <a:pPr lvl="1" eaLnBrk="1" hangingPunct="1"/>
            <a:r>
              <a:rPr lang="en-US" altLang="en-US" sz="3600" dirty="0">
                <a:latin typeface="Georgia" panose="02040502050405020303" pitchFamily="18" charset="0"/>
              </a:rPr>
              <a:t>Can be physical traits as well as behavioral traits</a:t>
            </a:r>
          </a:p>
          <a:p>
            <a:pPr lvl="1" eaLnBrk="1" hangingPunct="1"/>
            <a:r>
              <a:rPr lang="en-US" altLang="en-US" sz="3600" b="1" u="sng" dirty="0">
                <a:solidFill>
                  <a:schemeClr val="bg1"/>
                </a:solidFill>
                <a:latin typeface="Georgia" panose="02040502050405020303" pitchFamily="18" charset="0"/>
              </a:rPr>
              <a:t>Behavioral-</a:t>
            </a:r>
          </a:p>
          <a:p>
            <a:pPr lvl="2"/>
            <a:r>
              <a:rPr lang="en-US" altLang="en-US" sz="3400" dirty="0">
                <a:solidFill>
                  <a:schemeClr val="bg1"/>
                </a:solidFill>
                <a:latin typeface="Georgia" panose="02040502050405020303" pitchFamily="18" charset="0"/>
              </a:rPr>
              <a:t>Birds’ calls </a:t>
            </a:r>
          </a:p>
          <a:p>
            <a:pPr marL="868680" lvl="2" indent="0">
              <a:buNone/>
            </a:pPr>
            <a:r>
              <a:rPr lang="en-US" altLang="en-US" sz="3400" dirty="0">
                <a:solidFill>
                  <a:schemeClr val="bg1"/>
                </a:solidFill>
                <a:latin typeface="Georgia" panose="02040502050405020303" pitchFamily="18" charset="0"/>
              </a:rPr>
              <a:t>Mating dances </a:t>
            </a:r>
          </a:p>
          <a:p>
            <a:pPr marL="868680" lvl="2" indent="0">
              <a:buNone/>
            </a:pPr>
            <a:r>
              <a:rPr lang="en-US" altLang="en-US" sz="3400" dirty="0">
                <a:solidFill>
                  <a:schemeClr val="bg1"/>
                </a:solidFill>
                <a:latin typeface="Georgia" panose="02040502050405020303" pitchFamily="18" charset="0"/>
              </a:rPr>
              <a:t>and </a:t>
            </a:r>
          </a:p>
          <a:p>
            <a:pPr marL="868680" lvl="2" indent="0">
              <a:buNone/>
            </a:pPr>
            <a:r>
              <a:rPr lang="en-US" altLang="en-US" sz="3400" dirty="0">
                <a:solidFill>
                  <a:schemeClr val="bg1"/>
                </a:solidFill>
                <a:latin typeface="Georgia" panose="02040502050405020303" pitchFamily="18" charset="0"/>
              </a:rPr>
              <a:t>migration</a:t>
            </a:r>
          </a:p>
        </p:txBody>
      </p:sp>
      <p:pic>
        <p:nvPicPr>
          <p:cNvPr id="4" name="Picture 2" descr="http://static.ddmcdn.com/gif/animal-camoufla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1" y="3205734"/>
            <a:ext cx="5334000" cy="352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267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3"/>
          <p:cNvSpPr txBox="1">
            <a:spLocks noChangeArrowheads="1"/>
          </p:cNvSpPr>
          <p:nvPr/>
        </p:nvSpPr>
        <p:spPr bwMode="auto">
          <a:xfrm>
            <a:off x="682625" y="1228725"/>
            <a:ext cx="7732713" cy="61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CC3300"/>
              </a:buClr>
              <a:buFont typeface="Wingdings" panose="05000000000000000000" pitchFamily="2" charset="2"/>
              <a:buNone/>
            </a:pPr>
            <a:r>
              <a:rPr lang="en-US" altLang="en-US" sz="3400" dirty="0">
                <a:solidFill>
                  <a:srgbClr val="A6000D"/>
                </a:solidFill>
                <a:cs typeface="Times New Roman" panose="02020603050405020304" pitchFamily="18" charset="0"/>
              </a:rPr>
              <a:t>Physical Adaptation: Camouflage</a:t>
            </a:r>
            <a:endParaRPr lang="en-US" altLang="en-US" sz="3400" dirty="0">
              <a:solidFill>
                <a:srgbClr val="A6000D"/>
              </a:solidFill>
              <a:cs typeface="Arial" panose="020B0604020202020204" pitchFamily="34" charset="0"/>
            </a:endParaRPr>
          </a:p>
        </p:txBody>
      </p:sp>
      <p:sp>
        <p:nvSpPr>
          <p:cNvPr id="33796" name="Text Box 4"/>
          <p:cNvSpPr txBox="1">
            <a:spLocks noChangeArrowheads="1"/>
          </p:cNvSpPr>
          <p:nvPr/>
        </p:nvSpPr>
        <p:spPr bwMode="auto">
          <a:xfrm>
            <a:off x="4729163" y="2752725"/>
            <a:ext cx="3889375"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A6000D"/>
              </a:buClr>
              <a:buFont typeface="Wingdings" panose="05000000000000000000" pitchFamily="2" charset="2"/>
              <a:buChar char="§"/>
            </a:pPr>
            <a:r>
              <a:rPr lang="en-US" altLang="en-US" sz="2900">
                <a:cs typeface="Times New Roman" panose="02020603050405020304" pitchFamily="18" charset="0"/>
              </a:rPr>
              <a:t>Allows organisms to become almost invisible to predators</a:t>
            </a:r>
            <a:endParaRPr lang="en-US" altLang="en-US" sz="2900">
              <a:cs typeface="Arial" panose="020B0604020202020204" pitchFamily="34" charset="0"/>
            </a:endParaRPr>
          </a:p>
        </p:txBody>
      </p:sp>
      <p:pic>
        <p:nvPicPr>
          <p:cNvPr id="33797" name="Picture 6" descr="Ch15 Im18 leafy sea drag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3" y="1955800"/>
            <a:ext cx="3975100"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 Box 7"/>
          <p:cNvSpPr txBox="1">
            <a:spLocks noChangeArrowheads="1"/>
          </p:cNvSpPr>
          <p:nvPr/>
        </p:nvSpPr>
        <p:spPr bwMode="auto">
          <a:xfrm>
            <a:off x="579438" y="5111750"/>
            <a:ext cx="200501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CC3300"/>
              </a:buClr>
              <a:buFont typeface="Wingdings" panose="05000000000000000000" pitchFamily="2" charset="2"/>
              <a:buNone/>
            </a:pPr>
            <a:r>
              <a:rPr lang="en-US" altLang="en-US" sz="1300" b="1">
                <a:cs typeface="Times New Roman" panose="02020603050405020304" pitchFamily="18" charset="0"/>
              </a:rPr>
              <a:t>Leafy sea dragon</a:t>
            </a:r>
            <a:endParaRPr lang="en-US" altLang="en-US" sz="1300" b="1">
              <a:cs typeface="Arial" panose="020B0604020202020204" pitchFamily="34" charset="0"/>
            </a:endParaRPr>
          </a:p>
        </p:txBody>
      </p:sp>
    </p:spTree>
    <p:extLst>
      <p:ext uri="{BB962C8B-B14F-4D97-AF65-F5344CB8AC3E}">
        <p14:creationId xmlns:p14="http://schemas.microsoft.com/office/powerpoint/2010/main" val="3199304079"/>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3"/>
          <p:cNvSpPr txBox="1">
            <a:spLocks noChangeArrowheads="1"/>
          </p:cNvSpPr>
          <p:nvPr/>
        </p:nvSpPr>
        <p:spPr bwMode="auto">
          <a:xfrm>
            <a:off x="391319" y="457200"/>
            <a:ext cx="7762081" cy="61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97" tIns="45452" rIns="90897" bIns="45452">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
                <a:srgbClr val="CC3300"/>
              </a:buClr>
              <a:buFont typeface="Wingdings" panose="05000000000000000000" pitchFamily="2" charset="2"/>
              <a:buNone/>
            </a:pPr>
            <a:r>
              <a:rPr lang="en-US" altLang="en-US" sz="3400" dirty="0">
                <a:solidFill>
                  <a:srgbClr val="A6000D"/>
                </a:solidFill>
                <a:cs typeface="Times New Roman" panose="02020603050405020304" pitchFamily="18" charset="0"/>
              </a:rPr>
              <a:t>Physical Adaptation-Mimicry</a:t>
            </a:r>
            <a:endParaRPr lang="en-US" altLang="en-US" sz="3400" dirty="0">
              <a:solidFill>
                <a:srgbClr val="A6000D"/>
              </a:solidFill>
              <a:cs typeface="Arial" panose="020B0604020202020204" pitchFamily="34" charset="0"/>
            </a:endParaRPr>
          </a:p>
        </p:txBody>
      </p:sp>
      <p:sp>
        <p:nvSpPr>
          <p:cNvPr id="35844" name="Text Box 5"/>
          <p:cNvSpPr txBox="1">
            <a:spLocks noChangeArrowheads="1"/>
          </p:cNvSpPr>
          <p:nvPr/>
        </p:nvSpPr>
        <p:spPr bwMode="auto">
          <a:xfrm>
            <a:off x="702770" y="1369219"/>
            <a:ext cx="786447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A6000D"/>
              </a:buClr>
              <a:buFont typeface="Wingdings" panose="05000000000000000000" pitchFamily="2" charset="2"/>
              <a:buChar char="§"/>
            </a:pPr>
            <a:r>
              <a:rPr lang="en-US" altLang="en-US" sz="2900" dirty="0">
                <a:cs typeface="Times New Roman" panose="02020603050405020304" pitchFamily="18" charset="0"/>
              </a:rPr>
              <a:t>One species evolves to resemble another species.</a:t>
            </a:r>
            <a:endParaRPr lang="en-US" altLang="en-US" sz="2900" dirty="0">
              <a:cs typeface="Arial" panose="020B0604020202020204" pitchFamily="34" charset="0"/>
            </a:endParaRPr>
          </a:p>
        </p:txBody>
      </p:sp>
      <p:pic>
        <p:nvPicPr>
          <p:cNvPr id="35845" name="Picture 6" descr="Ch15 Im19 kingsna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3775" y="3175000"/>
            <a:ext cx="3648075"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7" descr="Ch15 Im19 coral snak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300" y="3182938"/>
            <a:ext cx="3648075"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Text Box 8"/>
          <p:cNvSpPr txBox="1">
            <a:spLocks noChangeArrowheads="1"/>
          </p:cNvSpPr>
          <p:nvPr/>
        </p:nvSpPr>
        <p:spPr bwMode="auto">
          <a:xfrm>
            <a:off x="708025" y="5786438"/>
            <a:ext cx="23653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CC3300"/>
              </a:buClr>
              <a:buFont typeface="Wingdings" panose="05000000000000000000" pitchFamily="2" charset="2"/>
              <a:buNone/>
            </a:pPr>
            <a:r>
              <a:rPr lang="en-US" altLang="en-US" sz="1300" b="1">
                <a:cs typeface="Times New Roman" panose="02020603050405020304" pitchFamily="18" charset="0"/>
              </a:rPr>
              <a:t>Western coral snake</a:t>
            </a:r>
          </a:p>
        </p:txBody>
      </p:sp>
      <p:sp>
        <p:nvSpPr>
          <p:cNvPr id="35848" name="Text Box 9"/>
          <p:cNvSpPr txBox="1">
            <a:spLocks noChangeArrowheads="1"/>
          </p:cNvSpPr>
          <p:nvPr/>
        </p:nvSpPr>
        <p:spPr bwMode="auto">
          <a:xfrm>
            <a:off x="4775200" y="5768975"/>
            <a:ext cx="2363788"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CC3300"/>
              </a:buClr>
              <a:buFont typeface="Wingdings" panose="05000000000000000000" pitchFamily="2" charset="2"/>
              <a:buNone/>
            </a:pPr>
            <a:r>
              <a:rPr lang="en-US" altLang="en-US" sz="1300" b="1">
                <a:cs typeface="Times New Roman" panose="02020603050405020304" pitchFamily="18" charset="0"/>
              </a:rPr>
              <a:t>California kingsnake</a:t>
            </a:r>
          </a:p>
        </p:txBody>
      </p:sp>
    </p:spTree>
    <p:extLst>
      <p:ext uri="{BB962C8B-B14F-4D97-AF65-F5344CB8AC3E}">
        <p14:creationId xmlns:p14="http://schemas.microsoft.com/office/powerpoint/2010/main" val="817387399"/>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8600" y="152400"/>
            <a:ext cx="8915400" cy="685800"/>
          </a:xfrm>
        </p:spPr>
        <p:txBody>
          <a:bodyPr>
            <a:noAutofit/>
          </a:bodyPr>
          <a:lstStyle/>
          <a:p>
            <a:pPr algn="ctr"/>
            <a:r>
              <a:rPr lang="en-US" sz="4000" b="1" u="sng" dirty="0"/>
              <a:t>Natural selection</a:t>
            </a:r>
            <a:endParaRPr lang="en-US" sz="4000" u="sng" dirty="0"/>
          </a:p>
        </p:txBody>
      </p:sp>
      <p:sp>
        <p:nvSpPr>
          <p:cNvPr id="3" name="Content Placeholder 2"/>
          <p:cNvSpPr>
            <a:spLocks noGrp="1"/>
          </p:cNvSpPr>
          <p:nvPr>
            <p:ph idx="1"/>
          </p:nvPr>
        </p:nvSpPr>
        <p:spPr>
          <a:xfrm>
            <a:off x="152400" y="457200"/>
            <a:ext cx="8839200" cy="6705600"/>
          </a:xfrm>
        </p:spPr>
        <p:txBody>
          <a:bodyPr>
            <a:normAutofit/>
          </a:bodyPr>
          <a:lstStyle/>
          <a:p>
            <a:pPr marL="0" lvl="0" indent="0">
              <a:buNone/>
            </a:pPr>
            <a:endParaRPr lang="en-US" sz="2800" dirty="0"/>
          </a:p>
          <a:p>
            <a:r>
              <a:rPr lang="en-US" sz="2800" dirty="0"/>
              <a:t> </a:t>
            </a:r>
            <a:r>
              <a:rPr lang="en-US" sz="2800" b="1" dirty="0"/>
              <a:t>*  </a:t>
            </a:r>
            <a:r>
              <a:rPr lang="en-US" sz="2800" b="1" u="sng" dirty="0"/>
              <a:t>Population</a:t>
            </a:r>
            <a:r>
              <a:rPr lang="en-US" sz="2800" dirty="0"/>
              <a:t>:  a group of organisms of </a:t>
            </a:r>
            <a:r>
              <a:rPr lang="en-US" sz="2800" b="1" dirty="0"/>
              <a:t>1)</a:t>
            </a:r>
            <a:r>
              <a:rPr lang="en-US" sz="2800" dirty="0"/>
              <a:t> one </a:t>
            </a:r>
            <a:r>
              <a:rPr lang="en-US" sz="2800" b="1" u="sng" dirty="0"/>
              <a:t>species </a:t>
            </a:r>
            <a:r>
              <a:rPr lang="en-US" sz="2800" b="1" dirty="0"/>
              <a:t>2)</a:t>
            </a:r>
            <a:r>
              <a:rPr lang="en-US" sz="2800" dirty="0"/>
              <a:t> living in the </a:t>
            </a:r>
            <a:r>
              <a:rPr lang="en-US" sz="2800" b="1" u="sng" dirty="0"/>
              <a:t>same </a:t>
            </a:r>
            <a:r>
              <a:rPr lang="en-US" sz="2800" dirty="0"/>
              <a:t>place, </a:t>
            </a:r>
            <a:r>
              <a:rPr lang="en-US" sz="2800" b="1" dirty="0"/>
              <a:t>3)</a:t>
            </a:r>
            <a:r>
              <a:rPr lang="en-US" sz="2800" dirty="0"/>
              <a:t> at the same </a:t>
            </a:r>
            <a:r>
              <a:rPr lang="en-US" sz="2800" b="1" u="sng" dirty="0"/>
              <a:t>time</a:t>
            </a:r>
            <a:r>
              <a:rPr lang="en-US" sz="2800" b="1" dirty="0"/>
              <a:t>4)</a:t>
            </a:r>
            <a:r>
              <a:rPr lang="en-US" sz="2800" dirty="0"/>
              <a:t> that have the ability to </a:t>
            </a:r>
            <a:r>
              <a:rPr lang="en-US" sz="2800" b="1" u="sng" dirty="0"/>
              <a:t>reproduce </a:t>
            </a:r>
            <a:r>
              <a:rPr lang="en-US" sz="2800" dirty="0"/>
              <a:t>(mate)</a:t>
            </a:r>
          </a:p>
          <a:p>
            <a:pPr marL="68580" indent="0">
              <a:buNone/>
            </a:pPr>
            <a:endParaRPr lang="en-US" sz="2800" dirty="0"/>
          </a:p>
          <a:p>
            <a:r>
              <a:rPr lang="en-US" sz="2800" b="1" dirty="0"/>
              <a:t>*</a:t>
            </a:r>
            <a:r>
              <a:rPr lang="en-US" sz="2800" dirty="0"/>
              <a:t>  members of the same population compete with one another for </a:t>
            </a:r>
            <a:r>
              <a:rPr lang="en-US" sz="2800" b="1" u="sng" dirty="0"/>
              <a:t>food</a:t>
            </a:r>
            <a:r>
              <a:rPr lang="en-US" sz="2800" b="1" dirty="0"/>
              <a:t>, </a:t>
            </a:r>
            <a:r>
              <a:rPr lang="en-US" sz="2800" b="1" u="sng" dirty="0"/>
              <a:t>water</a:t>
            </a:r>
            <a:r>
              <a:rPr lang="en-US" sz="2800" b="1" dirty="0"/>
              <a:t>, </a:t>
            </a:r>
            <a:r>
              <a:rPr lang="en-US" sz="2800" b="1" u="sng" dirty="0"/>
              <a:t>shelter</a:t>
            </a:r>
            <a:r>
              <a:rPr lang="en-US" sz="2800" b="1" dirty="0"/>
              <a:t>, </a:t>
            </a:r>
            <a:r>
              <a:rPr lang="en-US" sz="2800" dirty="0"/>
              <a:t>and </a:t>
            </a:r>
            <a:r>
              <a:rPr lang="en-US" sz="2800" b="1" u="sng" dirty="0"/>
              <a:t>mates</a:t>
            </a:r>
            <a:endParaRPr lang="en-US" sz="2800" b="1" dirty="0"/>
          </a:p>
        </p:txBody>
      </p:sp>
      <p:pic>
        <p:nvPicPr>
          <p:cNvPr id="2050" name="Picture 2" descr="http://www.indiapost.com/wp-content/uploads/2011/06/tiger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4008173"/>
            <a:ext cx="4267200" cy="2681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998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927"/>
            <a:ext cx="7772400" cy="960438"/>
          </a:xfrm>
        </p:spPr>
        <p:txBody>
          <a:bodyPr/>
          <a:lstStyle/>
          <a:p>
            <a:pPr algn="ctr"/>
            <a:r>
              <a:rPr lang="en-US" b="1" u="sng" dirty="0"/>
              <a:t>Natural selection</a:t>
            </a:r>
          </a:p>
        </p:txBody>
      </p:sp>
      <p:sp>
        <p:nvSpPr>
          <p:cNvPr id="3" name="Content Placeholder 2"/>
          <p:cNvSpPr>
            <a:spLocks noGrp="1"/>
          </p:cNvSpPr>
          <p:nvPr>
            <p:ph idx="1"/>
          </p:nvPr>
        </p:nvSpPr>
        <p:spPr>
          <a:xfrm>
            <a:off x="76200" y="914400"/>
            <a:ext cx="9067800" cy="5029200"/>
          </a:xfrm>
        </p:spPr>
        <p:txBody>
          <a:bodyPr>
            <a:normAutofit/>
          </a:bodyPr>
          <a:lstStyle/>
          <a:p>
            <a:pPr marL="68580" indent="0">
              <a:buNone/>
            </a:pPr>
            <a:r>
              <a:rPr lang="en-US" sz="2800" b="1" u="sng" dirty="0"/>
              <a:t>What determines the rate at which a species evolve?</a:t>
            </a:r>
            <a:endParaRPr lang="en-US" sz="2800" b="1" dirty="0"/>
          </a:p>
          <a:p>
            <a:pPr lvl="0"/>
            <a:r>
              <a:rPr lang="en-US" sz="2600" dirty="0"/>
              <a:t>An </a:t>
            </a:r>
            <a:r>
              <a:rPr lang="en-US" sz="2600" b="1" u="sng" dirty="0"/>
              <a:t>unequal </a:t>
            </a:r>
            <a:r>
              <a:rPr lang="en-US" sz="2600" dirty="0"/>
              <a:t>ability of individuals to survive and </a:t>
            </a:r>
            <a:r>
              <a:rPr lang="en-US" sz="2600" b="1" u="sng" dirty="0"/>
              <a:t>reproduce </a:t>
            </a:r>
            <a:r>
              <a:rPr lang="en-US" sz="2600" dirty="0"/>
              <a:t>leads to a </a:t>
            </a:r>
            <a:r>
              <a:rPr lang="en-US" sz="2600" b="1" u="sng" dirty="0"/>
              <a:t>gradual </a:t>
            </a:r>
            <a:r>
              <a:rPr lang="en-US" sz="2600" dirty="0"/>
              <a:t>change in a population</a:t>
            </a:r>
          </a:p>
          <a:p>
            <a:pPr lvl="0"/>
            <a:r>
              <a:rPr lang="en-US" sz="2600" dirty="0"/>
              <a:t>The more quickly a species reproduces, the more quickly it can </a:t>
            </a:r>
            <a:r>
              <a:rPr lang="en-US" sz="2600" b="1" u="sng" dirty="0"/>
              <a:t>evolve.</a:t>
            </a:r>
          </a:p>
          <a:p>
            <a:r>
              <a:rPr lang="en-US" sz="2600" dirty="0">
                <a:hlinkClick r:id="rId2"/>
              </a:rPr>
              <a:t>http://www.youtube.com/watch?v=gEwzDydciWc</a:t>
            </a:r>
            <a:endParaRPr lang="en-US" sz="2600" dirty="0"/>
          </a:p>
          <a:p>
            <a:endParaRPr lang="en-US" sz="2600" dirty="0"/>
          </a:p>
        </p:txBody>
      </p:sp>
    </p:spTree>
    <p:extLst>
      <p:ext uri="{BB962C8B-B14F-4D97-AF65-F5344CB8AC3E}">
        <p14:creationId xmlns:p14="http://schemas.microsoft.com/office/powerpoint/2010/main" val="2688964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pPr algn="ctr"/>
            <a:r>
              <a:rPr lang="en-US" sz="3000" b="1" u="sng" dirty="0"/>
              <a:t>Natural selection</a:t>
            </a:r>
          </a:p>
        </p:txBody>
      </p:sp>
      <p:sp>
        <p:nvSpPr>
          <p:cNvPr id="3" name="Content Placeholder 2"/>
          <p:cNvSpPr>
            <a:spLocks noGrp="1"/>
          </p:cNvSpPr>
          <p:nvPr>
            <p:ph idx="1"/>
          </p:nvPr>
        </p:nvSpPr>
        <p:spPr>
          <a:xfrm>
            <a:off x="304800" y="1143000"/>
            <a:ext cx="8839200" cy="5791200"/>
          </a:xfrm>
        </p:spPr>
        <p:txBody>
          <a:bodyPr>
            <a:normAutofit/>
          </a:bodyPr>
          <a:lstStyle/>
          <a:p>
            <a:pPr marL="228600" lvl="1" indent="0">
              <a:buNone/>
            </a:pPr>
            <a:endParaRPr lang="en-US" b="1" u="sng" dirty="0"/>
          </a:p>
          <a:p>
            <a:pPr marL="228600" lvl="1" indent="0">
              <a:buNone/>
            </a:pPr>
            <a:endParaRPr lang="en-US" b="1" u="sng" dirty="0"/>
          </a:p>
          <a:p>
            <a:pPr lvl="0"/>
            <a:endParaRPr lang="en-US" sz="2600" dirty="0"/>
          </a:p>
          <a:p>
            <a:pPr marL="228600" lvl="1" indent="0">
              <a:buNone/>
            </a:pPr>
            <a:endParaRPr lang="en-US" sz="2600" b="1" u="sng" dirty="0"/>
          </a:p>
          <a:p>
            <a:pPr marL="228600" lvl="1" indent="0">
              <a:buNone/>
            </a:pPr>
            <a:endParaRPr lang="en-US" b="1" u="sng" dirty="0"/>
          </a:p>
          <a:p>
            <a:pPr marL="228600" lvl="1" indent="0">
              <a:buNone/>
            </a:pPr>
            <a:endParaRPr lang="en-US" b="1" u="sng" dirty="0"/>
          </a:p>
          <a:p>
            <a:pPr marL="228600" lvl="1" indent="0">
              <a:buNone/>
            </a:pPr>
            <a:endParaRPr lang="en-US" b="1" u="sng" dirty="0"/>
          </a:p>
          <a:p>
            <a:pPr marL="228600" lvl="1" indent="0">
              <a:buNone/>
            </a:pPr>
            <a:endParaRPr lang="en-US" b="1" u="sng" dirty="0"/>
          </a:p>
          <a:p>
            <a:pPr marL="228600" lvl="1" indent="0">
              <a:buNone/>
            </a:pPr>
            <a:endParaRPr lang="en-US" b="1" u="sng" dirty="0"/>
          </a:p>
          <a:p>
            <a:pPr marL="228600" lvl="1" indent="-228600">
              <a:buNone/>
            </a:pPr>
            <a:endParaRPr lang="en-US" dirty="0"/>
          </a:p>
        </p:txBody>
      </p:sp>
      <p:sp>
        <p:nvSpPr>
          <p:cNvPr id="5" name="Rectangle 1"/>
          <p:cNvSpPr>
            <a:spLocks noChangeArrowheads="1"/>
          </p:cNvSpPr>
          <p:nvPr/>
        </p:nvSpPr>
        <p:spPr bwMode="auto">
          <a:xfrm>
            <a:off x="1214438" y="17478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1"/>
          <p:cNvSpPr>
            <a:spLocks noChangeArrowheads="1"/>
          </p:cNvSpPr>
          <p:nvPr/>
        </p:nvSpPr>
        <p:spPr bwMode="auto">
          <a:xfrm>
            <a:off x="114300" y="635377"/>
            <a:ext cx="89154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ORGANISM: </a:t>
            </a:r>
            <a:r>
              <a:rPr kumimoji="0" lang="en-US" altLang="en-US" b="0" i="1"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Biston</a:t>
            </a:r>
            <a:r>
              <a:rPr kumimoji="0" lang="en-US" altLang="en-US"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b="0" i="1"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betularia</a:t>
            </a: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is the scientific name for a moth that lives in forested areas of England.  The moth is commonly known as the “Peppered Moth.”  Usually most moths are light in color, with a few black specks.  However, a few individuals show a different color pattern, being dark gray in color.  The moth frequently becomes the prey of various types of birds.</a:t>
            </a: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ENVIRONMENT:</a:t>
            </a: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The Peppered Moth usually lives in forests where the tree trunks are heavily covered with light colored lichens (plant-like organisms), which makes the bark of the tree appear to have a very light color.  However, since the start of the Industrial Revolution, burning large amounts of coal and oil has coated forests near urban areas with a layer of dark soot.</a:t>
            </a: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7"/>
          <p:cNvPicPr>
            <a:picLocks noChangeAspect="1"/>
          </p:cNvPicPr>
          <p:nvPr/>
        </p:nvPicPr>
        <p:blipFill rotWithShape="1">
          <a:blip r:embed="rId2"/>
          <a:srcRect l="1553" t="10096" r="4614"/>
          <a:stretch/>
        </p:blipFill>
        <p:spPr>
          <a:xfrm>
            <a:off x="2286000" y="3500085"/>
            <a:ext cx="4648200" cy="3357915"/>
          </a:xfrm>
          <a:prstGeom prst="rect">
            <a:avLst/>
          </a:prstGeom>
        </p:spPr>
      </p:pic>
    </p:spTree>
    <p:extLst>
      <p:ext uri="{BB962C8B-B14F-4D97-AF65-F5344CB8AC3E}">
        <p14:creationId xmlns:p14="http://schemas.microsoft.com/office/powerpoint/2010/main" val="1179930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927"/>
            <a:ext cx="7772400" cy="960438"/>
          </a:xfrm>
        </p:spPr>
        <p:txBody>
          <a:bodyPr/>
          <a:lstStyle/>
          <a:p>
            <a:pPr algn="ctr"/>
            <a:r>
              <a:rPr lang="en-US" b="1" u="sng" dirty="0"/>
              <a:t>Evolution practice</a:t>
            </a:r>
          </a:p>
        </p:txBody>
      </p:sp>
      <p:sp>
        <p:nvSpPr>
          <p:cNvPr id="3" name="Content Placeholder 2"/>
          <p:cNvSpPr>
            <a:spLocks noGrp="1"/>
          </p:cNvSpPr>
          <p:nvPr>
            <p:ph idx="1"/>
          </p:nvPr>
        </p:nvSpPr>
        <p:spPr>
          <a:xfrm>
            <a:off x="76200" y="914400"/>
            <a:ext cx="9067800" cy="5029200"/>
          </a:xfrm>
        </p:spPr>
        <p:txBody>
          <a:bodyPr>
            <a:normAutofit/>
          </a:bodyPr>
          <a:lstStyle/>
          <a:p>
            <a:pPr marL="68580" indent="0">
              <a:buNone/>
            </a:pPr>
            <a:r>
              <a:rPr lang="en-US" sz="2800" b="1" dirty="0"/>
              <a:t>In a specific population of salmon, one variety that exists is larger teeth, which allows some individuals in the population of salmon to survive better than others.   The population density for the salmon with this adaptation is shown to be increasing each year, whereas the population of the small teeth salmon appear to be decreasing.  </a:t>
            </a:r>
          </a:p>
          <a:p>
            <a:pPr marL="68580" indent="0">
              <a:buNone/>
            </a:pPr>
            <a:endParaRPr lang="en-US" sz="2800" b="1" dirty="0"/>
          </a:p>
          <a:p>
            <a:pPr marL="68580" indent="0">
              <a:buNone/>
            </a:pPr>
            <a:r>
              <a:rPr lang="en-US" sz="2800" b="1" dirty="0"/>
              <a:t>Using Darwin’s theory of evolution, how did natural selection cause changes in the </a:t>
            </a:r>
            <a:r>
              <a:rPr lang="en-US" sz="2800" b="1"/>
              <a:t>salmon population?</a:t>
            </a:r>
            <a:endParaRPr lang="en-US" sz="2600" dirty="0"/>
          </a:p>
        </p:txBody>
      </p:sp>
    </p:spTree>
    <p:extLst>
      <p:ext uri="{BB962C8B-B14F-4D97-AF65-F5344CB8AC3E}">
        <p14:creationId xmlns:p14="http://schemas.microsoft.com/office/powerpoint/2010/main" val="3842370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593725" y="484188"/>
            <a:ext cx="7772400" cy="86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60" tIns="45483" rIns="90960" bIns="45483">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500" b="1" dirty="0"/>
              <a:t>Endosymbiont theory-Eukaryotes evolved from Prokaryotes</a:t>
            </a:r>
          </a:p>
        </p:txBody>
      </p:sp>
      <p:pic>
        <p:nvPicPr>
          <p:cNvPr id="11269" name="Picture 5" descr="ch 14 im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9144000" cy="486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6">
            <a:hlinkClick r:id="" action="ppaction://noaction"/>
          </p:cNvPr>
          <p:cNvSpPr>
            <a:spLocks noChangeArrowheads="1"/>
          </p:cNvSpPr>
          <p:nvPr/>
        </p:nvSpPr>
        <p:spPr bwMode="auto">
          <a:xfrm>
            <a:off x="5764213" y="6330950"/>
            <a:ext cx="46355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600664920"/>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228600"/>
            <a:ext cx="7772400" cy="822325"/>
          </a:xfrm>
        </p:spPr>
        <p:txBody>
          <a:bodyPr>
            <a:normAutofit/>
          </a:bodyPr>
          <a:lstStyle/>
          <a:p>
            <a:pPr algn="ctr" eaLnBrk="1" hangingPunct="1"/>
            <a:r>
              <a:rPr lang="en-US" altLang="en-US" sz="3200" dirty="0"/>
              <a:t>Lamarck’s Theory</a:t>
            </a:r>
          </a:p>
        </p:txBody>
      </p:sp>
      <p:sp>
        <p:nvSpPr>
          <p:cNvPr id="19459" name="Rectangle 3"/>
          <p:cNvSpPr>
            <a:spLocks noGrp="1" noChangeArrowheads="1"/>
          </p:cNvSpPr>
          <p:nvPr>
            <p:ph type="body" idx="1"/>
          </p:nvPr>
        </p:nvSpPr>
        <p:spPr>
          <a:xfrm>
            <a:off x="76200" y="990600"/>
            <a:ext cx="9067800" cy="2286000"/>
          </a:xfrm>
        </p:spPr>
        <p:txBody>
          <a:bodyPr>
            <a:normAutofit fontScale="85000" lnSpcReduction="10000"/>
          </a:bodyPr>
          <a:lstStyle/>
          <a:p>
            <a:pPr eaLnBrk="1" hangingPunct="1">
              <a:lnSpc>
                <a:spcPct val="80000"/>
              </a:lnSpc>
            </a:pPr>
            <a:r>
              <a:rPr lang="en-US" altLang="en-US" sz="3200" dirty="0"/>
              <a:t>Pre-Darwin scientist</a:t>
            </a:r>
          </a:p>
          <a:p>
            <a:pPr eaLnBrk="1" hangingPunct="1">
              <a:lnSpc>
                <a:spcPct val="80000"/>
              </a:lnSpc>
            </a:pPr>
            <a:r>
              <a:rPr lang="en-US" altLang="en-US" sz="3200" dirty="0"/>
              <a:t>Inheritance of acquired traits</a:t>
            </a:r>
          </a:p>
          <a:p>
            <a:pPr eaLnBrk="1" hangingPunct="1">
              <a:lnSpc>
                <a:spcPct val="80000"/>
              </a:lnSpc>
            </a:pPr>
            <a:r>
              <a:rPr lang="en-US" altLang="en-US" sz="3200" dirty="0"/>
              <a:t>Organs used a lot could grow and change shape</a:t>
            </a:r>
          </a:p>
          <a:p>
            <a:pPr eaLnBrk="1" hangingPunct="1">
              <a:lnSpc>
                <a:spcPct val="80000"/>
              </a:lnSpc>
            </a:pPr>
            <a:r>
              <a:rPr lang="en-US" altLang="en-US" sz="3200" dirty="0"/>
              <a:t>Organs not used would shrivel and disappear</a:t>
            </a:r>
          </a:p>
          <a:p>
            <a:pPr eaLnBrk="1" hangingPunct="1">
              <a:lnSpc>
                <a:spcPct val="80000"/>
              </a:lnSpc>
            </a:pPr>
            <a:r>
              <a:rPr lang="en-US" altLang="en-US" sz="3200" dirty="0"/>
              <a:t>Theory was incorrect but significant because he was the first scientist to recognize that organisms had changed over time</a:t>
            </a:r>
          </a:p>
          <a:p>
            <a:pPr eaLnBrk="1" hangingPunct="1">
              <a:lnSpc>
                <a:spcPct val="80000"/>
              </a:lnSpc>
            </a:pPr>
            <a:endParaRPr lang="en-US" altLang="en-US" sz="2000" dirty="0"/>
          </a:p>
        </p:txBody>
      </p:sp>
      <p:pic>
        <p:nvPicPr>
          <p:cNvPr id="19461" name="Picture 5" descr="lamar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7462" y="3137338"/>
            <a:ext cx="2776538"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giraff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277669"/>
            <a:ext cx="5647861" cy="354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2123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762000"/>
          </a:xfrm>
        </p:spPr>
        <p:txBody>
          <a:bodyPr>
            <a:normAutofit/>
          </a:bodyPr>
          <a:lstStyle/>
          <a:p>
            <a:pPr algn="ctr"/>
            <a:r>
              <a:rPr lang="en-US" sz="4000" b="1" u="sng" dirty="0"/>
              <a:t>Natural selection</a:t>
            </a:r>
          </a:p>
        </p:txBody>
      </p:sp>
      <p:sp>
        <p:nvSpPr>
          <p:cNvPr id="3" name="Content Placeholder 2"/>
          <p:cNvSpPr>
            <a:spLocks noGrp="1"/>
          </p:cNvSpPr>
          <p:nvPr>
            <p:ph idx="1"/>
          </p:nvPr>
        </p:nvSpPr>
        <p:spPr>
          <a:xfrm>
            <a:off x="0" y="304800"/>
            <a:ext cx="9144000" cy="5791200"/>
          </a:xfrm>
        </p:spPr>
        <p:txBody>
          <a:bodyPr>
            <a:normAutofit/>
          </a:bodyPr>
          <a:lstStyle/>
          <a:p>
            <a:pPr marL="228600" lvl="1" indent="0">
              <a:buNone/>
            </a:pPr>
            <a:endParaRPr lang="en-US" b="1" u="sng" dirty="0"/>
          </a:p>
          <a:p>
            <a:r>
              <a:rPr lang="en-US" sz="2800" u="sng" dirty="0"/>
              <a:t>Who attempted to explain evolution</a:t>
            </a:r>
            <a:r>
              <a:rPr lang="en-US" sz="2800" dirty="0"/>
              <a:t>?	</a:t>
            </a:r>
          </a:p>
          <a:p>
            <a:pPr lvl="0"/>
            <a:r>
              <a:rPr lang="en-US" sz="2800" dirty="0"/>
              <a:t>A scientist, </a:t>
            </a:r>
            <a:r>
              <a:rPr lang="en-US" sz="2800" b="1" u="sng" dirty="0"/>
              <a:t>Charles Darwin </a:t>
            </a:r>
            <a:r>
              <a:rPr lang="en-US" sz="2800" dirty="0"/>
              <a:t>is considered to be the founder of modern evolutionary theory</a:t>
            </a:r>
          </a:p>
          <a:p>
            <a:pPr lvl="0"/>
            <a:r>
              <a:rPr lang="en-US" sz="2800" dirty="0"/>
              <a:t>His research studied finches and the different shapes of their beaks, depending on which island they lived on and what resources they had to survive.</a:t>
            </a:r>
          </a:p>
          <a:p>
            <a:pPr marL="228600" lvl="1" indent="0">
              <a:buNone/>
            </a:pPr>
            <a:endParaRPr lang="en-US" b="1" u="sng" dirty="0"/>
          </a:p>
          <a:p>
            <a:pPr marL="228600" lvl="1" indent="0">
              <a:buNone/>
            </a:pPr>
            <a:endParaRPr lang="en-US" b="1" u="sng" dirty="0"/>
          </a:p>
          <a:p>
            <a:pPr marL="228600" lvl="1" indent="0">
              <a:buNone/>
            </a:pPr>
            <a:endParaRPr lang="en-US" b="1" u="sng" dirty="0"/>
          </a:p>
          <a:p>
            <a:pPr marL="228600" lvl="1" indent="0">
              <a:buNone/>
            </a:pPr>
            <a:endParaRPr lang="en-US" b="1" u="sng" dirty="0"/>
          </a:p>
          <a:p>
            <a:pPr marL="228600" lvl="1" indent="0">
              <a:buNone/>
            </a:pPr>
            <a:endParaRPr lang="en-US" b="1" u="sng" dirty="0"/>
          </a:p>
          <a:p>
            <a:pPr marL="228600" lvl="1" indent="-228600">
              <a:buNone/>
            </a:pPr>
            <a:endParaRPr lang="en-US" dirty="0"/>
          </a:p>
        </p:txBody>
      </p:sp>
      <p:sp>
        <p:nvSpPr>
          <p:cNvPr id="5" name="Rectangle 1"/>
          <p:cNvSpPr>
            <a:spLocks noChangeArrowheads="1"/>
          </p:cNvSpPr>
          <p:nvPr/>
        </p:nvSpPr>
        <p:spPr bwMode="auto">
          <a:xfrm>
            <a:off x="1214438" y="17478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5122" name="Picture 2" descr="http://galapagosonline.files.wordpress.com/2011/09/charlesdarw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468615"/>
            <a:ext cx="2971800" cy="329409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aboutdarwin.com/voyage/Galap_Map_0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072222"/>
            <a:ext cx="3585752" cy="369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152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685800"/>
          </a:xfrm>
        </p:spPr>
        <p:txBody>
          <a:bodyPr>
            <a:noAutofit/>
          </a:bodyPr>
          <a:lstStyle/>
          <a:p>
            <a:pPr marL="68580" indent="0" algn="ctr"/>
            <a:r>
              <a:rPr lang="en-US" sz="5400" u="sng" dirty="0"/>
              <a:t>Natural selection</a:t>
            </a:r>
            <a:endParaRPr lang="en-US" sz="5400" dirty="0"/>
          </a:p>
        </p:txBody>
      </p:sp>
      <p:sp>
        <p:nvSpPr>
          <p:cNvPr id="3" name="Content Placeholder 2"/>
          <p:cNvSpPr>
            <a:spLocks noGrp="1"/>
          </p:cNvSpPr>
          <p:nvPr>
            <p:ph idx="1"/>
          </p:nvPr>
        </p:nvSpPr>
        <p:spPr>
          <a:xfrm>
            <a:off x="152400" y="457200"/>
            <a:ext cx="8763000" cy="5715000"/>
          </a:xfrm>
        </p:spPr>
        <p:txBody>
          <a:bodyPr>
            <a:normAutofit/>
          </a:bodyPr>
          <a:lstStyle/>
          <a:p>
            <a:endParaRPr lang="en-US" sz="2800" b="1" dirty="0"/>
          </a:p>
          <a:p>
            <a:pPr marL="68580" indent="0">
              <a:buNone/>
            </a:pPr>
            <a:r>
              <a:rPr lang="en-US" sz="2800" u="sng" dirty="0"/>
              <a:t>3 Observations that led to the development of Darwin’s theory</a:t>
            </a:r>
          </a:p>
          <a:p>
            <a:pPr marL="68580" indent="0">
              <a:buNone/>
            </a:pPr>
            <a:r>
              <a:rPr lang="en-US" sz="2800" dirty="0"/>
              <a:t>1. </a:t>
            </a:r>
            <a:r>
              <a:rPr lang="en-US" sz="2800" b="1" u="sng" dirty="0"/>
              <a:t>Overproduction</a:t>
            </a:r>
            <a:endParaRPr lang="en-US" sz="2800" dirty="0"/>
          </a:p>
          <a:p>
            <a:pPr lvl="0"/>
            <a:r>
              <a:rPr lang="en-US" sz="2800" dirty="0"/>
              <a:t>Populations produce more </a:t>
            </a:r>
            <a:r>
              <a:rPr lang="en-US" sz="2800" b="1" u="sng" dirty="0"/>
              <a:t>offspring </a:t>
            </a:r>
            <a:r>
              <a:rPr lang="en-US" sz="2800" dirty="0"/>
              <a:t>than the environment can support (or carry)</a:t>
            </a:r>
          </a:p>
          <a:p>
            <a:pPr marL="525780" indent="-457200">
              <a:buFont typeface="Courier New" pitchFamily="49" charset="0"/>
              <a:buChar char="o"/>
            </a:pPr>
            <a:endParaRPr lang="en-US" sz="2800" dirty="0"/>
          </a:p>
          <a:p>
            <a:pPr marL="525780" indent="-457200">
              <a:buFont typeface="Courier New" pitchFamily="49" charset="0"/>
              <a:buChar char="o"/>
            </a:pPr>
            <a:endParaRPr lang="en-US" sz="2800" dirty="0"/>
          </a:p>
          <a:p>
            <a:pPr marL="525780" indent="-457200">
              <a:buFont typeface="Courier New" pitchFamily="49" charset="0"/>
              <a:buChar char="o"/>
            </a:pPr>
            <a:endParaRPr lang="en-US" sz="2800" dirty="0"/>
          </a:p>
          <a:p>
            <a:pPr marL="525780" indent="-457200">
              <a:buFont typeface="Courier New" pitchFamily="49" charset="0"/>
              <a:buChar char="o"/>
            </a:pPr>
            <a:endParaRPr lang="en-US" sz="2800" dirty="0"/>
          </a:p>
        </p:txBody>
      </p:sp>
      <p:pic>
        <p:nvPicPr>
          <p:cNvPr id="1026" name="Picture 2" descr="http://2.bp.blogspot.com/-MqtvUqmU9AI/TeeTUvuawhI/AAAAAAAACpU/DfChgRmwcZI/s1600/Hungry-Baby-Birds-being-f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352800"/>
            <a:ext cx="52578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793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8600" y="-76200"/>
            <a:ext cx="8915400" cy="685800"/>
          </a:xfrm>
        </p:spPr>
        <p:txBody>
          <a:bodyPr>
            <a:noAutofit/>
          </a:bodyPr>
          <a:lstStyle/>
          <a:p>
            <a:pPr algn="ctr"/>
            <a:r>
              <a:rPr lang="en-US" sz="4000" b="1" u="sng" dirty="0"/>
              <a:t>Natural selection</a:t>
            </a:r>
            <a:endParaRPr lang="en-US" sz="4000" u="sng" dirty="0"/>
          </a:p>
        </p:txBody>
      </p:sp>
      <p:sp>
        <p:nvSpPr>
          <p:cNvPr id="3" name="Content Placeholder 2"/>
          <p:cNvSpPr>
            <a:spLocks noGrp="1"/>
          </p:cNvSpPr>
          <p:nvPr>
            <p:ph idx="1"/>
          </p:nvPr>
        </p:nvSpPr>
        <p:spPr>
          <a:xfrm>
            <a:off x="152400" y="247024"/>
            <a:ext cx="8686800" cy="6400800"/>
          </a:xfrm>
        </p:spPr>
        <p:txBody>
          <a:bodyPr>
            <a:normAutofit/>
          </a:bodyPr>
          <a:lstStyle/>
          <a:p>
            <a:pPr marL="0" lvl="0" indent="0">
              <a:buNone/>
            </a:pPr>
            <a:endParaRPr lang="en-US" sz="2800" dirty="0"/>
          </a:p>
          <a:p>
            <a:pPr marL="0" lvl="0" indent="0">
              <a:buNone/>
            </a:pPr>
            <a:r>
              <a:rPr lang="en-US" sz="2800" dirty="0"/>
              <a:t>2. </a:t>
            </a:r>
            <a:r>
              <a:rPr lang="en-US" sz="2800" b="1" u="sng" dirty="0"/>
              <a:t>Reproductive Advantage</a:t>
            </a:r>
          </a:p>
          <a:p>
            <a:pPr lvl="0"/>
            <a:r>
              <a:rPr lang="en-US" sz="2800" dirty="0"/>
              <a:t>When the environment cannot support the overproduction of offspring, this leads to a </a:t>
            </a:r>
            <a:r>
              <a:rPr lang="en-US" sz="2800" b="1" u="sng" dirty="0"/>
              <a:t>competition/struggle</a:t>
            </a:r>
            <a:r>
              <a:rPr lang="en-US" sz="2800" b="1" dirty="0"/>
              <a:t>, </a:t>
            </a:r>
            <a:r>
              <a:rPr lang="en-US" sz="2800" dirty="0"/>
              <a:t>with only a portion of the offspring surviving </a:t>
            </a:r>
            <a:r>
              <a:rPr lang="en-US" sz="2800" b="1" dirty="0"/>
              <a:t>(survival of the fittest)</a:t>
            </a:r>
            <a:endParaRPr lang="en-US" sz="2800" dirty="0"/>
          </a:p>
          <a:p>
            <a:endParaRPr lang="en-US" sz="2800" dirty="0"/>
          </a:p>
        </p:txBody>
      </p:sp>
      <p:pic>
        <p:nvPicPr>
          <p:cNvPr id="3074" name="Picture 2" descr="http://english.savechinastigers.org/gallery2/d/551-6/Week+207+Fighting+after+mating+_MG_92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163442"/>
            <a:ext cx="5486400" cy="3627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831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pPr algn="ctr"/>
            <a:r>
              <a:rPr lang="en-US" sz="4000" b="1" u="sng" dirty="0"/>
              <a:t>Natural selection</a:t>
            </a:r>
          </a:p>
        </p:txBody>
      </p:sp>
      <p:sp>
        <p:nvSpPr>
          <p:cNvPr id="3" name="Content Placeholder 2"/>
          <p:cNvSpPr>
            <a:spLocks noGrp="1"/>
          </p:cNvSpPr>
          <p:nvPr>
            <p:ph idx="1"/>
          </p:nvPr>
        </p:nvSpPr>
        <p:spPr>
          <a:xfrm>
            <a:off x="152400" y="19050"/>
            <a:ext cx="8839200" cy="5791200"/>
          </a:xfrm>
        </p:spPr>
        <p:txBody>
          <a:bodyPr>
            <a:normAutofit/>
          </a:bodyPr>
          <a:lstStyle/>
          <a:p>
            <a:pPr marL="228600" lvl="1" indent="0">
              <a:buNone/>
            </a:pPr>
            <a:endParaRPr lang="en-US" b="1" u="sng" dirty="0"/>
          </a:p>
          <a:p>
            <a:pPr marL="228600" lvl="1" indent="0">
              <a:buNone/>
            </a:pPr>
            <a:endParaRPr lang="en-US" b="1" u="sng" dirty="0"/>
          </a:p>
          <a:p>
            <a:pPr marL="68580" lvl="0" indent="0">
              <a:buNone/>
            </a:pPr>
            <a:r>
              <a:rPr lang="en-US" sz="2600" dirty="0"/>
              <a:t>3. </a:t>
            </a:r>
            <a:r>
              <a:rPr lang="en-US" sz="2600" b="1" u="sng" dirty="0"/>
              <a:t>Variation</a:t>
            </a:r>
            <a:endParaRPr lang="en-US" sz="2600" dirty="0"/>
          </a:p>
          <a:p>
            <a:pPr lvl="0"/>
            <a:r>
              <a:rPr lang="en-US" sz="2600" dirty="0"/>
              <a:t>There is great </a:t>
            </a:r>
            <a:r>
              <a:rPr lang="en-US" sz="2600" b="1" u="sng" dirty="0"/>
              <a:t>variation</a:t>
            </a:r>
            <a:r>
              <a:rPr lang="en-US" sz="2600" dirty="0"/>
              <a:t>(diversity) among individuals in a population</a:t>
            </a:r>
          </a:p>
          <a:p>
            <a:r>
              <a:rPr lang="en-US" sz="2600" dirty="0"/>
              <a:t>The individuals that have the BEST traits for their environment </a:t>
            </a:r>
            <a:r>
              <a:rPr lang="en-US" sz="2600" b="1" u="sng" dirty="0"/>
              <a:t>survive </a:t>
            </a:r>
            <a:r>
              <a:rPr lang="en-US" sz="2600" dirty="0"/>
              <a:t>and produce more </a:t>
            </a:r>
            <a:r>
              <a:rPr lang="en-US" sz="2600" b="1" u="sng" dirty="0"/>
              <a:t>offspring</a:t>
            </a:r>
            <a:r>
              <a:rPr lang="en-US" sz="2600" b="1" dirty="0"/>
              <a:t>-fitness</a:t>
            </a:r>
            <a:endParaRPr lang="en-US" sz="2600" b="1" u="sng" dirty="0"/>
          </a:p>
          <a:p>
            <a:pPr lvl="0"/>
            <a:endParaRPr lang="en-US" sz="2600" dirty="0"/>
          </a:p>
          <a:p>
            <a:pPr marL="228600" lvl="1" indent="0">
              <a:buNone/>
            </a:pPr>
            <a:endParaRPr lang="en-US" sz="2600" b="1" u="sng" dirty="0"/>
          </a:p>
          <a:p>
            <a:pPr marL="228600" lvl="1" indent="0">
              <a:buNone/>
            </a:pPr>
            <a:endParaRPr lang="en-US" b="1" u="sng" dirty="0"/>
          </a:p>
          <a:p>
            <a:pPr marL="228600" lvl="1" indent="0">
              <a:buNone/>
            </a:pPr>
            <a:endParaRPr lang="en-US" b="1" u="sng" dirty="0"/>
          </a:p>
          <a:p>
            <a:pPr marL="228600" lvl="1" indent="0">
              <a:buNone/>
            </a:pPr>
            <a:endParaRPr lang="en-US" b="1" u="sng" dirty="0"/>
          </a:p>
          <a:p>
            <a:pPr marL="228600" lvl="1" indent="0">
              <a:buNone/>
            </a:pPr>
            <a:endParaRPr lang="en-US" b="1" u="sng" dirty="0"/>
          </a:p>
          <a:p>
            <a:pPr marL="228600" lvl="1" indent="0">
              <a:buNone/>
            </a:pPr>
            <a:endParaRPr lang="en-US" b="1" u="sng" dirty="0"/>
          </a:p>
          <a:p>
            <a:pPr marL="228600" lvl="1" indent="-228600">
              <a:buNone/>
            </a:pPr>
            <a:endParaRPr lang="en-US" dirty="0"/>
          </a:p>
        </p:txBody>
      </p:sp>
      <p:sp>
        <p:nvSpPr>
          <p:cNvPr id="5" name="Rectangle 1"/>
          <p:cNvSpPr>
            <a:spLocks noChangeArrowheads="1"/>
          </p:cNvSpPr>
          <p:nvPr/>
        </p:nvSpPr>
        <p:spPr bwMode="auto">
          <a:xfrm>
            <a:off x="1214438" y="17478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4098" name="Picture 2" descr="http://1.bp.blogspot.com/__cfdA9v27vk/TOZxZQSur5I/AAAAAAAAAIg/32MvfuP436M/s1600/kids-smil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970732"/>
            <a:ext cx="5403850" cy="3577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610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255"/>
            <a:ext cx="8183880" cy="754380"/>
          </a:xfrm>
        </p:spPr>
        <p:txBody>
          <a:bodyPr>
            <a:noAutofit/>
          </a:bodyPr>
          <a:lstStyle/>
          <a:p>
            <a:pPr algn="ctr"/>
            <a:r>
              <a:rPr lang="en-US" b="1" u="sng" dirty="0"/>
              <a:t>Natural selection</a:t>
            </a:r>
          </a:p>
        </p:txBody>
      </p:sp>
      <p:sp>
        <p:nvSpPr>
          <p:cNvPr id="3" name="Content Placeholder 2"/>
          <p:cNvSpPr>
            <a:spLocks noGrp="1"/>
          </p:cNvSpPr>
          <p:nvPr>
            <p:ph idx="1"/>
          </p:nvPr>
        </p:nvSpPr>
        <p:spPr>
          <a:xfrm>
            <a:off x="76199" y="76200"/>
            <a:ext cx="9144000" cy="4747260"/>
          </a:xfrm>
        </p:spPr>
        <p:txBody>
          <a:bodyPr>
            <a:normAutofit/>
          </a:bodyPr>
          <a:lstStyle/>
          <a:p>
            <a:pPr marL="0" lvl="0" indent="0" fontAlgn="base">
              <a:spcBef>
                <a:spcPct val="0"/>
              </a:spcBef>
              <a:spcAft>
                <a:spcPct val="0"/>
              </a:spcAft>
              <a:buClrTx/>
              <a:buSzTx/>
              <a:buNone/>
              <a:tabLst>
                <a:tab pos="698500" algn="l"/>
              </a:tabLst>
            </a:pPr>
            <a:endParaRPr lang="en-US" sz="3200" dirty="0">
              <a:latin typeface="Arial" pitchFamily="34" charset="0"/>
              <a:cs typeface="Arial" pitchFamily="34" charset="0"/>
            </a:endParaRPr>
          </a:p>
          <a:p>
            <a:pPr lvl="0"/>
            <a:r>
              <a:rPr lang="en-US" sz="3200" dirty="0"/>
              <a:t>Darwin developed the theory of </a:t>
            </a:r>
            <a:r>
              <a:rPr lang="en-US" sz="3200" b="1" u="sng" dirty="0"/>
              <a:t>natural selection</a:t>
            </a:r>
            <a:r>
              <a:rPr lang="en-US" sz="3200" b="1" dirty="0"/>
              <a:t>, </a:t>
            </a:r>
            <a:r>
              <a:rPr lang="en-US" sz="3200" dirty="0"/>
              <a:t>which is a process by which organisms with </a:t>
            </a:r>
            <a:r>
              <a:rPr lang="en-US" sz="3200" b="1" u="sng" dirty="0"/>
              <a:t>favorable </a:t>
            </a:r>
            <a:r>
              <a:rPr lang="en-US" sz="3200" dirty="0"/>
              <a:t>variations, caused by </a:t>
            </a:r>
            <a:r>
              <a:rPr lang="en-US" sz="3200" b="1" u="sng" dirty="0"/>
              <a:t>mutations</a:t>
            </a:r>
            <a:r>
              <a:rPr lang="en-US" sz="3200" dirty="0"/>
              <a:t> for a particular environment </a:t>
            </a:r>
            <a:r>
              <a:rPr lang="en-US" sz="3200" b="1" u="sng" dirty="0"/>
              <a:t>survive, </a:t>
            </a:r>
            <a:r>
              <a:rPr lang="en-US" sz="3200" b="1" dirty="0"/>
              <a:t> </a:t>
            </a:r>
            <a:r>
              <a:rPr lang="en-US" sz="3200" b="1" u="sng" dirty="0"/>
              <a:t>reproduce </a:t>
            </a:r>
            <a:r>
              <a:rPr lang="en-US" sz="3200" dirty="0"/>
              <a:t>and pass these variations on to the next generation “Survival of the fittest”</a:t>
            </a:r>
          </a:p>
          <a:p>
            <a:pPr marL="0" indent="0">
              <a:buNone/>
            </a:pPr>
            <a:endParaRPr lang="en-US" dirty="0"/>
          </a:p>
          <a:p>
            <a:pPr marL="0" indent="0">
              <a:buNone/>
            </a:pPr>
            <a:endParaRPr lang="en-US" sz="2400" b="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6148" name="Picture 4" descr="http://www.luxuryvacationsource.com/wp-content/uploads/2011/06/Galapagos-Islands-Tortois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598" y="3771437"/>
            <a:ext cx="3886199" cy="29155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76199" y="3657600"/>
            <a:ext cx="5029200" cy="3143250"/>
          </a:xfrm>
          <a:prstGeom prst="rect">
            <a:avLst/>
          </a:prstGeom>
        </p:spPr>
      </p:pic>
    </p:spTree>
    <p:extLst>
      <p:ext uri="{BB962C8B-B14F-4D97-AF65-F5344CB8AC3E}">
        <p14:creationId xmlns:p14="http://schemas.microsoft.com/office/powerpoint/2010/main" val="2725039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304800" y="4619808"/>
            <a:ext cx="8763000" cy="2009591"/>
          </a:xfrm>
        </p:spPr>
        <p:txBody>
          <a:bodyPr>
            <a:normAutofit/>
          </a:bodyPr>
          <a:lstStyle/>
          <a:p>
            <a:r>
              <a:rPr lang="en-US" sz="3400" b="1" u="sng" dirty="0">
                <a:solidFill>
                  <a:schemeClr val="bg1"/>
                </a:solidFill>
              </a:rPr>
              <a:t>Adaptive Radiation</a:t>
            </a:r>
            <a:r>
              <a:rPr lang="en-US" sz="3400" dirty="0">
                <a:solidFill>
                  <a:schemeClr val="bg1"/>
                </a:solidFill>
              </a:rPr>
              <a:t>- the emergence of many species from one common ancestor;  Darwin’s finches are an example</a:t>
            </a:r>
          </a:p>
          <a:p>
            <a:endParaRPr lang="en-US" dirty="0"/>
          </a:p>
        </p:txBody>
      </p:sp>
      <p:pic>
        <p:nvPicPr>
          <p:cNvPr id="4" name="Picture 2" descr="http://students.cis.uab.edu/mb35/fin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76913"/>
            <a:ext cx="6172200" cy="4421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745511"/>
      </p:ext>
    </p:extLst>
  </p:cSld>
  <p:clrMapOvr>
    <a:masterClrMapping/>
  </p:clrMapOvr>
</p:sld>
</file>

<file path=ppt/theme/theme1.xml><?xml version="1.0" encoding="utf-8"?>
<a:theme xmlns:a="http://schemas.openxmlformats.org/drawingml/2006/main" name="iRespondGraph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RespondQuestion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5809</TotalTime>
  <Words>715</Words>
  <Application>Microsoft Office PowerPoint</Application>
  <PresentationFormat>On-screen Show (4:3)</PresentationFormat>
  <Paragraphs>117</Paragraphs>
  <Slides>17</Slides>
  <Notes>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17</vt:i4>
      </vt:variant>
    </vt:vector>
  </HeadingPairs>
  <TitlesOfParts>
    <vt:vector size="27" baseType="lpstr">
      <vt:lpstr>Arial</vt:lpstr>
      <vt:lpstr>Calibri</vt:lpstr>
      <vt:lpstr>Courier New</vt:lpstr>
      <vt:lpstr>Georgia</vt:lpstr>
      <vt:lpstr>Gill Sans MT</vt:lpstr>
      <vt:lpstr>Wingdings</vt:lpstr>
      <vt:lpstr>Wingdings 3</vt:lpstr>
      <vt:lpstr>iRespondGraphMaster</vt:lpstr>
      <vt:lpstr>iRespondQuestionMaster</vt:lpstr>
      <vt:lpstr>Urban Pop</vt:lpstr>
      <vt:lpstr>UNIT:  Evolution How does NATURAL SELECTION CAUSE CHANGES IN ORGANISMS?   </vt:lpstr>
      <vt:lpstr>PowerPoint Presentation</vt:lpstr>
      <vt:lpstr>Lamarck’s Theory</vt:lpstr>
      <vt:lpstr>Natural selection</vt:lpstr>
      <vt:lpstr>Natural selection</vt:lpstr>
      <vt:lpstr>Natural selection</vt:lpstr>
      <vt:lpstr>Natural selection</vt:lpstr>
      <vt:lpstr>Natural selection</vt:lpstr>
      <vt:lpstr>PowerPoint Presentation</vt:lpstr>
      <vt:lpstr>PowerPoint Presentation</vt:lpstr>
      <vt:lpstr>More Terms</vt:lpstr>
      <vt:lpstr>PowerPoint Presentation</vt:lpstr>
      <vt:lpstr>PowerPoint Presentation</vt:lpstr>
      <vt:lpstr>Natural selection</vt:lpstr>
      <vt:lpstr>Natural selection</vt:lpstr>
      <vt:lpstr>Natural selection</vt:lpstr>
      <vt:lpstr>Evolution practice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METHOD</dc:title>
  <dc:creator>Brittany Haynes</dc:creator>
  <cp:lastModifiedBy>Allyson John</cp:lastModifiedBy>
  <cp:revision>220</cp:revision>
  <cp:lastPrinted>2016-11-02T18:51:30Z</cp:lastPrinted>
  <dcterms:created xsi:type="dcterms:W3CDTF">2012-08-12T15:53:18Z</dcterms:created>
  <dcterms:modified xsi:type="dcterms:W3CDTF">2020-04-15T11:42:00Z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oReflect">
    <vt:bool>false</vt:bool>
  </property>
  <property fmtid="{D5CDD505-2E9C-101B-9397-08002B2CF9AE}" pid="3" name="KeepGraph">
    <vt:bool>false</vt:bool>
  </property>
  <property fmtid="{D5CDD505-2E9C-101B-9397-08002B2CF9AE}" pid="4" name="ShowTimer">
    <vt:bool>true</vt:bool>
  </property>
  <property fmtid="{D5CDD505-2E9C-101B-9397-08002B2CF9AE}" pid="5" name="ShowPercent">
    <vt:bool>true</vt:bool>
  </property>
</Properties>
</file>