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4" r:id="rId2"/>
    <p:sldMasterId id="214748405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99" r:id="rId5"/>
    <p:sldId id="300" r:id="rId6"/>
    <p:sldId id="289" r:id="rId7"/>
    <p:sldId id="290" r:id="rId8"/>
    <p:sldId id="302" r:id="rId9"/>
    <p:sldId id="303" r:id="rId10"/>
    <p:sldId id="304" r:id="rId11"/>
    <p:sldId id="305" r:id="rId12"/>
    <p:sldId id="301" r:id="rId13"/>
    <p:sldId id="258" r:id="rId14"/>
    <p:sldId id="284" r:id="rId15"/>
    <p:sldId id="261" r:id="rId16"/>
    <p:sldId id="296" r:id="rId17"/>
    <p:sldId id="298" r:id="rId18"/>
    <p:sldId id="295" r:id="rId19"/>
    <p:sldId id="291" r:id="rId20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B6DB8A38-4191-4344-A5B6-AFC383AB095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D232EF-12DF-4F43-8A5B-A12B5A7F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079C-6B57-406A-9253-8406CA3CEFD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6E6D-305F-4560-9663-3D2C6BD34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7B1754-BA29-4CB5-8270-AD219D7AAB2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6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E10EC-2AC1-46E9-AF5F-6B4E5933AA6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1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19569C-34C0-4B3D-A9E4-378927DE416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9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07C007-5D19-4F3E-8C2C-93B29A51C6D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4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7C47B3-17F4-4E9A-87CE-C2E4A7B421C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6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4D9844-2C87-441E-A644-4B781381D426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October 30, 2018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EwzDydciWc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86" y="1350496"/>
            <a:ext cx="8458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UNIT:  </a:t>
            </a:r>
            <a:r>
              <a:rPr lang="en-US" sz="2800" b="1" dirty="0" smtClean="0"/>
              <a:t>Evolution</a:t>
            </a:r>
            <a:br>
              <a:rPr lang="en-US" sz="2800" b="1" dirty="0" smtClean="0"/>
            </a:br>
            <a:r>
              <a:rPr lang="en-US" sz="2700" b="1" dirty="0" smtClean="0"/>
              <a:t>How do changes in the environment lead to changes in populations?</a:t>
            </a:r>
            <a:br>
              <a:rPr lang="en-US" sz="2700" b="1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en-US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286986" y="12954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/>
          </a:p>
          <a:p>
            <a:endParaRPr lang="en-US" sz="2400" b="1" u="sng" dirty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04998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What </a:t>
            </a:r>
            <a:r>
              <a:rPr lang="en-US" sz="3200" b="1" dirty="0"/>
              <a:t>is evolution?</a:t>
            </a:r>
            <a:r>
              <a:rPr lang="en-US" sz="3200" dirty="0"/>
              <a:t>  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200" dirty="0" smtClean="0"/>
              <a:t>A change in a </a:t>
            </a:r>
            <a:r>
              <a:rPr lang="en-US" sz="3200" b="1" u="sng" dirty="0" smtClean="0"/>
              <a:t>species </a:t>
            </a:r>
            <a:r>
              <a:rPr lang="en-US" sz="3200" dirty="0" smtClean="0"/>
              <a:t>over a </a:t>
            </a:r>
            <a:r>
              <a:rPr lang="en-US" sz="3200" b="1" u="sng" dirty="0" smtClean="0"/>
              <a:t>long </a:t>
            </a:r>
            <a:r>
              <a:rPr lang="en-US" sz="3200" dirty="0" smtClean="0"/>
              <a:t>period of time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200" b="1" u="sng" dirty="0" smtClean="0"/>
              <a:t>Newer </a:t>
            </a:r>
            <a:r>
              <a:rPr lang="en-US" sz="3200" b="1" dirty="0" smtClean="0"/>
              <a:t>species </a:t>
            </a:r>
            <a:r>
              <a:rPr lang="en-US" sz="3200" b="1" dirty="0"/>
              <a:t>form from </a:t>
            </a:r>
            <a:r>
              <a:rPr lang="en-US" sz="3200" b="1" u="sng" dirty="0" smtClean="0"/>
              <a:t>older</a:t>
            </a:r>
            <a:r>
              <a:rPr lang="en-US" sz="3200" u="sng" dirty="0" smtClean="0"/>
              <a:t> </a:t>
            </a:r>
            <a:r>
              <a:rPr lang="en-US" sz="3200" b="1" dirty="0" smtClean="0"/>
              <a:t>species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6087" t="9584" r="17327" b="3919"/>
          <a:stretch/>
        </p:blipFill>
        <p:spPr bwMode="auto">
          <a:xfrm>
            <a:off x="1828800" y="3048000"/>
            <a:ext cx="6172200" cy="371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2625" y="1228725"/>
            <a:ext cx="759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700">
                <a:solidFill>
                  <a:srgbClr val="A6000D"/>
                </a:solidFill>
                <a:cs typeface="Times New Roman" panose="02020603050405020304" pitchFamily="18" charset="0"/>
              </a:rPr>
              <a:t>Natural Selection</a:t>
            </a:r>
            <a:endParaRPr lang="en-US" altLang="en-US" sz="2700">
              <a:solidFill>
                <a:srgbClr val="A6000D"/>
              </a:solidFill>
              <a:cs typeface="Arial" panose="020B06040202020202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2625" y="1817688"/>
            <a:ext cx="7799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Individuals in a population show </a:t>
            </a:r>
            <a:r>
              <a:rPr lang="en-US" altLang="en-US" sz="2700" dirty="0">
                <a:solidFill>
                  <a:schemeClr val="hlink"/>
                </a:solidFill>
                <a:cs typeface="Times New Roman" panose="02020603050405020304" pitchFamily="18" charset="0"/>
              </a:rPr>
              <a:t>variations</a:t>
            </a: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7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2625" y="2401888"/>
            <a:ext cx="7799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700">
                <a:solidFill>
                  <a:srgbClr val="000000"/>
                </a:solidFill>
                <a:cs typeface="Times New Roman" panose="02020603050405020304" pitchFamily="18" charset="0"/>
              </a:rPr>
              <a:t>Variations can be </a:t>
            </a:r>
            <a:r>
              <a:rPr lang="en-US" altLang="en-US" sz="2700">
                <a:solidFill>
                  <a:schemeClr val="hlink"/>
                </a:solidFill>
                <a:cs typeface="Times New Roman" panose="02020603050405020304" pitchFamily="18" charset="0"/>
              </a:rPr>
              <a:t>inherited</a:t>
            </a:r>
            <a:r>
              <a:rPr lang="en-US" altLang="en-US" sz="27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2625" y="2979738"/>
            <a:ext cx="7799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700">
                <a:solidFill>
                  <a:srgbClr val="000000"/>
                </a:solidFill>
                <a:cs typeface="Times New Roman" panose="02020603050405020304" pitchFamily="18" charset="0"/>
              </a:rPr>
              <a:t>Organisms have more offspring than can survive with available resources.</a:t>
            </a:r>
            <a:endParaRPr lang="en-US" altLang="en-US" sz="2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2625" y="3995738"/>
            <a:ext cx="7799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700">
                <a:solidFill>
                  <a:srgbClr val="000000"/>
                </a:solidFill>
                <a:cs typeface="Times New Roman" panose="02020603050405020304" pitchFamily="18" charset="0"/>
              </a:rPr>
              <a:t>Variations that </a:t>
            </a:r>
            <a:r>
              <a:rPr lang="en-US" altLang="en-US" sz="2700">
                <a:solidFill>
                  <a:schemeClr val="hlink"/>
                </a:solidFill>
                <a:cs typeface="Times New Roman" panose="02020603050405020304" pitchFamily="18" charset="0"/>
              </a:rPr>
              <a:t>increase reproductive success</a:t>
            </a:r>
            <a:r>
              <a:rPr lang="en-US" altLang="en-US" sz="2700">
                <a:solidFill>
                  <a:srgbClr val="000000"/>
                </a:solidFill>
                <a:cs typeface="Times New Roman" panose="02020603050405020304" pitchFamily="18" charset="0"/>
              </a:rPr>
              <a:t> will have a greater chance of being </a:t>
            </a:r>
            <a:r>
              <a:rPr lang="en-US" altLang="en-US" sz="2700">
                <a:solidFill>
                  <a:schemeClr val="hlink"/>
                </a:solidFill>
                <a:cs typeface="Times New Roman" panose="02020603050405020304" pitchFamily="18" charset="0"/>
              </a:rPr>
              <a:t>passed on</a:t>
            </a:r>
            <a:r>
              <a:rPr lang="en-US" altLang="en-US" sz="27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93725" y="484188"/>
            <a:ext cx="7772400" cy="6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solidFill>
                  <a:srgbClr val="A6000D"/>
                </a:solidFill>
              </a:rPr>
              <a:t>Darwin’s </a:t>
            </a:r>
            <a:r>
              <a:rPr lang="en-US" altLang="en-US" sz="3400" b="1" dirty="0">
                <a:solidFill>
                  <a:srgbClr val="A6000D"/>
                </a:solidFill>
              </a:rPr>
              <a:t>Theory of Natural Selection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685800" y="4953000"/>
            <a:ext cx="77993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700" dirty="0">
                <a:solidFill>
                  <a:schemeClr val="accent3"/>
                </a:solidFill>
                <a:cs typeface="Times New Roman" panose="02020603050405020304" pitchFamily="18" charset="0"/>
              </a:rPr>
              <a:t>“Survival of the Fittest”</a:t>
            </a:r>
            <a:endParaRPr lang="en-US" altLang="en-US" sz="27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05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>
            <a:noAutofit/>
          </a:bodyPr>
          <a:lstStyle/>
          <a:p>
            <a:pPr marL="68580" indent="0" algn="ctr"/>
            <a:r>
              <a:rPr lang="en-US" sz="5400" u="sng" dirty="0" smtClean="0"/>
              <a:t>Natural selection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715000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pPr marL="68580" indent="0">
              <a:buNone/>
            </a:pPr>
            <a:r>
              <a:rPr lang="en-US" sz="2800" u="sng" dirty="0" smtClean="0"/>
              <a:t>3 Principles that explain how natural selection occurs</a:t>
            </a:r>
          </a:p>
          <a:p>
            <a:pPr marL="68580" indent="0">
              <a:buNone/>
            </a:pPr>
            <a:r>
              <a:rPr lang="en-US" sz="2800" dirty="0" smtClean="0"/>
              <a:t>1. </a:t>
            </a:r>
            <a:r>
              <a:rPr lang="en-US" sz="2800" b="1" u="sng" dirty="0" smtClean="0"/>
              <a:t>Overproduction</a:t>
            </a:r>
            <a:endParaRPr lang="en-US" sz="2800" dirty="0"/>
          </a:p>
          <a:p>
            <a:pPr lvl="0"/>
            <a:r>
              <a:rPr lang="en-US" sz="2800" dirty="0"/>
              <a:t>Populations produce more </a:t>
            </a:r>
            <a:r>
              <a:rPr lang="en-US" sz="2800" b="1" u="sng" dirty="0" smtClean="0"/>
              <a:t>offspring </a:t>
            </a:r>
            <a:r>
              <a:rPr lang="en-US" sz="2800" dirty="0" smtClean="0"/>
              <a:t>than </a:t>
            </a:r>
            <a:r>
              <a:rPr lang="en-US" sz="2800" dirty="0"/>
              <a:t>the environment can support (or carry)</a:t>
            </a:r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 smtClean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  <a:p>
            <a:pPr marL="525780" indent="-457200"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1026" name="Picture 2" descr="http://2.bp.blogspot.com/-MqtvUqmU9AI/TeeTUvuawhI/AAAAAAAACpU/DfChgRmwcZI/s1600/Hungry-Baby-Birds-being-f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Natural selection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7024"/>
            <a:ext cx="8686800" cy="6400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2. </a:t>
            </a:r>
            <a:r>
              <a:rPr lang="en-US" sz="2800" b="1" u="sng" dirty="0" smtClean="0"/>
              <a:t>Reproductive Advantage</a:t>
            </a:r>
            <a:endParaRPr lang="en-US" sz="2800" b="1" u="sng" dirty="0"/>
          </a:p>
          <a:p>
            <a:pPr lvl="0"/>
            <a:r>
              <a:rPr lang="en-US" sz="2800" dirty="0"/>
              <a:t>When the environment cannot support the overproduction of offspring, this leads to a </a:t>
            </a:r>
            <a:r>
              <a:rPr lang="en-US" sz="2800" b="1" u="sng" dirty="0" smtClean="0"/>
              <a:t>competition/struggle</a:t>
            </a:r>
            <a:r>
              <a:rPr lang="en-US" sz="2800" b="1" dirty="0" smtClean="0"/>
              <a:t>, </a:t>
            </a:r>
            <a:r>
              <a:rPr lang="en-US" sz="2800" dirty="0" smtClean="0"/>
              <a:t>with </a:t>
            </a:r>
            <a:r>
              <a:rPr lang="en-US" sz="2800" dirty="0"/>
              <a:t>only a portion of the offspring surviving </a:t>
            </a:r>
            <a:r>
              <a:rPr lang="en-US" sz="2800" b="1" dirty="0" smtClean="0"/>
              <a:t>(survival of the fittest)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074" name="Picture 2" descr="http://english.savechinastigers.org/gallery2/d/551-6/Week+207+Fighting+after+mating+_MG_9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63442"/>
            <a:ext cx="5486400" cy="362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Natural selection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"/>
            <a:ext cx="88392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68580" lvl="0" indent="0">
              <a:buNone/>
            </a:pPr>
            <a:r>
              <a:rPr lang="en-US" sz="2600" dirty="0" smtClean="0"/>
              <a:t>3. </a:t>
            </a:r>
            <a:r>
              <a:rPr lang="en-US" sz="2600" b="1" u="sng" dirty="0" smtClean="0"/>
              <a:t>Variation</a:t>
            </a:r>
            <a:endParaRPr lang="en-US" sz="2600" dirty="0" smtClean="0"/>
          </a:p>
          <a:p>
            <a:pPr lvl="0"/>
            <a:r>
              <a:rPr lang="en-US" sz="2600" dirty="0" smtClean="0"/>
              <a:t>There </a:t>
            </a:r>
            <a:r>
              <a:rPr lang="en-US" sz="2600" dirty="0"/>
              <a:t>is great </a:t>
            </a:r>
            <a:r>
              <a:rPr lang="en-US" sz="2600" b="1" u="sng" dirty="0" smtClean="0"/>
              <a:t>variation</a:t>
            </a:r>
            <a:r>
              <a:rPr lang="en-US" sz="2600" dirty="0" smtClean="0"/>
              <a:t>(diversity</a:t>
            </a:r>
            <a:r>
              <a:rPr lang="en-US" sz="2600" dirty="0"/>
              <a:t>) among individuals in a </a:t>
            </a:r>
            <a:r>
              <a:rPr lang="en-US" sz="2600" dirty="0" smtClean="0"/>
              <a:t>population</a:t>
            </a:r>
          </a:p>
          <a:p>
            <a:r>
              <a:rPr lang="en-US" sz="2600" dirty="0"/>
              <a:t>The individuals that </a:t>
            </a:r>
            <a:r>
              <a:rPr lang="en-US" sz="2600" dirty="0" smtClean="0"/>
              <a:t>have the BEST traits for their environment </a:t>
            </a:r>
            <a:r>
              <a:rPr lang="en-US" sz="2600" b="1" u="sng" dirty="0" smtClean="0"/>
              <a:t>survive </a:t>
            </a:r>
            <a:r>
              <a:rPr lang="en-US" sz="2600" dirty="0" smtClean="0"/>
              <a:t>and </a:t>
            </a:r>
            <a:r>
              <a:rPr lang="en-US" sz="2600" dirty="0"/>
              <a:t>produce more </a:t>
            </a:r>
            <a:r>
              <a:rPr lang="en-US" sz="2600" b="1" u="sng" dirty="0" smtClean="0"/>
              <a:t>offspring</a:t>
            </a:r>
            <a:r>
              <a:rPr lang="en-US" sz="2600" b="1" dirty="0" smtClean="0"/>
              <a:t>-fitness</a:t>
            </a:r>
            <a:endParaRPr lang="en-US" sz="2600" b="1" u="sng" dirty="0"/>
          </a:p>
          <a:p>
            <a:pPr lvl="0"/>
            <a:endParaRPr lang="en-US" sz="2600" dirty="0"/>
          </a:p>
          <a:p>
            <a:pPr marL="228600" lvl="1" indent="0">
              <a:buNone/>
            </a:pPr>
            <a:endParaRPr lang="en-US" sz="2600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1.bp.blogspot.com/__cfdA9v27vk/TOZxZQSur5I/AAAAAAAAAIg/32MvfuP436M/s1600/kids-sm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0732"/>
            <a:ext cx="5403850" cy="35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/>
              <a:t>Natural selection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705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sz="2800" dirty="0"/>
              <a:t> </a:t>
            </a:r>
            <a:r>
              <a:rPr lang="en-US" sz="2800" b="1" dirty="0"/>
              <a:t>*  </a:t>
            </a:r>
            <a:r>
              <a:rPr lang="en-US" sz="2800" b="1" u="sng" dirty="0"/>
              <a:t>Population</a:t>
            </a:r>
            <a:r>
              <a:rPr lang="en-US" sz="2800" dirty="0"/>
              <a:t>:  a group of organisms of </a:t>
            </a:r>
            <a:r>
              <a:rPr lang="en-US" sz="2800" b="1" dirty="0"/>
              <a:t>1)</a:t>
            </a:r>
            <a:r>
              <a:rPr lang="en-US" sz="2800" dirty="0"/>
              <a:t> one </a:t>
            </a:r>
            <a:r>
              <a:rPr lang="en-US" sz="2800" b="1" u="sng" dirty="0" smtClean="0"/>
              <a:t>species </a:t>
            </a:r>
            <a:r>
              <a:rPr lang="en-US" sz="2800" b="1" dirty="0" smtClean="0"/>
              <a:t>2</a:t>
            </a:r>
            <a:r>
              <a:rPr lang="en-US" sz="2800" b="1" dirty="0"/>
              <a:t>)</a:t>
            </a:r>
            <a:r>
              <a:rPr lang="en-US" sz="2800" dirty="0"/>
              <a:t> living in the </a:t>
            </a:r>
            <a:r>
              <a:rPr lang="en-US" sz="2800" b="1" u="sng" dirty="0" smtClean="0"/>
              <a:t>same </a:t>
            </a:r>
            <a:r>
              <a:rPr lang="en-US" sz="2800" dirty="0" smtClean="0"/>
              <a:t>place</a:t>
            </a:r>
            <a:r>
              <a:rPr lang="en-US" sz="2800" dirty="0"/>
              <a:t>, </a:t>
            </a:r>
            <a:r>
              <a:rPr lang="en-US" sz="2800" b="1" dirty="0"/>
              <a:t>3)</a:t>
            </a:r>
            <a:r>
              <a:rPr lang="en-US" sz="2800" dirty="0"/>
              <a:t> at the same </a:t>
            </a:r>
            <a:r>
              <a:rPr lang="en-US" sz="2800" b="1" u="sng" dirty="0" smtClean="0"/>
              <a:t>time</a:t>
            </a:r>
            <a:r>
              <a:rPr lang="en-US" sz="2800" b="1" dirty="0" smtClean="0"/>
              <a:t>4</a:t>
            </a:r>
            <a:r>
              <a:rPr lang="en-US" sz="2800" b="1" dirty="0"/>
              <a:t>)</a:t>
            </a:r>
            <a:r>
              <a:rPr lang="en-US" sz="2800" dirty="0"/>
              <a:t> that have the ability to </a:t>
            </a:r>
            <a:r>
              <a:rPr lang="en-US" sz="2800" b="1" u="sng" dirty="0" smtClean="0"/>
              <a:t>reproduce </a:t>
            </a:r>
            <a:r>
              <a:rPr lang="en-US" sz="2800" dirty="0" smtClean="0"/>
              <a:t>(mate</a:t>
            </a:r>
            <a:r>
              <a:rPr lang="en-US" sz="2800" dirty="0"/>
              <a:t>)</a:t>
            </a:r>
          </a:p>
          <a:p>
            <a:pPr marL="68580" indent="0">
              <a:buNone/>
            </a:pPr>
            <a:endParaRPr lang="en-US" sz="2800" dirty="0"/>
          </a:p>
          <a:p>
            <a:r>
              <a:rPr lang="en-US" sz="2800" b="1" dirty="0" smtClean="0"/>
              <a:t>*</a:t>
            </a:r>
            <a:r>
              <a:rPr lang="en-US" sz="2800" dirty="0" smtClean="0"/>
              <a:t>  </a:t>
            </a:r>
            <a:r>
              <a:rPr lang="en-US" sz="2800" dirty="0"/>
              <a:t>members of the same population compete with one another </a:t>
            </a:r>
            <a:r>
              <a:rPr lang="en-US" sz="2800" dirty="0" smtClean="0"/>
              <a:t>for </a:t>
            </a:r>
            <a:r>
              <a:rPr lang="en-US" sz="2800" b="1" u="sng" dirty="0" smtClean="0"/>
              <a:t>food</a:t>
            </a:r>
            <a:r>
              <a:rPr lang="en-US" sz="2800" b="1" dirty="0" smtClean="0"/>
              <a:t>, </a:t>
            </a:r>
            <a:r>
              <a:rPr lang="en-US" sz="2800" b="1" u="sng" dirty="0" smtClean="0"/>
              <a:t>water</a:t>
            </a:r>
            <a:r>
              <a:rPr lang="en-US" sz="2800" b="1" dirty="0" smtClean="0"/>
              <a:t>, </a:t>
            </a:r>
            <a:r>
              <a:rPr lang="en-US" sz="2800" b="1" u="sng" dirty="0" smtClean="0"/>
              <a:t>shelter</a:t>
            </a:r>
            <a:r>
              <a:rPr lang="en-US" sz="2800" b="1" dirty="0" smtClean="0"/>
              <a:t>,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mates</a:t>
            </a:r>
            <a:endParaRPr lang="en-US" sz="2800" b="1" dirty="0"/>
          </a:p>
        </p:txBody>
      </p:sp>
      <p:pic>
        <p:nvPicPr>
          <p:cNvPr id="2050" name="Picture 2" descr="http://www.indiapost.com/wp-content/uploads/2011/06/tige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08173"/>
            <a:ext cx="4267200" cy="26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7"/>
            <a:ext cx="7772400" cy="960438"/>
          </a:xfrm>
        </p:spPr>
        <p:txBody>
          <a:bodyPr/>
          <a:lstStyle/>
          <a:p>
            <a:pPr algn="ctr"/>
            <a:r>
              <a:rPr lang="en-US" b="1" u="sng" dirty="0" smtClean="0"/>
              <a:t>Natural selection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029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u="sng" dirty="0"/>
              <a:t>What determines the rate at which a species evolve?</a:t>
            </a:r>
            <a:endParaRPr lang="en-US" sz="2800" b="1" dirty="0"/>
          </a:p>
          <a:p>
            <a:pPr lvl="0"/>
            <a:r>
              <a:rPr lang="en-US" sz="2600" dirty="0"/>
              <a:t>An </a:t>
            </a:r>
            <a:r>
              <a:rPr lang="en-US" sz="2600" b="1" u="sng" dirty="0" smtClean="0"/>
              <a:t>unequal </a:t>
            </a:r>
            <a:r>
              <a:rPr lang="en-US" sz="2600" dirty="0" smtClean="0"/>
              <a:t>ability </a:t>
            </a:r>
            <a:r>
              <a:rPr lang="en-US" sz="2600" dirty="0"/>
              <a:t>of individuals to survive and </a:t>
            </a:r>
            <a:r>
              <a:rPr lang="en-US" sz="2600" b="1" u="sng" dirty="0" smtClean="0"/>
              <a:t>reproduce </a:t>
            </a:r>
            <a:r>
              <a:rPr lang="en-US" sz="2600" dirty="0" smtClean="0"/>
              <a:t>leads </a:t>
            </a:r>
            <a:r>
              <a:rPr lang="en-US" sz="2600" dirty="0"/>
              <a:t>to a </a:t>
            </a:r>
            <a:r>
              <a:rPr lang="en-US" sz="2600" b="1" u="sng" dirty="0" smtClean="0"/>
              <a:t>gradual </a:t>
            </a:r>
            <a:r>
              <a:rPr lang="en-US" sz="2600" dirty="0" smtClean="0"/>
              <a:t>change </a:t>
            </a:r>
            <a:r>
              <a:rPr lang="en-US" sz="2600" dirty="0"/>
              <a:t>in a population</a:t>
            </a:r>
          </a:p>
          <a:p>
            <a:pPr lvl="0"/>
            <a:r>
              <a:rPr lang="en-US" sz="2600" dirty="0" smtClean="0"/>
              <a:t>The more quickly a species reproduces, the more quickly it can </a:t>
            </a:r>
            <a:r>
              <a:rPr lang="en-US" sz="2600" b="1" u="sng" dirty="0" smtClean="0"/>
              <a:t>evolve.</a:t>
            </a:r>
          </a:p>
          <a:p>
            <a:r>
              <a:rPr lang="en-US" sz="2600" dirty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www.youtube.com/watch?v=gEwzDydciWc</a:t>
            </a:r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889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 smtClean="0"/>
              <a:t>Natural selection</a:t>
            </a:r>
            <a:endParaRPr lang="en-US" sz="3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lvl="0"/>
            <a:endParaRPr lang="en-US" sz="2600" dirty="0"/>
          </a:p>
          <a:p>
            <a:pPr marL="228600" lvl="1" indent="0">
              <a:buNone/>
            </a:pPr>
            <a:endParaRPr lang="en-US" sz="2600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" y="635377"/>
            <a:ext cx="8915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ORGANISM: 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Biston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betularia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the scientific name for a moth that lives in forested areas of England.  The moth is commonly known as the “Peppered Moth.”  Usually most moths are light in color, with a few black specks.  However, a few individuals show a different color pattern, being dark gray in color.  The moth frequently becomes the prey of various types of birds.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ENVIRONMENT: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The Peppered Moth usually lives in forests where the tree trunks are heavily covered with light colored lichens (plant-like organisms), which makes the bark of the tree appear to have a very light color.  However, since the start of the Industrial Revolution, burning large amounts of coal and oil has coated forests near urban areas with a layer of dark soot.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53" t="10096" r="4614"/>
          <a:stretch/>
        </p:blipFill>
        <p:spPr>
          <a:xfrm>
            <a:off x="2286000" y="3500085"/>
            <a:ext cx="4648200" cy="33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7"/>
            <a:ext cx="7772400" cy="960438"/>
          </a:xfrm>
        </p:spPr>
        <p:txBody>
          <a:bodyPr/>
          <a:lstStyle/>
          <a:p>
            <a:pPr algn="ctr"/>
            <a:r>
              <a:rPr lang="en-US" b="1" u="sng" dirty="0" smtClean="0"/>
              <a:t>Evolution practice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029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/>
              <a:t>In a specific population of </a:t>
            </a:r>
            <a:r>
              <a:rPr lang="en-US" sz="2800" b="1" dirty="0" smtClean="0"/>
              <a:t>salmon, </a:t>
            </a:r>
            <a:r>
              <a:rPr lang="en-US" sz="2800" b="1" dirty="0"/>
              <a:t>one variety that exists </a:t>
            </a:r>
            <a:r>
              <a:rPr lang="en-US" sz="2800" b="1" dirty="0" smtClean="0"/>
              <a:t>is larger teeth, </a:t>
            </a:r>
            <a:r>
              <a:rPr lang="en-US" sz="2800" b="1" dirty="0"/>
              <a:t>which allows some individuals in the population of </a:t>
            </a:r>
            <a:r>
              <a:rPr lang="en-US" sz="2800" b="1" dirty="0" smtClean="0"/>
              <a:t>salmon to survive better than </a:t>
            </a:r>
            <a:r>
              <a:rPr lang="en-US" sz="2800" b="1" dirty="0"/>
              <a:t>others.   The population density for the </a:t>
            </a:r>
            <a:r>
              <a:rPr lang="en-US" sz="2800" b="1" dirty="0" smtClean="0"/>
              <a:t>salmon with </a:t>
            </a:r>
            <a:r>
              <a:rPr lang="en-US" sz="2800" b="1" dirty="0"/>
              <a:t>this adaptation is shown to be increasing each year, whereas the population of the small </a:t>
            </a:r>
            <a:r>
              <a:rPr lang="en-US" sz="2800" b="1" dirty="0" smtClean="0"/>
              <a:t>teeth salmon appear </a:t>
            </a:r>
            <a:r>
              <a:rPr lang="en-US" sz="2800" b="1" dirty="0"/>
              <a:t>to be decreasing.  </a:t>
            </a:r>
          </a:p>
          <a:p>
            <a:pPr marL="68580" indent="0">
              <a:buNone/>
            </a:pPr>
            <a:endParaRPr lang="en-US" sz="2800" b="1" dirty="0" smtClean="0"/>
          </a:p>
          <a:p>
            <a:pPr marL="68580" indent="0">
              <a:buNone/>
            </a:pPr>
            <a:r>
              <a:rPr lang="en-US" sz="2800" b="1" dirty="0" smtClean="0"/>
              <a:t>Using Darwin’s theory of evolution, how did natural selection cause changes in the </a:t>
            </a:r>
            <a:r>
              <a:rPr lang="en-US" sz="2800" b="1" smtClean="0"/>
              <a:t>salmon population?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23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484188"/>
            <a:ext cx="7772400" cy="86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0" tIns="45483" rIns="90960" bIns="4548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/>
              <a:t>Endosymbiont </a:t>
            </a:r>
            <a:r>
              <a:rPr lang="en-US" altLang="en-US" sz="2500" b="1" dirty="0" smtClean="0"/>
              <a:t>theory-Eukaryotes evolved from Prokaryotes</a:t>
            </a:r>
            <a:endParaRPr lang="en-US" altLang="en-US" sz="2500" b="1" dirty="0"/>
          </a:p>
        </p:txBody>
      </p:sp>
      <p:pic>
        <p:nvPicPr>
          <p:cNvPr id="11269" name="Picture 5" descr="ch 14 im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64213" y="6330950"/>
            <a:ext cx="4635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006649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223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 smtClean="0"/>
              <a:t>Lamarck’s Theory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2286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/>
              <a:t>Pre-Darwin scientist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/>
              <a:t>Inheritance of acquired traits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/>
              <a:t>Organs used a lot could grow and change shape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/>
              <a:t>Organs not used would shrivel and disappear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/>
              <a:t>Theory was incorrect but significant because he was the first scientist to recognize that organisms had changed over time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19461" name="Picture 5" descr="lamar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3137338"/>
            <a:ext cx="27765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iraf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7669"/>
            <a:ext cx="5647861" cy="35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1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Natural selection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91200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endParaRPr lang="en-US" b="1" u="sng" dirty="0" smtClean="0"/>
          </a:p>
          <a:p>
            <a:r>
              <a:rPr lang="en-US" sz="2800" u="sng" dirty="0"/>
              <a:t>Who attempted to explain evolution</a:t>
            </a:r>
            <a:r>
              <a:rPr lang="en-US" sz="2800" dirty="0"/>
              <a:t>?	</a:t>
            </a:r>
          </a:p>
          <a:p>
            <a:pPr lvl="0"/>
            <a:r>
              <a:rPr lang="en-US" sz="2800" dirty="0"/>
              <a:t>A scientist, </a:t>
            </a:r>
            <a:r>
              <a:rPr lang="en-US" sz="2800" b="1" u="sng" dirty="0" smtClean="0"/>
              <a:t>Charles Darwin </a:t>
            </a:r>
            <a:r>
              <a:rPr lang="en-US" sz="2800" dirty="0" smtClean="0"/>
              <a:t>is </a:t>
            </a:r>
            <a:r>
              <a:rPr lang="en-US" sz="2800" dirty="0"/>
              <a:t>considered to be the founder of modern evolutionary </a:t>
            </a:r>
            <a:r>
              <a:rPr lang="en-US" sz="2800" dirty="0" smtClean="0"/>
              <a:t>theory</a:t>
            </a:r>
          </a:p>
          <a:p>
            <a:pPr lvl="0"/>
            <a:r>
              <a:rPr lang="en-US" sz="2800" dirty="0" smtClean="0"/>
              <a:t>His research studied finches and the different shapes of their beaks, depending on which island they lived on and what resources they had to survive.</a:t>
            </a:r>
            <a:endParaRPr lang="en-US" sz="2800" dirty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0">
              <a:buNone/>
            </a:pPr>
            <a:endParaRPr lang="en-US" b="1" u="sng" dirty="0" smtClean="0"/>
          </a:p>
          <a:p>
            <a:pPr marL="228600" lvl="1" indent="-22860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38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galapagosonline.files.wordpress.com/2011/09/charlesdarw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8615"/>
            <a:ext cx="2971800" cy="32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boutdarwin.com/voyage/Galap_Map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72222"/>
            <a:ext cx="3585752" cy="36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5"/>
            <a:ext cx="8183880" cy="75438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/>
              <a:t>Natural selection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76200"/>
            <a:ext cx="9144000" cy="474726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98500" algn="l"/>
              </a:tabLst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/>
              <a:t>Darwin developed the theory of </a:t>
            </a:r>
            <a:r>
              <a:rPr lang="en-US" sz="3200" b="1" u="sng" dirty="0" smtClean="0"/>
              <a:t>natural selection</a:t>
            </a:r>
            <a:r>
              <a:rPr lang="en-US" sz="3200" b="1" dirty="0" smtClean="0"/>
              <a:t>, </a:t>
            </a:r>
            <a:r>
              <a:rPr lang="en-US" sz="3200" dirty="0" smtClean="0"/>
              <a:t>which </a:t>
            </a:r>
            <a:r>
              <a:rPr lang="en-US" sz="3200" dirty="0"/>
              <a:t>is a process by which organisms with </a:t>
            </a:r>
            <a:r>
              <a:rPr lang="en-US" sz="3200" b="1" u="sng" dirty="0" smtClean="0"/>
              <a:t>favorable </a:t>
            </a:r>
            <a:r>
              <a:rPr lang="en-US" sz="3200" dirty="0" smtClean="0"/>
              <a:t>variations, caused by </a:t>
            </a:r>
            <a:r>
              <a:rPr lang="en-US" sz="3200" b="1" u="sng" dirty="0" smtClean="0"/>
              <a:t>mutations</a:t>
            </a:r>
            <a:r>
              <a:rPr lang="en-US" sz="3200" dirty="0" smtClean="0"/>
              <a:t> </a:t>
            </a:r>
            <a:r>
              <a:rPr lang="en-US" sz="3200" dirty="0"/>
              <a:t>for a particular environment </a:t>
            </a:r>
            <a:r>
              <a:rPr lang="en-US" sz="3200" b="1" u="sng" dirty="0" smtClean="0"/>
              <a:t>survive, 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reproduce </a:t>
            </a:r>
            <a:r>
              <a:rPr lang="en-US" sz="3200" dirty="0" smtClean="0"/>
              <a:t>and </a:t>
            </a:r>
            <a:r>
              <a:rPr lang="en-US" sz="3200" dirty="0"/>
              <a:t>pass these variations on to the next generation </a:t>
            </a:r>
            <a:r>
              <a:rPr lang="en-US" sz="3200" dirty="0" smtClean="0"/>
              <a:t>“Survival of the fittest”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http://www.luxuryvacationsource.com/wp-content/uploads/2011/06/Galapagos-Islands-Torto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771437"/>
            <a:ext cx="3886199" cy="29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3657600"/>
            <a:ext cx="50292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619808"/>
            <a:ext cx="8763000" cy="2009591"/>
          </a:xfrm>
        </p:spPr>
        <p:txBody>
          <a:bodyPr>
            <a:normAutofit/>
          </a:bodyPr>
          <a:lstStyle/>
          <a:p>
            <a:r>
              <a:rPr lang="en-US" sz="3400" b="1" u="sng" dirty="0" smtClean="0">
                <a:solidFill>
                  <a:schemeClr val="bg1"/>
                </a:solidFill>
              </a:rPr>
              <a:t>Adaptive Radiation</a:t>
            </a:r>
            <a:r>
              <a:rPr lang="en-US" sz="3400" dirty="0" smtClean="0">
                <a:solidFill>
                  <a:schemeClr val="bg1"/>
                </a:solidFill>
              </a:rPr>
              <a:t>- the </a:t>
            </a:r>
            <a:r>
              <a:rPr lang="en-US" sz="3400" dirty="0">
                <a:solidFill>
                  <a:schemeClr val="bg1"/>
                </a:solidFill>
              </a:rPr>
              <a:t>emergence of many species from one common ancestor;  Darwin’s finches are an example</a:t>
            </a:r>
          </a:p>
          <a:p>
            <a:endParaRPr lang="en-US" dirty="0"/>
          </a:p>
        </p:txBody>
      </p:sp>
      <p:pic>
        <p:nvPicPr>
          <p:cNvPr id="4" name="Picture 2" descr="http://students.cis.uab.edu/mb35/f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913"/>
            <a:ext cx="6172200" cy="44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3648"/>
            <a:ext cx="7772400" cy="731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i="1" dirty="0" smtClean="0"/>
              <a:t>More Terms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65543"/>
            <a:ext cx="9025759" cy="575583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009900"/>
                </a:solidFill>
                <a:latin typeface="Georgia" panose="02040502050405020303" pitchFamily="18" charset="0"/>
              </a:rPr>
              <a:t>Fitness</a:t>
            </a:r>
            <a:r>
              <a:rPr lang="en-US" altLang="en-US" sz="3600" dirty="0" smtClean="0">
                <a:latin typeface="Georgia" panose="02040502050405020303" pitchFamily="18" charset="0"/>
              </a:rPr>
              <a:t> – ability of an individual to survive and reproduce in a specific environment</a:t>
            </a:r>
          </a:p>
          <a:p>
            <a:pPr eaLnBrk="1" hangingPunct="1"/>
            <a:r>
              <a:rPr lang="en-US" altLang="en-US" sz="3600" dirty="0" smtClean="0">
                <a:solidFill>
                  <a:srgbClr val="FF3300"/>
                </a:solidFill>
                <a:latin typeface="Georgia" panose="02040502050405020303" pitchFamily="18" charset="0"/>
              </a:rPr>
              <a:t>Adaptation</a:t>
            </a:r>
            <a:r>
              <a:rPr lang="en-US" altLang="en-US" sz="3600" dirty="0" smtClean="0">
                <a:latin typeface="Georgia" panose="02040502050405020303" pitchFamily="18" charset="0"/>
              </a:rPr>
              <a:t> – inherited characteristic that increases an organism’s chance of survival</a:t>
            </a:r>
          </a:p>
          <a:p>
            <a:pPr lvl="1" eaLnBrk="1" hangingPunct="1"/>
            <a:r>
              <a:rPr lang="en-US" altLang="en-US" sz="3600" dirty="0" smtClean="0">
                <a:latin typeface="Georgia" panose="02040502050405020303" pitchFamily="18" charset="0"/>
              </a:rPr>
              <a:t>Can be physical traits as well as behavioral </a:t>
            </a:r>
            <a:r>
              <a:rPr lang="en-US" altLang="en-US" sz="3600" dirty="0" smtClean="0">
                <a:latin typeface="Georgia" panose="02040502050405020303" pitchFamily="18" charset="0"/>
              </a:rPr>
              <a:t>traits</a:t>
            </a:r>
          </a:p>
          <a:p>
            <a:pPr lvl="1" eaLnBrk="1" hangingPunct="1"/>
            <a:r>
              <a:rPr lang="en-US" altLang="en-US" sz="36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Behavioral-</a:t>
            </a:r>
          </a:p>
          <a:p>
            <a:pPr lvl="2"/>
            <a:r>
              <a:rPr lang="en-US" alt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Birds’ calls </a:t>
            </a:r>
          </a:p>
          <a:p>
            <a:pPr marL="868680" lvl="2" indent="0">
              <a:buNone/>
            </a:pPr>
            <a:r>
              <a:rPr lang="en-US" alt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Mating dances </a:t>
            </a:r>
          </a:p>
          <a:p>
            <a:pPr marL="868680" lvl="2" indent="0">
              <a:buNone/>
            </a:pPr>
            <a:r>
              <a:rPr lang="en-US" alt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and </a:t>
            </a:r>
          </a:p>
          <a:p>
            <a:pPr marL="868680" lvl="2" indent="0">
              <a:buNone/>
            </a:pPr>
            <a:r>
              <a:rPr lang="en-US" altLang="en-US" sz="3400" dirty="0">
                <a:solidFill>
                  <a:schemeClr val="bg1"/>
                </a:solidFill>
                <a:latin typeface="Georgia" panose="02040502050405020303" pitchFamily="18" charset="0"/>
              </a:rPr>
              <a:t>m</a:t>
            </a:r>
            <a:r>
              <a:rPr lang="en-US" alt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igration</a:t>
            </a:r>
            <a:endParaRPr lang="en-US" altLang="en-US" sz="3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tatic.ddmcdn.com/gif/animal-camoufla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205734"/>
            <a:ext cx="533400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6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2625" y="1228725"/>
            <a:ext cx="7732713" cy="6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3400" dirty="0" smtClean="0">
                <a:solidFill>
                  <a:srgbClr val="A6000D"/>
                </a:solidFill>
                <a:cs typeface="Times New Roman" panose="02020603050405020304" pitchFamily="18" charset="0"/>
              </a:rPr>
              <a:t>Physical Adaptation: Camouflage</a:t>
            </a:r>
            <a:endParaRPr lang="en-US" altLang="en-US" sz="3400" dirty="0">
              <a:solidFill>
                <a:srgbClr val="A6000D"/>
              </a:solidFill>
              <a:cs typeface="Arial" panose="020B0604020202020204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729163" y="2752725"/>
            <a:ext cx="3889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cs typeface="Times New Roman" panose="02020603050405020304" pitchFamily="18" charset="0"/>
              </a:rPr>
              <a:t>Allows organisms to become almost invisible to predators</a:t>
            </a:r>
            <a:endParaRPr lang="en-US" altLang="en-US" sz="2900">
              <a:cs typeface="Arial" panose="020B0604020202020204" pitchFamily="34" charset="0"/>
            </a:endParaRPr>
          </a:p>
        </p:txBody>
      </p:sp>
      <p:pic>
        <p:nvPicPr>
          <p:cNvPr id="33797" name="Picture 6" descr="Ch15 Im18 leafy sea dr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955800"/>
            <a:ext cx="39751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79438" y="5111750"/>
            <a:ext cx="20050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>
                <a:cs typeface="Times New Roman" panose="02020603050405020304" pitchFamily="18" charset="0"/>
              </a:rPr>
              <a:t>Leafy sea dragon</a:t>
            </a:r>
            <a:endParaRPr lang="en-US" altLang="en-US" sz="13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040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1319" y="457200"/>
            <a:ext cx="7762081" cy="6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3400" dirty="0" smtClean="0">
                <a:solidFill>
                  <a:srgbClr val="A6000D"/>
                </a:solidFill>
                <a:cs typeface="Times New Roman" panose="02020603050405020304" pitchFamily="18" charset="0"/>
              </a:rPr>
              <a:t>Physical Adaptation-Mimicry</a:t>
            </a:r>
            <a:endParaRPr lang="en-US" altLang="en-US" sz="3400" dirty="0">
              <a:solidFill>
                <a:srgbClr val="A6000D"/>
              </a:solidFill>
              <a:cs typeface="Arial" panose="020B0604020202020204" pitchFamily="34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702770" y="1369219"/>
            <a:ext cx="7864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cs typeface="Times New Roman" panose="02020603050405020304" pitchFamily="18" charset="0"/>
              </a:rPr>
              <a:t>One species evolves to resemble another species.</a:t>
            </a:r>
            <a:endParaRPr lang="en-US" altLang="en-US" sz="2900" dirty="0">
              <a:cs typeface="Arial" panose="020B0604020202020204" pitchFamily="34" charset="0"/>
            </a:endParaRPr>
          </a:p>
        </p:txBody>
      </p:sp>
      <p:pic>
        <p:nvPicPr>
          <p:cNvPr id="35845" name="Picture 6" descr="Ch15 Im19 kingsn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175000"/>
            <a:ext cx="36480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Ch15 Im19 coral sn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182938"/>
            <a:ext cx="36480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708025" y="5786438"/>
            <a:ext cx="23653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>
                <a:cs typeface="Times New Roman" panose="02020603050405020304" pitchFamily="18" charset="0"/>
              </a:rPr>
              <a:t>Western coral snake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4775200" y="5768975"/>
            <a:ext cx="23637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52" rIns="90897" bIns="45452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>
                <a:cs typeface="Times New Roman" panose="02020603050405020304" pitchFamily="18" charset="0"/>
              </a:rPr>
              <a:t>California kingsnake</a:t>
            </a:r>
          </a:p>
        </p:txBody>
      </p:sp>
    </p:spTree>
    <p:extLst>
      <p:ext uri="{BB962C8B-B14F-4D97-AF65-F5344CB8AC3E}">
        <p14:creationId xmlns:p14="http://schemas.microsoft.com/office/powerpoint/2010/main" val="8173873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3965</TotalTime>
  <Words>696</Words>
  <Application>Microsoft Office PowerPoint</Application>
  <PresentationFormat>On-screen Show (4:3)</PresentationFormat>
  <Paragraphs>117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Courier New</vt:lpstr>
      <vt:lpstr>Georgia</vt:lpstr>
      <vt:lpstr>Gill Sans MT</vt:lpstr>
      <vt:lpstr>Times New Roman</vt:lpstr>
      <vt:lpstr>Wingdings</vt:lpstr>
      <vt:lpstr>Wingdings 3</vt:lpstr>
      <vt:lpstr>iRespondGraphMaster</vt:lpstr>
      <vt:lpstr>iRespondQuestionMaster</vt:lpstr>
      <vt:lpstr>Urban Pop</vt:lpstr>
      <vt:lpstr>UNIT:  Evolution How do changes in the environment lead to changes in populations?   </vt:lpstr>
      <vt:lpstr>PowerPoint Presentation</vt:lpstr>
      <vt:lpstr>Lamarck’s Theory</vt:lpstr>
      <vt:lpstr>Natural selection</vt:lpstr>
      <vt:lpstr>Natural selection</vt:lpstr>
      <vt:lpstr>PowerPoint Presentation</vt:lpstr>
      <vt:lpstr>More Terms</vt:lpstr>
      <vt:lpstr>PowerPoint Presentation</vt:lpstr>
      <vt:lpstr>PowerPoint Presentation</vt:lpstr>
      <vt:lpstr>PowerPoint Presentation</vt:lpstr>
      <vt:lpstr>Natural selection</vt:lpstr>
      <vt:lpstr>Natural selection</vt:lpstr>
      <vt:lpstr>Natural selection</vt:lpstr>
      <vt:lpstr>Natural selection</vt:lpstr>
      <vt:lpstr>Natural selection</vt:lpstr>
      <vt:lpstr>Natural selection</vt:lpstr>
      <vt:lpstr>Evolution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213</cp:revision>
  <cp:lastPrinted>2016-11-02T18:51:30Z</cp:lastPrinted>
  <dcterms:created xsi:type="dcterms:W3CDTF">2012-08-12T15:53:18Z</dcterms:created>
  <dcterms:modified xsi:type="dcterms:W3CDTF">2018-10-30T19:01:55Z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