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80" r:id="rId3"/>
  </p:sldMasterIdLst>
  <p:sldIdLst>
    <p:sldId id="256" r:id="rId4"/>
    <p:sldId id="257" r:id="rId5"/>
    <p:sldId id="258" r:id="rId6"/>
    <p:sldId id="259" r:id="rId7"/>
    <p:sldId id="266" r:id="rId8"/>
    <p:sldId id="270" r:id="rId9"/>
    <p:sldId id="271" r:id="rId10"/>
    <p:sldId id="268" r:id="rId11"/>
    <p:sldId id="265" r:id="rId12"/>
    <p:sldId id="276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84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1294-C6C3-4444-B7BD-340900C369C3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August 15,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hyperphysics.phy-astr.gsu.edu/hbase/organic/imgorg/starchcellu.gif" TargetMode="Externa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www.bio.psu.edu/courses/spring2004/biol141-901/basic_chemistry/lipid.gif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8486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UNIT:  Biochemistry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 smtClean="0"/>
              <a:t>What are the structures and functions  of the 4 major macromolecules?</a:t>
            </a:r>
            <a:r>
              <a:rPr lang="en-US" dirty="0"/>
              <a:t> </a:t>
            </a:r>
          </a:p>
        </p:txBody>
      </p:sp>
      <p:pic>
        <p:nvPicPr>
          <p:cNvPr id="4" name="Picture 2" descr="http://media-2.web.britannica.com/eb-media/12/73412-004-8D0814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447" y="1905000"/>
            <a:ext cx="4770119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453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9146" y="0"/>
            <a:ext cx="8229600" cy="914400"/>
          </a:xfrm>
        </p:spPr>
        <p:txBody>
          <a:bodyPr/>
          <a:lstStyle/>
          <a:p>
            <a:pPr marL="68580" indent="0" algn="ctr"/>
            <a:r>
              <a:rPr lang="en-US" b="1" u="sng" dirty="0" smtClean="0"/>
              <a:t>Macromolecules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0"/>
            <a:ext cx="8001000" cy="5867400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How to join or separate sugars</a:t>
            </a:r>
            <a:endParaRPr lang="en-US" sz="1200" dirty="0"/>
          </a:p>
          <a:p>
            <a:pPr lvl="2"/>
            <a:r>
              <a:rPr lang="en-US" sz="2000" b="1" u="sng" dirty="0"/>
              <a:t>Dehydration synthesis</a:t>
            </a:r>
            <a:r>
              <a:rPr lang="en-US" sz="2000" dirty="0"/>
              <a:t>-join 2 </a:t>
            </a:r>
            <a:r>
              <a:rPr lang="en-US" sz="2000" dirty="0" err="1"/>
              <a:t>monosaccharides</a:t>
            </a:r>
            <a:r>
              <a:rPr lang="en-US" sz="2000" dirty="0"/>
              <a:t> to create a polysaccharide</a:t>
            </a:r>
          </a:p>
          <a:p>
            <a:r>
              <a:rPr lang="en-US" dirty="0"/>
              <a:t>	</a:t>
            </a:r>
            <a:r>
              <a:rPr lang="en-US" dirty="0" smtClean="0"/>
              <a:t>**</a:t>
            </a:r>
            <a:r>
              <a:rPr lang="en-US" dirty="0"/>
              <a:t>water is </a:t>
            </a:r>
            <a:r>
              <a:rPr lang="en-US" dirty="0" smtClean="0"/>
              <a:t>released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u="sng" dirty="0"/>
              <a:t>Hydrolysis</a:t>
            </a:r>
            <a:r>
              <a:rPr lang="en-US" sz="2400" dirty="0"/>
              <a:t>-split apart a polysaccharide to create a monosaccharide</a:t>
            </a:r>
          </a:p>
          <a:p>
            <a:r>
              <a:rPr lang="en-US" sz="2400" dirty="0"/>
              <a:t>	**Water is added or consumed</a:t>
            </a:r>
          </a:p>
          <a:p>
            <a:endParaRPr lang="en-US" sz="1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27" y="2057400"/>
            <a:ext cx="3681761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021296"/>
            <a:ext cx="3200946" cy="1556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Line 4"/>
          <p:cNvSpPr>
            <a:spLocks noChangeShapeType="1"/>
          </p:cNvSpPr>
          <p:nvPr/>
        </p:nvSpPr>
        <p:spPr bwMode="auto">
          <a:xfrm>
            <a:off x="3810000" y="3048000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94" y="5131171"/>
            <a:ext cx="3156105" cy="1498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3497456" y="5905500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5214485"/>
            <a:ext cx="3443560" cy="149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764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229600" cy="838200"/>
          </a:xfrm>
        </p:spPr>
        <p:txBody>
          <a:bodyPr/>
          <a:lstStyle/>
          <a:p>
            <a:pPr algn="ctr"/>
            <a:r>
              <a:rPr lang="en-US" b="1" u="sng" dirty="0" smtClean="0"/>
              <a:t>Enzymes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686800" cy="5223029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en-US" sz="2400" dirty="0"/>
          </a:p>
          <a:p>
            <a:pPr lvl="2"/>
            <a:r>
              <a:rPr lang="en-US" sz="2400" dirty="0"/>
              <a:t>Enzymes are </a:t>
            </a:r>
            <a:r>
              <a:rPr lang="en-US" sz="2400" dirty="0" smtClean="0"/>
              <a:t>biological catalysts </a:t>
            </a:r>
            <a:r>
              <a:rPr lang="en-US" sz="2400" dirty="0"/>
              <a:t>that speed up chemical reaction</a:t>
            </a:r>
          </a:p>
          <a:p>
            <a:pPr lvl="2"/>
            <a:r>
              <a:rPr lang="en-US" sz="2400" dirty="0"/>
              <a:t>Sample cells can have more than 2000 different enzymes</a:t>
            </a:r>
          </a:p>
          <a:p>
            <a:pPr lvl="2"/>
            <a:r>
              <a:rPr lang="en-US" sz="2400" dirty="0" smtClean="0"/>
              <a:t>Enzymes bond with substrates at the active site like a lock and key to either break bonds or make bonds, depending on the enzyme!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			</a:t>
            </a:r>
            <a:endParaRPr lang="en-US" dirty="0"/>
          </a:p>
        </p:txBody>
      </p:sp>
      <p:pic>
        <p:nvPicPr>
          <p:cNvPr id="7170" name="Picture 2" descr="lockk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478696"/>
            <a:ext cx="870995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19400" y="363109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lock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5334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52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" y="1860097"/>
            <a:ext cx="7848600" cy="4963504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381000"/>
            <a:ext cx="7520940" cy="357984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Enzymes work by lowering the activation energy, which is the amount of energy needed to start the reaction!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6296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8600" y="304800"/>
            <a:ext cx="8382000" cy="3579849"/>
          </a:xfrm>
        </p:spPr>
        <p:txBody>
          <a:bodyPr>
            <a:normAutofit/>
          </a:bodyPr>
          <a:lstStyle/>
          <a:p>
            <a:pPr marL="0" indent="0"/>
            <a:r>
              <a:rPr lang="en-US" sz="2400" dirty="0" smtClean="0"/>
              <a:t>Enzymes can be affected by temperature, pH and enzyme concentration. </a:t>
            </a:r>
            <a:r>
              <a:rPr lang="en-US" altLang="en-US" sz="2400" dirty="0"/>
              <a:t>Enzymes operate at an ideal temperature and </a:t>
            </a:r>
            <a:r>
              <a:rPr lang="en-US" altLang="en-US" sz="2400" dirty="0" err="1"/>
              <a:t>pH.</a:t>
            </a:r>
            <a:endParaRPr lang="en-US" altLang="en-US" sz="2400" dirty="0"/>
          </a:p>
          <a:p>
            <a:pPr marL="0" indent="0"/>
            <a:r>
              <a:rPr lang="en-US" altLang="en-US" sz="2400" dirty="0"/>
              <a:t>For example, most enzymes in the human body operates their best at 98.6 degrees. Temperatures higher will destroy the </a:t>
            </a:r>
            <a:r>
              <a:rPr lang="en-US" altLang="en-US" sz="2400" dirty="0" smtClean="0"/>
              <a:t>enzymes, denaturing or changing the shape of them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so they can no longer function!</a:t>
            </a:r>
            <a:endParaRPr lang="en-US" alt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266" t="6091"/>
          <a:stretch/>
        </p:blipFill>
        <p:spPr>
          <a:xfrm>
            <a:off x="3733800" y="2879863"/>
            <a:ext cx="3743325" cy="4014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59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520940" cy="548640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/>
              <a:t>Macromolecules</a:t>
            </a:r>
            <a:r>
              <a:rPr lang="en-US" b="1" dirty="0" smtClean="0"/>
              <a:t>( macro=big)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028" y="533400"/>
            <a:ext cx="8425543" cy="6019800"/>
          </a:xfrm>
        </p:spPr>
        <p:txBody>
          <a:bodyPr>
            <a:noAutofit/>
          </a:bodyPr>
          <a:lstStyle/>
          <a:p>
            <a:pPr lvl="0"/>
            <a:endParaRPr lang="en-US" sz="2600" dirty="0"/>
          </a:p>
          <a:p>
            <a:pPr lvl="1"/>
            <a:r>
              <a:rPr lang="en-US" sz="2600" dirty="0"/>
              <a:t>Organic→ </a:t>
            </a:r>
            <a:r>
              <a:rPr lang="en-US" sz="2600" dirty="0" smtClean="0"/>
              <a:t>has </a:t>
            </a:r>
            <a:r>
              <a:rPr lang="en-US" sz="2600" dirty="0"/>
              <a:t>carbon</a:t>
            </a:r>
          </a:p>
          <a:p>
            <a:pPr lvl="1"/>
            <a:r>
              <a:rPr lang="en-US" sz="2600" dirty="0"/>
              <a:t>Means “large” molecule, it is a Polymer</a:t>
            </a:r>
          </a:p>
          <a:p>
            <a:pPr lvl="1"/>
            <a:r>
              <a:rPr lang="en-US" sz="2600" dirty="0"/>
              <a:t>Made up of smaller molecules called monomers.</a:t>
            </a:r>
          </a:p>
          <a:p>
            <a:pPr lvl="2"/>
            <a:r>
              <a:rPr lang="en-US" sz="2600" dirty="0"/>
              <a:t>Think of a train-each car of the train is the monomer, the entire train is a polymer</a:t>
            </a:r>
            <a:r>
              <a:rPr lang="en-US" sz="2600" dirty="0" smtClean="0"/>
              <a:t>.</a:t>
            </a:r>
          </a:p>
          <a:p>
            <a:pPr lvl="2"/>
            <a:endParaRPr lang="en-US" sz="2600" dirty="0"/>
          </a:p>
          <a:p>
            <a:pPr lvl="2"/>
            <a:endParaRPr lang="en-US" sz="2600" dirty="0" smtClean="0"/>
          </a:p>
          <a:p>
            <a:pPr lvl="2"/>
            <a:endParaRPr lang="en-US" sz="2600" dirty="0"/>
          </a:p>
          <a:p>
            <a:pPr lvl="2"/>
            <a:endParaRPr lang="en-US" sz="2600" dirty="0" smtClean="0"/>
          </a:p>
          <a:p>
            <a:pPr lvl="2"/>
            <a:r>
              <a:rPr lang="en-US" sz="2600" dirty="0"/>
              <a:t> </a:t>
            </a:r>
            <a:r>
              <a:rPr lang="en-US" sz="2600" dirty="0" smtClean="0"/>
              <a:t>                                       </a:t>
            </a:r>
          </a:p>
          <a:p>
            <a:pPr lvl="2"/>
            <a:endParaRPr lang="en-US" sz="2600" dirty="0"/>
          </a:p>
          <a:p>
            <a:pPr lvl="2"/>
            <a:endParaRPr lang="en-US" sz="2600" dirty="0" smtClean="0"/>
          </a:p>
          <a:p>
            <a:pPr lvl="2"/>
            <a:endParaRPr lang="en-US" sz="1200" dirty="0"/>
          </a:p>
          <a:p>
            <a:pPr lvl="2"/>
            <a:endParaRPr lang="en-US" sz="1200" dirty="0" smtClean="0"/>
          </a:p>
          <a:p>
            <a:pPr lvl="2"/>
            <a:endParaRPr lang="en-US" sz="1200" dirty="0"/>
          </a:p>
          <a:p>
            <a:pPr lvl="2"/>
            <a:endParaRPr lang="en-US" sz="1200" dirty="0" smtClean="0"/>
          </a:p>
          <a:p>
            <a:pPr lvl="2"/>
            <a:endParaRPr lang="en-US" sz="1200" dirty="0"/>
          </a:p>
          <a:p>
            <a:pPr lvl="2"/>
            <a:endParaRPr lang="en-US" sz="1200" dirty="0" smtClean="0"/>
          </a:p>
          <a:p>
            <a:pPr lvl="2"/>
            <a:endParaRPr lang="en-US" sz="1200" dirty="0"/>
          </a:p>
          <a:p>
            <a:pPr lvl="2"/>
            <a:endParaRPr lang="en-US" sz="1200" dirty="0" smtClean="0"/>
          </a:p>
          <a:p>
            <a:pPr lvl="2"/>
            <a:endParaRPr lang="en-US" sz="1200" dirty="0"/>
          </a:p>
          <a:p>
            <a:pPr lvl="8"/>
            <a:endParaRPr lang="en-US" sz="1000" dirty="0"/>
          </a:p>
          <a:p>
            <a:pPr marL="0" indent="0">
              <a:buNone/>
            </a:pPr>
            <a:r>
              <a:rPr lang="en-US" sz="2800" dirty="0"/>
              <a:t> </a:t>
            </a:r>
          </a:p>
        </p:txBody>
      </p:sp>
      <p:pic>
        <p:nvPicPr>
          <p:cNvPr id="1026" name="Picture 2" descr="69087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543300"/>
            <a:ext cx="4487853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3"/>
          <p:cNvSpPr>
            <a:spLocks/>
          </p:cNvSpPr>
          <p:nvPr/>
        </p:nvSpPr>
        <p:spPr bwMode="auto">
          <a:xfrm rot="5400000">
            <a:off x="5430153" y="4399647"/>
            <a:ext cx="342900" cy="3430805"/>
          </a:xfrm>
          <a:prstGeom prst="rightBrace">
            <a:avLst>
              <a:gd name="adj1" fmla="val 63889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/>
          <p:cNvSpPr>
            <a:spLocks/>
          </p:cNvSpPr>
          <p:nvPr/>
        </p:nvSpPr>
        <p:spPr bwMode="auto">
          <a:xfrm rot="5400000">
            <a:off x="4276725" y="4638675"/>
            <a:ext cx="342900" cy="1123950"/>
          </a:xfrm>
          <a:prstGeom prst="rightBrace">
            <a:avLst>
              <a:gd name="adj1" fmla="val 23611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86200" y="539612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monomer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03733" y="6337615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polymer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17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6553200" cy="1066800"/>
          </a:xfrm>
        </p:spPr>
        <p:txBody>
          <a:bodyPr/>
          <a:lstStyle/>
          <a:p>
            <a:pPr marL="68580" indent="0" algn="ctr"/>
            <a:r>
              <a:rPr lang="en-US" sz="3200" b="1" u="sng" dirty="0" smtClean="0"/>
              <a:t>Macromolecules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78252"/>
            <a:ext cx="8686800" cy="4373479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2600" dirty="0" smtClean="0"/>
              <a:t>There </a:t>
            </a:r>
            <a:r>
              <a:rPr lang="en-US" sz="2600" dirty="0"/>
              <a:t>are four main </a:t>
            </a:r>
            <a:r>
              <a:rPr lang="en-US" sz="2600" dirty="0" smtClean="0"/>
              <a:t>macromolecules</a:t>
            </a:r>
          </a:p>
          <a:p>
            <a:pPr marL="0" lvl="1" indent="0">
              <a:buNone/>
            </a:pPr>
            <a:endParaRPr lang="en-US" sz="2600" dirty="0"/>
          </a:p>
          <a:p>
            <a:pPr marL="694944" lvl="2" indent="-457200">
              <a:buFont typeface="+mj-lt"/>
              <a:buAutoNum type="arabicPeriod"/>
            </a:pPr>
            <a:r>
              <a:rPr lang="en-US" sz="2600" u="sng" dirty="0"/>
              <a:t>Proteins</a:t>
            </a:r>
            <a:r>
              <a:rPr lang="en-US" sz="2600" dirty="0"/>
              <a:t>: made up of amino acids (monomer)</a:t>
            </a:r>
          </a:p>
          <a:p>
            <a:pPr marL="694944" lvl="2" indent="-457200">
              <a:buFont typeface="+mj-lt"/>
              <a:buAutoNum type="arabicPeriod"/>
            </a:pPr>
            <a:r>
              <a:rPr lang="en-US" sz="2600" u="sng" dirty="0"/>
              <a:t>Lipids:</a:t>
            </a:r>
            <a:r>
              <a:rPr lang="en-US" sz="2600" dirty="0"/>
              <a:t> made up of a glycerol and 3 fatty acids (monomer)</a:t>
            </a:r>
          </a:p>
          <a:p>
            <a:pPr marL="694944" lvl="2" indent="-457200">
              <a:buFont typeface="+mj-lt"/>
              <a:buAutoNum type="arabicPeriod"/>
            </a:pPr>
            <a:r>
              <a:rPr lang="en-US" sz="2600" u="sng" dirty="0"/>
              <a:t>Carbohydrate:</a:t>
            </a:r>
            <a:r>
              <a:rPr lang="en-US" sz="2600" dirty="0"/>
              <a:t> made up of a monosaccharide-means 1 sugar (monomer)</a:t>
            </a:r>
          </a:p>
          <a:p>
            <a:pPr marL="694944" lvl="2" indent="-457200">
              <a:buFont typeface="+mj-lt"/>
              <a:buAutoNum type="arabicPeriod"/>
            </a:pPr>
            <a:r>
              <a:rPr lang="en-US" sz="2600" u="sng" dirty="0"/>
              <a:t>Nucleic Acid:</a:t>
            </a:r>
            <a:r>
              <a:rPr lang="en-US" sz="2600" dirty="0"/>
              <a:t> made up of nucleotides (monomer)</a:t>
            </a:r>
          </a:p>
          <a:p>
            <a:endParaRPr lang="en-US" sz="2500" dirty="0"/>
          </a:p>
          <a:p>
            <a:endParaRPr lang="en-US" sz="2500" dirty="0" smtClean="0"/>
          </a:p>
          <a:p>
            <a:endParaRPr lang="en-US" sz="2500" dirty="0"/>
          </a:p>
          <a:p>
            <a:r>
              <a:rPr lang="en-US" sz="2500" dirty="0" smtClean="0"/>
              <a:t>                                                                                       </a:t>
            </a:r>
            <a:endParaRPr lang="en-US" sz="25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20097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" name="Picture 2" descr="http://media-2.web.britannica.com/eb-media/12/73412-004-8D0814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317" y="3445288"/>
            <a:ext cx="3239366" cy="3260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890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990600"/>
          </a:xfrm>
        </p:spPr>
        <p:txBody>
          <a:bodyPr/>
          <a:lstStyle/>
          <a:p>
            <a:pPr marL="68580" indent="0" algn="ctr"/>
            <a:r>
              <a:rPr lang="en-US" b="1" u="sng" dirty="0" smtClean="0"/>
              <a:t>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2644"/>
            <a:ext cx="8763000" cy="4191000"/>
          </a:xfrm>
        </p:spPr>
        <p:txBody>
          <a:bodyPr>
            <a:normAutofit/>
          </a:bodyPr>
          <a:lstStyle/>
          <a:p>
            <a:pPr lvl="1"/>
            <a:r>
              <a:rPr lang="en-US" sz="2600" dirty="0" smtClean="0"/>
              <a:t>Sugars </a:t>
            </a:r>
            <a:r>
              <a:rPr lang="en-US" sz="2600" dirty="0"/>
              <a:t>like glucose</a:t>
            </a:r>
          </a:p>
          <a:p>
            <a:pPr lvl="1"/>
            <a:r>
              <a:rPr lang="en-US" sz="2600" dirty="0"/>
              <a:t>Made up of simple sugars called </a:t>
            </a:r>
            <a:r>
              <a:rPr lang="en-US" sz="2600" b="1" dirty="0" smtClean="0"/>
              <a:t>monosaccharides</a:t>
            </a:r>
            <a:r>
              <a:rPr lang="en-US" sz="2600" dirty="0" smtClean="0"/>
              <a:t>-1 SUGAR! </a:t>
            </a:r>
          </a:p>
          <a:p>
            <a:pPr lvl="2"/>
            <a:r>
              <a:rPr lang="en-US" sz="2600" dirty="0" smtClean="0"/>
              <a:t>Ex</a:t>
            </a:r>
            <a:r>
              <a:rPr lang="en-US" sz="2600" dirty="0"/>
              <a:t>. Glucose, </a:t>
            </a:r>
            <a:r>
              <a:rPr lang="en-US" sz="2600" dirty="0" err="1"/>
              <a:t>galactose</a:t>
            </a:r>
            <a:r>
              <a:rPr lang="en-US" sz="2600" dirty="0"/>
              <a:t>, fructose</a:t>
            </a:r>
          </a:p>
          <a:p>
            <a:pPr lvl="1"/>
            <a:r>
              <a:rPr lang="en-US" sz="2600" dirty="0"/>
              <a:t>Contains LOTS of </a:t>
            </a:r>
            <a:r>
              <a:rPr lang="en-US" sz="2600" dirty="0" smtClean="0"/>
              <a:t>QUICK energy in the Carbon-Hydrogen bonds</a:t>
            </a:r>
          </a:p>
          <a:p>
            <a:pPr lvl="1"/>
            <a:r>
              <a:rPr lang="en-US" sz="2600" dirty="0" smtClean="0"/>
              <a:t>Disaccharides-2 sugars Example: sucrose-table sugar</a:t>
            </a:r>
          </a:p>
        </p:txBody>
      </p:sp>
      <p:pic>
        <p:nvPicPr>
          <p:cNvPr id="4098" name="Picture 2" descr="http://www.weightlosscircle.com/wp-content/uploads/2011/01/Carbohydrat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700" y="4014787"/>
            <a:ext cx="43815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Monosaccharid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267200"/>
            <a:ext cx="287655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7976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/>
          <a:p>
            <a:pPr marL="68580" indent="0"/>
            <a:r>
              <a:rPr lang="en-US" b="1" u="sng" dirty="0" smtClean="0"/>
              <a:t>Macromolecules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001000" cy="4191000"/>
          </a:xfrm>
        </p:spPr>
        <p:txBody>
          <a:bodyPr>
            <a:normAutofit/>
          </a:bodyPr>
          <a:lstStyle/>
          <a:p>
            <a:pPr lvl="0"/>
            <a:r>
              <a:rPr lang="en-US" sz="2600" u="sng" dirty="0"/>
              <a:t>Carbohydrates</a:t>
            </a:r>
          </a:p>
          <a:p>
            <a:pPr lvl="1"/>
            <a:r>
              <a:rPr lang="en-US" sz="2600" b="1" dirty="0"/>
              <a:t>Polysaccharides</a:t>
            </a:r>
            <a:r>
              <a:rPr lang="en-US" sz="2600" dirty="0"/>
              <a:t>-means many sugars</a:t>
            </a:r>
          </a:p>
          <a:p>
            <a:pPr lvl="2"/>
            <a:r>
              <a:rPr lang="en-US" sz="2600" dirty="0" smtClean="0"/>
              <a:t>Examples-</a:t>
            </a:r>
            <a:r>
              <a:rPr lang="en-US" sz="2600" b="1" u="sng" dirty="0" smtClean="0"/>
              <a:t>Starch</a:t>
            </a:r>
            <a:r>
              <a:rPr lang="en-US" sz="2600" dirty="0" smtClean="0"/>
              <a:t>-energy storage, found in potatoes </a:t>
            </a:r>
            <a:r>
              <a:rPr lang="en-US" sz="2600" b="1" u="sng" dirty="0" smtClean="0"/>
              <a:t>Cellulose</a:t>
            </a:r>
            <a:r>
              <a:rPr lang="en-US" sz="2600" dirty="0" smtClean="0"/>
              <a:t>-found in the cell walls of plants</a:t>
            </a:r>
          </a:p>
          <a:p>
            <a:pPr lvl="3"/>
            <a:r>
              <a:rPr lang="en-US" sz="2600" b="1" u="sng" dirty="0" smtClean="0"/>
              <a:t>Glycogen</a:t>
            </a:r>
            <a:r>
              <a:rPr lang="en-US" sz="2600" dirty="0" smtClean="0"/>
              <a:t>-animal energy storage</a:t>
            </a:r>
            <a:endParaRPr lang="en-US" sz="2600" dirty="0"/>
          </a:p>
        </p:txBody>
      </p:sp>
      <p:pic>
        <p:nvPicPr>
          <p:cNvPr id="3074" name="Picture 2" descr="http://hyperphysics.phy-astr.gsu.edu/hbase/organic/imgorg/starchcellu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124200"/>
            <a:ext cx="3747402" cy="3571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177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024688" cy="838200"/>
          </a:xfrm>
        </p:spPr>
        <p:txBody>
          <a:bodyPr/>
          <a:lstStyle/>
          <a:p>
            <a:pPr algn="ctr"/>
            <a:r>
              <a:rPr lang="en-US" b="1" u="sng" dirty="0" smtClean="0"/>
              <a:t>Macromolecules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685800"/>
            <a:ext cx="8382000" cy="5943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Lipids-Fats</a:t>
            </a:r>
            <a:endParaRPr lang="en-US" sz="3200" dirty="0"/>
          </a:p>
          <a:p>
            <a:pPr marL="514350" indent="-514350">
              <a:buAutoNum type="alphaLcPeriod"/>
            </a:pPr>
            <a:r>
              <a:rPr lang="en-US" sz="3200" dirty="0" smtClean="0"/>
              <a:t>Waxes</a:t>
            </a:r>
            <a:r>
              <a:rPr lang="en-US" sz="3200" dirty="0"/>
              <a:t>, </a:t>
            </a:r>
            <a:r>
              <a:rPr lang="en-US" sz="3200" dirty="0" smtClean="0"/>
              <a:t>cholesterol,</a:t>
            </a:r>
          </a:p>
          <a:p>
            <a:pPr marL="0" indent="0"/>
            <a:r>
              <a:rPr lang="en-US" sz="3200" dirty="0"/>
              <a:t>	</a:t>
            </a:r>
            <a:r>
              <a:rPr lang="en-US" sz="3200" dirty="0" smtClean="0"/>
              <a:t>oils </a:t>
            </a:r>
            <a:r>
              <a:rPr lang="en-US" sz="3200" dirty="0"/>
              <a:t>and fats</a:t>
            </a:r>
          </a:p>
          <a:p>
            <a:r>
              <a:rPr lang="en-US" sz="3200" dirty="0" smtClean="0"/>
              <a:t>b</a:t>
            </a:r>
            <a:r>
              <a:rPr lang="en-US" sz="3200" dirty="0"/>
              <a:t>. 3 major roles in living </a:t>
            </a:r>
            <a:endParaRPr lang="en-US" sz="3200" dirty="0" smtClean="0"/>
          </a:p>
          <a:p>
            <a:r>
              <a:rPr lang="en-US" sz="3200" dirty="0"/>
              <a:t> </a:t>
            </a:r>
            <a:r>
              <a:rPr lang="en-US" sz="3200" dirty="0" smtClean="0"/>
              <a:t>    things</a:t>
            </a:r>
            <a:endParaRPr lang="en-US" sz="3200" dirty="0"/>
          </a:p>
          <a:p>
            <a:r>
              <a:rPr lang="en-US" sz="3200" dirty="0"/>
              <a:t> </a:t>
            </a:r>
            <a:r>
              <a:rPr lang="en-US" sz="3200" dirty="0" smtClean="0"/>
              <a:t>    1. Store </a:t>
            </a:r>
            <a:r>
              <a:rPr lang="en-US" sz="3200" dirty="0" smtClean="0"/>
              <a:t>energy in carbon-hydrogen bonds</a:t>
            </a:r>
            <a:endParaRPr lang="en-US" sz="3200" dirty="0" smtClean="0"/>
          </a:p>
          <a:p>
            <a:r>
              <a:rPr lang="en-US" sz="3200" dirty="0"/>
              <a:t> </a:t>
            </a:r>
            <a:r>
              <a:rPr lang="en-US" sz="3200" dirty="0" smtClean="0"/>
              <a:t>    2. form CELL membranes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	(phospholipid bilayer)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  3. chemical messengers (steroid hormones)</a:t>
            </a:r>
          </a:p>
          <a:p>
            <a:r>
              <a:rPr lang="en-US" sz="3200" dirty="0" smtClean="0"/>
              <a:t>c</a:t>
            </a:r>
            <a:r>
              <a:rPr lang="en-US" sz="3200" dirty="0"/>
              <a:t>. Made of 1 glycerol and 3 fatty acids 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3" name="Picture 1" descr="http://www.bio.psu.edu/courses/spring2004/biol141-901/basic_chemistry/lipid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88008" y="-58127"/>
            <a:ext cx="2438401" cy="420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273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59656" y="24581"/>
            <a:ext cx="7024688" cy="685800"/>
          </a:xfrm>
        </p:spPr>
        <p:txBody>
          <a:bodyPr/>
          <a:lstStyle/>
          <a:p>
            <a:pPr algn="ctr"/>
            <a:r>
              <a:rPr lang="en-US" b="1" u="sng" dirty="0" smtClean="0"/>
              <a:t>lipids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991600" cy="51816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Saturated</a:t>
            </a:r>
          </a:p>
          <a:p>
            <a:pPr lvl="2"/>
            <a:r>
              <a:rPr lang="en-US" sz="3000" dirty="0" smtClean="0"/>
              <a:t>Contains maximum # of Hydrogen Atoms (H</a:t>
            </a:r>
            <a:r>
              <a:rPr lang="en-US" sz="3000" baseline="30000" dirty="0" smtClean="0"/>
              <a:t>+</a:t>
            </a:r>
            <a:r>
              <a:rPr lang="en-US" sz="3000" dirty="0" smtClean="0"/>
              <a:t>)</a:t>
            </a:r>
          </a:p>
          <a:p>
            <a:pPr lvl="2"/>
            <a:r>
              <a:rPr lang="en-US" sz="3000" dirty="0" smtClean="0"/>
              <a:t>Found in meat and </a:t>
            </a:r>
            <a:r>
              <a:rPr lang="en-US" sz="3000" dirty="0" smtClean="0"/>
              <a:t>dairy, solid at room temp.</a:t>
            </a:r>
            <a:endParaRPr lang="en-US" sz="3000" dirty="0" smtClean="0"/>
          </a:p>
          <a:p>
            <a:r>
              <a:rPr lang="en-US" sz="3000" dirty="0" smtClean="0"/>
              <a:t>Unsaturated</a:t>
            </a:r>
          </a:p>
          <a:p>
            <a:pPr lvl="2"/>
            <a:r>
              <a:rPr lang="en-US" sz="3000" dirty="0" smtClean="0"/>
              <a:t>Doesn’t  have maximum # of H</a:t>
            </a:r>
            <a:r>
              <a:rPr lang="en-US" sz="3000" baseline="30000" dirty="0" smtClean="0"/>
              <a:t>+ </a:t>
            </a:r>
            <a:r>
              <a:rPr lang="en-US" sz="3000" dirty="0" smtClean="0"/>
              <a:t>atoms</a:t>
            </a:r>
          </a:p>
          <a:p>
            <a:pPr lvl="2"/>
            <a:r>
              <a:rPr lang="en-US" sz="3000" dirty="0" smtClean="0"/>
              <a:t>Oils; liquid at room temperature.</a:t>
            </a:r>
          </a:p>
          <a:p>
            <a:pPr marL="237744" lvl="2" indent="0">
              <a:buNone/>
            </a:pPr>
            <a:r>
              <a:rPr lang="en-US" sz="3000" dirty="0" smtClean="0"/>
              <a:t>                                                          Unsaturated fats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0" name="Picture 6" descr="http://t3.gstatic.com/images?q=tbn:ANd9GcQlLqXZWwC6bABY2JR0tLyPgSo7-yjI4ie8m1pX61kcuBKDQxzSbvqFOkBvu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93237"/>
            <a:ext cx="3886200" cy="3112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materia-training.com/sites/default/files/good_fa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952568"/>
            <a:ext cx="2590800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315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229600" cy="838200"/>
          </a:xfrm>
        </p:spPr>
        <p:txBody>
          <a:bodyPr/>
          <a:lstStyle/>
          <a:p>
            <a:pPr algn="ctr"/>
            <a:r>
              <a:rPr lang="en-US" b="1" u="sng" dirty="0" smtClean="0"/>
              <a:t>macromolecules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686800" cy="63246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400" dirty="0" smtClean="0"/>
              <a:t>Proteins-A.K.A. Polypeptides</a:t>
            </a:r>
            <a:endParaRPr lang="en-US" sz="2400" dirty="0"/>
          </a:p>
          <a:p>
            <a:pPr lvl="1"/>
            <a:r>
              <a:rPr lang="en-US" sz="2400" dirty="0"/>
              <a:t>Made up of amino </a:t>
            </a:r>
            <a:r>
              <a:rPr lang="en-US" sz="2400" dirty="0" smtClean="0"/>
              <a:t>acids connected by peptide bonds</a:t>
            </a:r>
            <a:endParaRPr lang="en-US" sz="2400" dirty="0"/>
          </a:p>
          <a:p>
            <a:pPr lvl="1"/>
            <a:r>
              <a:rPr lang="en-US" sz="2400" dirty="0"/>
              <a:t>More than 20 different amino </a:t>
            </a:r>
            <a:r>
              <a:rPr lang="en-US" sz="2400" dirty="0" smtClean="0"/>
              <a:t>acids</a:t>
            </a:r>
          </a:p>
          <a:p>
            <a:pPr lvl="1"/>
            <a:r>
              <a:rPr lang="en-US" sz="2400" dirty="0" smtClean="0"/>
              <a:t>Examples: Muscle, hair, nails, enzymes, hemoglobin</a:t>
            </a:r>
            <a:endParaRPr lang="en-US" sz="2400" dirty="0"/>
          </a:p>
          <a:p>
            <a:pPr lvl="1"/>
            <a:r>
              <a:rPr lang="en-US" sz="2400" dirty="0"/>
              <a:t>Uses</a:t>
            </a:r>
          </a:p>
          <a:p>
            <a:pPr lvl="2"/>
            <a:r>
              <a:rPr lang="en-US" sz="2400" dirty="0" smtClean="0"/>
              <a:t>Speed up chemical </a:t>
            </a:r>
            <a:r>
              <a:rPr lang="en-US" sz="2400" dirty="0"/>
              <a:t>reactions </a:t>
            </a:r>
            <a:r>
              <a:rPr lang="en-US" sz="2400" dirty="0" smtClean="0"/>
              <a:t>(</a:t>
            </a:r>
            <a:r>
              <a:rPr lang="en-US" sz="2400" b="1" dirty="0" smtClean="0"/>
              <a:t>Enzymes</a:t>
            </a:r>
            <a:r>
              <a:rPr lang="en-US" sz="2400" dirty="0"/>
              <a:t>)</a:t>
            </a:r>
          </a:p>
          <a:p>
            <a:pPr lvl="2"/>
            <a:r>
              <a:rPr lang="en-US" sz="2400" dirty="0"/>
              <a:t>Pump small molecules in and out of cells</a:t>
            </a:r>
          </a:p>
          <a:p>
            <a:pPr lvl="2"/>
            <a:r>
              <a:rPr lang="en-US" sz="2400" dirty="0"/>
              <a:t>help cells </a:t>
            </a:r>
            <a:r>
              <a:rPr lang="en-US" sz="2400" dirty="0" smtClean="0"/>
              <a:t>and organisms move</a:t>
            </a:r>
          </a:p>
          <a:p>
            <a:pPr lvl="2"/>
            <a:r>
              <a:rPr lang="en-US" sz="2400" dirty="0" smtClean="0"/>
              <a:t>Provide structure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Structure </a:t>
            </a:r>
            <a:r>
              <a:rPr lang="en-US" sz="2400" dirty="0"/>
              <a:t>of a Protein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			</a:t>
            </a:r>
            <a:endParaRPr lang="en-US" dirty="0"/>
          </a:p>
        </p:txBody>
      </p:sp>
      <p:pic>
        <p:nvPicPr>
          <p:cNvPr id="6146" name="Picture 2" descr="http://www.southbendclinic.com/adam/graphics/images/en/198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684105"/>
            <a:ext cx="3810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531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105400"/>
            <a:ext cx="2877524" cy="1646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509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0"/>
            <a:ext cx="8229600" cy="943897"/>
          </a:xfrm>
        </p:spPr>
        <p:txBody>
          <a:bodyPr/>
          <a:lstStyle/>
          <a:p>
            <a:pPr algn="ctr"/>
            <a:r>
              <a:rPr lang="en-US" b="1" u="sng" dirty="0" smtClean="0"/>
              <a:t>macromolecules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07" y="685800"/>
            <a:ext cx="9067800" cy="53340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600" dirty="0" smtClean="0"/>
              <a:t>Nucleic </a:t>
            </a:r>
            <a:r>
              <a:rPr lang="en-US" sz="2600" dirty="0"/>
              <a:t>Acids</a:t>
            </a:r>
          </a:p>
          <a:p>
            <a:pPr lvl="1"/>
            <a:r>
              <a:rPr lang="en-US" sz="2600" dirty="0"/>
              <a:t>Made up of </a:t>
            </a:r>
            <a:r>
              <a:rPr lang="en-US" sz="2600" b="1" dirty="0" smtClean="0"/>
              <a:t>nucleotides</a:t>
            </a:r>
            <a:endParaRPr lang="en-US" sz="2600" dirty="0"/>
          </a:p>
          <a:p>
            <a:pPr lvl="2"/>
            <a:r>
              <a:rPr lang="en-US" sz="2600" dirty="0"/>
              <a:t>3 basic parts  5 carbon sugar</a:t>
            </a:r>
          </a:p>
          <a:p>
            <a:pPr lvl="2"/>
            <a:r>
              <a:rPr lang="en-US" sz="2600" dirty="0"/>
              <a:t> Phosphate</a:t>
            </a:r>
          </a:p>
          <a:p>
            <a:pPr lvl="2"/>
            <a:r>
              <a:rPr lang="en-US" sz="2600" dirty="0"/>
              <a:t>nitrogenous base</a:t>
            </a:r>
          </a:p>
          <a:p>
            <a:pPr lvl="1"/>
            <a:r>
              <a:rPr lang="en-US" sz="2600" dirty="0"/>
              <a:t>2 types</a:t>
            </a:r>
          </a:p>
          <a:p>
            <a:pPr lvl="2"/>
            <a:r>
              <a:rPr lang="en-US" sz="2600" b="1" dirty="0"/>
              <a:t>RNA-</a:t>
            </a:r>
            <a:r>
              <a:rPr lang="en-US" sz="2600" dirty="0"/>
              <a:t>ribonucleic </a:t>
            </a:r>
            <a:r>
              <a:rPr lang="en-US" sz="2600" dirty="0" smtClean="0"/>
              <a:t>acid</a:t>
            </a:r>
          </a:p>
          <a:p>
            <a:pPr lvl="3"/>
            <a:r>
              <a:rPr lang="en-US" sz="2600" dirty="0" smtClean="0"/>
              <a:t>Single stranded</a:t>
            </a:r>
            <a:endParaRPr lang="en-US" sz="2600" dirty="0"/>
          </a:p>
          <a:p>
            <a:pPr lvl="2"/>
            <a:r>
              <a:rPr lang="en-US" sz="2600" b="1" dirty="0"/>
              <a:t>DNA</a:t>
            </a:r>
            <a:r>
              <a:rPr lang="en-US" sz="2600" dirty="0"/>
              <a:t>-deoxyribonucleic </a:t>
            </a:r>
            <a:r>
              <a:rPr lang="en-US" sz="2600" dirty="0" smtClean="0"/>
              <a:t>acid</a:t>
            </a:r>
          </a:p>
          <a:p>
            <a:pPr lvl="3"/>
            <a:r>
              <a:rPr lang="en-US" sz="2600" dirty="0" smtClean="0"/>
              <a:t>Double helix</a:t>
            </a:r>
            <a:endParaRPr lang="en-US" sz="2600" dirty="0"/>
          </a:p>
          <a:p>
            <a:pPr lvl="1"/>
            <a:r>
              <a:rPr lang="en-US" sz="2600" dirty="0"/>
              <a:t>Functions</a:t>
            </a:r>
          </a:p>
          <a:p>
            <a:pPr lvl="2"/>
            <a:r>
              <a:rPr lang="en-US" sz="2600" dirty="0"/>
              <a:t>Store and transmit </a:t>
            </a:r>
            <a:r>
              <a:rPr lang="en-US" sz="2600" dirty="0" smtClean="0"/>
              <a:t>hereditary </a:t>
            </a:r>
          </a:p>
          <a:p>
            <a:pPr lvl="2"/>
            <a:r>
              <a:rPr lang="en-US" sz="2600" dirty="0" smtClean="0"/>
              <a:t>information</a:t>
            </a:r>
            <a:endParaRPr lang="en-US" sz="26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04800"/>
            <a:ext cx="2133600" cy="3015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blogs-images.forbes.com/daviddisalvo/files/2011/11/DN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901" y="3625360"/>
            <a:ext cx="4312099" cy="3232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200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1936</TotalTime>
  <Words>437</Words>
  <Application>Microsoft Office PowerPoint</Application>
  <PresentationFormat>On-screen Show (4:3)</PresentationFormat>
  <Paragraphs>126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Franklin Gothic Book</vt:lpstr>
      <vt:lpstr>Franklin Gothic Medium</vt:lpstr>
      <vt:lpstr>Tunga</vt:lpstr>
      <vt:lpstr>Wingdings</vt:lpstr>
      <vt:lpstr>iRespondQuestionMaster</vt:lpstr>
      <vt:lpstr>iRespondGraphMaster</vt:lpstr>
      <vt:lpstr>Angles</vt:lpstr>
      <vt:lpstr>UNIT:  Biochemistry What are the structures and functions  of the 4 major macromolecules? </vt:lpstr>
      <vt:lpstr>Macromolecules( macro=big)</vt:lpstr>
      <vt:lpstr>Macromolecules</vt:lpstr>
      <vt:lpstr>Carbohydrates</vt:lpstr>
      <vt:lpstr>Macromolecules</vt:lpstr>
      <vt:lpstr>Macromolecules</vt:lpstr>
      <vt:lpstr>lipids</vt:lpstr>
      <vt:lpstr>macromolecules</vt:lpstr>
      <vt:lpstr>macromolecules</vt:lpstr>
      <vt:lpstr>Macromolecules</vt:lpstr>
      <vt:lpstr>Enzymes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Brittany Haynes</dc:creator>
  <cp:lastModifiedBy>Allyson John</cp:lastModifiedBy>
  <cp:revision>76</cp:revision>
  <dcterms:created xsi:type="dcterms:W3CDTF">2012-08-12T15:53:18Z</dcterms:created>
  <dcterms:modified xsi:type="dcterms:W3CDTF">2018-08-15T12:01:23Z</dcterms:modified>
</cp:coreProperties>
</file>