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949" r:id="rId3"/>
  </p:sldMasterIdLst>
  <p:handoutMasterIdLst>
    <p:handoutMasterId r:id="rId11"/>
  </p:handoutMasterIdLst>
  <p:sldIdLst>
    <p:sldId id="256" r:id="rId4"/>
    <p:sldId id="258" r:id="rId5"/>
    <p:sldId id="259" r:id="rId6"/>
    <p:sldId id="268" r:id="rId7"/>
    <p:sldId id="269" r:id="rId8"/>
    <p:sldId id="282" r:id="rId9"/>
    <p:sldId id="284" r:id="rId10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wit.ac.th/~bio/assets/karyotype_mutation.swf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.webmd.com/health-problems-related-to-down-syndrome" TargetMode="External"/><Relationship Id="rId2" Type="http://schemas.openxmlformats.org/officeDocument/2006/relationships/hyperlink" Target="http://www.webmd.com/heart/picture-of-the-heart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bs.org/wgbh/nova/body/how-cells-divide.html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7332518" cy="17314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UNIT 6</a:t>
            </a:r>
            <a:r>
              <a:rPr lang="en-US" sz="2800" dirty="0" smtClean="0"/>
              <a:t>:  Cell Division</a:t>
            </a:r>
            <a:br>
              <a:rPr lang="en-US" sz="2800" dirty="0" smtClean="0"/>
            </a:br>
            <a:r>
              <a:rPr lang="en-US" sz="2800" dirty="0" smtClean="0"/>
              <a:t>What is a karyotype and how is it used to detect genetic disorders?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1282" y="1323109"/>
            <a:ext cx="88594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u="sng" dirty="0" err="1" smtClean="0"/>
              <a:t>Karyotype</a:t>
            </a:r>
            <a:endParaRPr lang="en-US" sz="4000" b="1" u="sng" dirty="0" smtClean="0"/>
          </a:p>
          <a:p>
            <a:pPr lvl="0" algn="l"/>
            <a:r>
              <a:rPr lang="en-US" sz="4000" dirty="0" smtClean="0"/>
              <a:t>Orderly display of magnified images of an individuals chromosomes.</a:t>
            </a:r>
          </a:p>
          <a:p>
            <a:pPr lvl="0" algn="l"/>
            <a:r>
              <a:rPr lang="en-US" sz="4000" dirty="0" smtClean="0"/>
              <a:t>Detects genetic abnormalities caused by mutations.</a:t>
            </a:r>
          </a:p>
          <a:p>
            <a:pPr lvl="0" algn="l"/>
            <a:r>
              <a:rPr lang="en-US" sz="4000" dirty="0" smtClean="0"/>
              <a:t>Usually use blood (WBC)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153400" cy="571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Typical </a:t>
            </a:r>
            <a:r>
              <a:rPr lang="en-US" sz="4000" dirty="0" err="1" smtClean="0"/>
              <a:t>Karyotypes</a:t>
            </a:r>
            <a:endParaRPr lang="en-US" sz="40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 smtClean="0"/>
              <a:t>Karyotypes</a:t>
            </a:r>
            <a:endParaRPr lang="en-US" sz="5400" dirty="0"/>
          </a:p>
        </p:txBody>
      </p:sp>
      <p:pic>
        <p:nvPicPr>
          <p:cNvPr id="4" name="Picture 2" descr="http://anthro.palomar.edu/abnormal/images/karyotype_ma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10614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evengerscience.com/Bio/04-Reproduction/03-Genetics/female_karyotyp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92680"/>
            <a:ext cx="3962400" cy="40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63246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r>
              <a:rPr lang="en-US" sz="3000" dirty="0" smtClean="0"/>
              <a:t>Abnormalities</a:t>
            </a:r>
          </a:p>
          <a:p>
            <a:pPr lvl="0"/>
            <a:r>
              <a:rPr lang="en-US" sz="3000" dirty="0" smtClean="0"/>
              <a:t>Alterations in chromosomes ex. Down Syndrome</a:t>
            </a:r>
          </a:p>
          <a:p>
            <a:pPr lvl="1"/>
            <a:r>
              <a:rPr lang="en-US" sz="3000" dirty="0" smtClean="0"/>
              <a:t>Extra copy of chromosome 21</a:t>
            </a:r>
          </a:p>
          <a:p>
            <a:pPr lvl="1"/>
            <a:r>
              <a:rPr lang="en-US" sz="3000" dirty="0" smtClean="0"/>
              <a:t>Most common chromosome number abnormality</a:t>
            </a:r>
          </a:p>
          <a:p>
            <a:pPr lvl="1"/>
            <a:r>
              <a:rPr lang="en-US" sz="3000" dirty="0" smtClean="0"/>
              <a:t>1 out of 700 children affected in U.S.</a:t>
            </a:r>
          </a:p>
          <a:p>
            <a:pPr lvl="0"/>
            <a:r>
              <a:rPr lang="en-US" sz="3000" dirty="0" smtClean="0"/>
              <a:t>Can also have a mutation occur during meiosis which affects sex chromosomes, X and Y</a:t>
            </a:r>
          </a:p>
          <a:p>
            <a:pPr lvl="1"/>
            <a:r>
              <a:rPr lang="en-US" sz="3000" dirty="0" smtClean="0"/>
              <a:t>Ex. XXY, XXX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XXY-</a:t>
            </a:r>
            <a:r>
              <a:rPr lang="en-US" sz="3000" dirty="0" err="1" smtClean="0"/>
              <a:t>Klinefelter</a:t>
            </a:r>
            <a:r>
              <a:rPr lang="en-US" sz="3000" dirty="0" smtClean="0"/>
              <a:t> Syndrome-sterile male</a:t>
            </a:r>
          </a:p>
          <a:p>
            <a:r>
              <a:rPr lang="en-US" sz="3000" dirty="0" smtClean="0"/>
              <a:t>XXX-</a:t>
            </a:r>
            <a:r>
              <a:rPr lang="en-US" sz="3000" dirty="0" err="1" smtClean="0"/>
              <a:t>Metafemale</a:t>
            </a:r>
            <a:r>
              <a:rPr lang="en-US" sz="3000" dirty="0" smtClean="0"/>
              <a:t>-Limited fertility</a:t>
            </a:r>
          </a:p>
          <a:p>
            <a:pPr lvl="0"/>
            <a:endParaRPr lang="en-US" sz="2800" dirty="0"/>
          </a:p>
          <a:p>
            <a:pPr lvl="0"/>
            <a:endParaRPr lang="en-US" sz="2800" dirty="0" smtClean="0"/>
          </a:p>
          <a:p>
            <a:pPr marL="3200400" lvl="7" indent="-3200400">
              <a:buNone/>
            </a:pPr>
            <a:r>
              <a:rPr lang="en-US" sz="2800" b="1" dirty="0" smtClean="0">
                <a:hlinkClick r:id="rId2"/>
              </a:rPr>
              <a:t>http</a:t>
            </a:r>
            <a:r>
              <a:rPr lang="en-US" sz="2800" b="1" dirty="0">
                <a:hlinkClick r:id="rId2"/>
              </a:rPr>
              <a:t>://www.mwit.ac.th/~</a:t>
            </a:r>
            <a:r>
              <a:rPr lang="en-US" sz="2800" b="1" dirty="0" smtClean="0">
                <a:hlinkClick r:id="rId2"/>
              </a:rPr>
              <a:t>bio/assets/karyotype_mutation.swf</a:t>
            </a:r>
            <a:endParaRPr lang="en-US" sz="2800" b="1" dirty="0" smtClean="0"/>
          </a:p>
          <a:p>
            <a:pPr marL="3200400" lvl="7" indent="0">
              <a:buNone/>
            </a:pPr>
            <a:endParaRPr lang="en-US" sz="2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pPr marL="68580" indent="0" algn="ctr"/>
            <a:r>
              <a:rPr lang="en-US" sz="4000" b="1" u="sng" dirty="0" smtClean="0"/>
              <a:t>Karyotypes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860925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7" y="76200"/>
            <a:ext cx="8686800" cy="838200"/>
          </a:xfrm>
        </p:spPr>
        <p:txBody>
          <a:bodyPr/>
          <a:lstStyle/>
          <a:p>
            <a:pPr algn="ctr"/>
            <a:r>
              <a:rPr lang="en-US" b="1" u="sng" dirty="0" smtClean="0"/>
              <a:t>Turner’s Syndrome</a:t>
            </a:r>
            <a:endParaRPr lang="en-US" b="1" u="sng" dirty="0"/>
          </a:p>
        </p:txBody>
      </p:sp>
      <p:pic>
        <p:nvPicPr>
          <p:cNvPr id="5" name="Picture 4" descr="http://www.doctortipster.com/wp-content/uploads/2011/07/turner-syndrom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99535"/>
            <a:ext cx="5125402" cy="482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psd202.org/PEHS/departments/science/tmurphy/fourth_period_web/turnersyndrome/assets/fs32-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" y="1828800"/>
            <a:ext cx="376132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1879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Most </a:t>
            </a:r>
            <a:r>
              <a:rPr lang="en-US" sz="2400" dirty="0"/>
              <a:t>children with Down syndrome have mild to moderate cognitive disability. About half of the children who have Down syndrome are born with a </a:t>
            </a:r>
            <a:r>
              <a:rPr lang="en-US" sz="2400" dirty="0">
                <a:hlinkClick r:id="rId2"/>
              </a:rPr>
              <a:t>heart</a:t>
            </a:r>
            <a:r>
              <a:rPr lang="en-US" sz="2400" dirty="0"/>
              <a:t> defect. Children with Down syndrome are also prone to developing other </a:t>
            </a:r>
            <a:r>
              <a:rPr lang="en-US" sz="2400" dirty="0">
                <a:hlinkClick r:id="rId3"/>
              </a:rPr>
              <a:t>health problems</a:t>
            </a:r>
            <a:r>
              <a:rPr lang="en-US" sz="2400" dirty="0"/>
              <a:t>. For example, respiratory infections, hearing problems, and dental problems are common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8183880" cy="16764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Down’s Syndrome</a:t>
            </a:r>
            <a:endParaRPr lang="en-US" sz="4000" u="sng" dirty="0"/>
          </a:p>
        </p:txBody>
      </p:sp>
      <p:pic>
        <p:nvPicPr>
          <p:cNvPr id="5" name="Picture 4" descr="http://scfscience8.wikispaces.com/file/view/Down-Syndrome_2073_207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bookbing.org/wp-content/uploads/karyotype-down-syndr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4" y="762000"/>
            <a:ext cx="9048375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  </a:t>
            </a:r>
            <a:br>
              <a:rPr lang="en-US" sz="2400" dirty="0"/>
            </a:br>
            <a:r>
              <a:rPr lang="en-US" sz="2400" dirty="0"/>
              <a:t>Many men who have </a:t>
            </a:r>
            <a:r>
              <a:rPr lang="en-US" sz="2400" dirty="0" err="1"/>
              <a:t>Klinefelter</a:t>
            </a:r>
            <a:r>
              <a:rPr lang="en-US" sz="2400" dirty="0"/>
              <a:t> syndrome do not have obvious symptoms. Some boys with </a:t>
            </a:r>
            <a:r>
              <a:rPr lang="en-US" sz="2400" dirty="0" err="1"/>
              <a:t>Klinefelter</a:t>
            </a:r>
            <a:r>
              <a:rPr lang="en-US" sz="2400" dirty="0"/>
              <a:t> syndrome have language and learning problems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8686800" cy="838200"/>
          </a:xfrm>
        </p:spPr>
        <p:txBody>
          <a:bodyPr/>
          <a:lstStyle/>
          <a:p>
            <a:pPr algn="ctr"/>
            <a:r>
              <a:rPr lang="en-US" u="sng" dirty="0" err="1" smtClean="0"/>
              <a:t>Klinefelter’s</a:t>
            </a:r>
            <a:endParaRPr lang="en-US" u="sng" dirty="0"/>
          </a:p>
        </p:txBody>
      </p:sp>
      <p:pic>
        <p:nvPicPr>
          <p:cNvPr id="4" name="Picture 3" descr="http://howshealth.com/wp-content/uploads/2010/11/Klinefelter-Syndrome-pictu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97" y="1914832"/>
            <a:ext cx="3352800" cy="4628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6228684" y="4229099"/>
            <a:ext cx="555625" cy="302240"/>
          </a:xfrm>
          <a:prstGeom prst="rect">
            <a:avLst/>
          </a:prstGeom>
          <a:solidFill>
            <a:schemeClr val="tx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 descr="http://shsgdp.wikispaces.com/file/view/karyotype_klinef.jpg/134856787/karyotype_klin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98495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423" y="838200"/>
            <a:ext cx="3444977" cy="5791200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Cry that is high-pitched and sounds like a cat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Downward slant to the eyes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Low birth weight and slow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growth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ntellectual disability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Partial webbing or fusing of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fingers </a:t>
            </a:r>
            <a:r>
              <a:rPr lang="en-US" sz="1800" dirty="0">
                <a:solidFill>
                  <a:schemeClr val="tx1"/>
                </a:solidFill>
              </a:rPr>
              <a:t>or toes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Slow </a:t>
            </a:r>
            <a:r>
              <a:rPr lang="en-US" sz="1800" dirty="0">
                <a:solidFill>
                  <a:schemeClr val="tx1"/>
                </a:solidFill>
              </a:rPr>
              <a:t>or incomplete development of motor skills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Small head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Small jaw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Wide-set eyes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152400"/>
            <a:ext cx="5791199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Cri du Chat</a:t>
            </a:r>
            <a:endParaRPr lang="en-US" sz="3200" b="1" u="sng" dirty="0"/>
          </a:p>
        </p:txBody>
      </p:sp>
      <p:pic>
        <p:nvPicPr>
          <p:cNvPr id="5122" name="Picture 2" descr="scan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r="53157" b="61275"/>
          <a:stretch>
            <a:fillRect/>
          </a:stretch>
        </p:blipFill>
        <p:spPr bwMode="auto">
          <a:xfrm>
            <a:off x="3114828" y="762000"/>
            <a:ext cx="3786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ridchat.u-net.com/charlot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</TotalTime>
  <Words>199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iRespondGraphMaster</vt:lpstr>
      <vt:lpstr>iRespondQuestionMaster</vt:lpstr>
      <vt:lpstr>Composite</vt:lpstr>
      <vt:lpstr>UNIT 6:  Cell Division What is a karyotype and how is it used to detect genetic disorders?  </vt:lpstr>
      <vt:lpstr>Karyotypes</vt:lpstr>
      <vt:lpstr>Karyotypes</vt:lpstr>
      <vt:lpstr>Turner’s Syndrome</vt:lpstr>
      <vt:lpstr>Down’s Syndrome</vt:lpstr>
      <vt:lpstr>Klinefelter’s</vt:lpstr>
      <vt:lpstr>Cri du Chat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Klumpp</cp:lastModifiedBy>
  <cp:revision>154</cp:revision>
  <cp:lastPrinted>2012-10-10T13:34:46Z</cp:lastPrinted>
  <dcterms:created xsi:type="dcterms:W3CDTF">2012-08-12T15:53:18Z</dcterms:created>
  <dcterms:modified xsi:type="dcterms:W3CDTF">2013-10-14T11:56:16Z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