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93" r:id="rId30"/>
    <p:sldId id="283" r:id="rId31"/>
    <p:sldId id="284" r:id="rId32"/>
    <p:sldId id="285" r:id="rId33"/>
    <p:sldId id="286" r:id="rId34"/>
    <p:sldId id="287" r:id="rId35"/>
    <p:sldId id="288" r:id="rId36"/>
    <p:sldId id="289" r:id="rId37"/>
    <p:sldId id="290"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300013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36710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300013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207687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3288847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246766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1466641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1109212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1444104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1091648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100244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2076878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367104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E5E6D8-513D-4724-8388-8FD3A7383271}" type="datetimeFigureOut">
              <a:rPr lang="en-US" smtClean="0"/>
              <a:t>11/10/2017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E6DC69B-2852-4C8F-81E5-17474B3FA710}"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E6D8-513D-4724-8388-8FD3A7383271}"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DC69B-2852-4C8F-81E5-17474B3FA71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E6D8-513D-4724-8388-8FD3A7383271}"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DC69B-2852-4C8F-81E5-17474B3FA710}"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3E5E6D8-513D-4724-8388-8FD3A7383271}"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DC69B-2852-4C8F-81E5-17474B3FA710}"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E5E6D8-513D-4724-8388-8FD3A7383271}"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6DC69B-2852-4C8F-81E5-17474B3FA710}"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E5E6D8-513D-4724-8388-8FD3A7383271}"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6DC69B-2852-4C8F-81E5-17474B3FA710}"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5E6D8-513D-4724-8388-8FD3A7383271}"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6DC69B-2852-4C8F-81E5-17474B3FA710}"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3E5E6D8-513D-4724-8388-8FD3A7383271}" type="datetimeFigureOut">
              <a:rPr lang="en-US" smtClean="0"/>
              <a:t>11/10/2017</a:t>
            </a:fld>
            <a:endParaRPr lang="en-US"/>
          </a:p>
        </p:txBody>
      </p:sp>
      <p:sp>
        <p:nvSpPr>
          <p:cNvPr id="7" name="Slide Number Placeholder 6"/>
          <p:cNvSpPr>
            <a:spLocks noGrp="1"/>
          </p:cNvSpPr>
          <p:nvPr>
            <p:ph type="sldNum" sz="quarter" idx="12"/>
          </p:nvPr>
        </p:nvSpPr>
        <p:spPr/>
        <p:txBody>
          <a:bodyPr/>
          <a:lstStyle/>
          <a:p>
            <a:fld id="{FE6DC69B-2852-4C8F-81E5-17474B3FA71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5E6D8-513D-4724-8388-8FD3A7383271}" type="datetimeFigureOut">
              <a:rPr lang="en-US" smtClean="0"/>
              <a:t>11/10/2017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E6DC69B-2852-4C8F-81E5-17474B3FA7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3288847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5E6D8-513D-4724-8388-8FD3A7383271}"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DC69B-2852-4C8F-81E5-17474B3FA710}"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5E6D8-513D-4724-8388-8FD3A7383271}"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DC69B-2852-4C8F-81E5-17474B3FA71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246766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1466641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110921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144410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109164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E5E6D8-513D-4724-8388-8FD3A7383271}" type="datetimeFigureOut">
              <a:rPr lang="en-US" smtClean="0"/>
              <a:t>11/10/2017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6DC69B-2852-4C8F-81E5-17474B3FA710}" type="slidenum">
              <a:rPr lang="en-US" smtClean="0"/>
              <a:t>‹#›</a:t>
            </a:fld>
            <a:endParaRPr lang="en-US"/>
          </a:p>
        </p:txBody>
      </p:sp>
    </p:spTree>
    <p:extLst>
      <p:ext uri="{BB962C8B-B14F-4D97-AF65-F5344CB8AC3E}">
        <p14:creationId xmlns:p14="http://schemas.microsoft.com/office/powerpoint/2010/main" val="100244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9549857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9549857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3E5E6D8-513D-4724-8388-8FD3A7383271}" type="datetimeFigureOut">
              <a:rPr lang="en-US" smtClean="0"/>
              <a:t>11/10/2017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E6DC69B-2852-4C8F-81E5-17474B3FA7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and Agriculture</a:t>
            </a:r>
            <a:endParaRPr lang="en-US" dirty="0"/>
          </a:p>
        </p:txBody>
      </p:sp>
      <p:sp>
        <p:nvSpPr>
          <p:cNvPr id="3" name="Subtitle 2"/>
          <p:cNvSpPr>
            <a:spLocks noGrp="1"/>
          </p:cNvSpPr>
          <p:nvPr>
            <p:ph type="subTitle" idx="1"/>
          </p:nvPr>
        </p:nvSpPr>
        <p:spPr/>
        <p:txBody>
          <a:bodyPr/>
          <a:lstStyle/>
          <a:p>
            <a:r>
              <a:rPr lang="en-US" dirty="0" smtClean="0"/>
              <a:t>Chapter 15 Notes</a:t>
            </a:r>
            <a:endParaRPr lang="en-US" dirty="0"/>
          </a:p>
        </p:txBody>
      </p:sp>
    </p:spTree>
    <p:extLst>
      <p:ext uri="{BB962C8B-B14F-4D97-AF65-F5344CB8AC3E}">
        <p14:creationId xmlns:p14="http://schemas.microsoft.com/office/powerpoint/2010/main" val="756901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1905000"/>
            <a:ext cx="524434" cy="265664"/>
          </a:xfrm>
        </p:spPr>
        <p:txBody>
          <a:bodyPr>
            <a:normAutofit fontScale="90000"/>
          </a:bodyPr>
          <a:lstStyle/>
          <a:p>
            <a:endParaRPr lang="en-US" dirty="0"/>
          </a:p>
        </p:txBody>
      </p:sp>
      <p:sp>
        <p:nvSpPr>
          <p:cNvPr id="3" name="Content Placeholder 2"/>
          <p:cNvSpPr>
            <a:spLocks noGrp="1"/>
          </p:cNvSpPr>
          <p:nvPr>
            <p:ph idx="1"/>
          </p:nvPr>
        </p:nvSpPr>
        <p:spPr>
          <a:xfrm>
            <a:off x="1066800" y="1066800"/>
            <a:ext cx="6754009" cy="4765829"/>
          </a:xfrm>
        </p:spPr>
        <p:txBody>
          <a:bodyPr>
            <a:normAutofit lnSpcReduction="10000"/>
          </a:bodyPr>
          <a:lstStyle/>
          <a:p>
            <a:pPr marL="68580" indent="0">
              <a:buNone/>
            </a:pPr>
            <a:r>
              <a:rPr lang="en-US" dirty="0" smtClean="0"/>
              <a:t>Poverty</a:t>
            </a:r>
          </a:p>
          <a:p>
            <a:r>
              <a:rPr lang="en-US" dirty="0" smtClean="0"/>
              <a:t>The world’s hungry are nearly all farm workers and </a:t>
            </a:r>
            <a:r>
              <a:rPr lang="en-US" b="1" dirty="0" smtClean="0">
                <a:solidFill>
                  <a:srgbClr val="0070C0"/>
                </a:solidFill>
              </a:rPr>
              <a:t>subsistence farmers </a:t>
            </a:r>
            <a:r>
              <a:rPr lang="en-US" dirty="0" smtClean="0"/>
              <a:t>– farmers who grow only enough food for local use.</a:t>
            </a:r>
          </a:p>
          <a:p>
            <a:r>
              <a:rPr lang="en-US" dirty="0" smtClean="0"/>
              <a:t>They work tiny plots of land, trying to produce enough food for their </a:t>
            </a:r>
            <a:r>
              <a:rPr lang="en-US" b="1" dirty="0" smtClean="0">
                <a:solidFill>
                  <a:srgbClr val="0070C0"/>
                </a:solidFill>
              </a:rPr>
              <a:t>families</a:t>
            </a:r>
            <a:r>
              <a:rPr lang="en-US" dirty="0" smtClean="0"/>
              <a:t>, with something left over to </a:t>
            </a:r>
            <a:r>
              <a:rPr lang="en-US" b="1" dirty="0" smtClean="0">
                <a:solidFill>
                  <a:srgbClr val="0070C0"/>
                </a:solidFill>
              </a:rPr>
              <a:t>sell</a:t>
            </a:r>
            <a:r>
              <a:rPr lang="en-US" dirty="0" smtClean="0"/>
              <a:t>.</a:t>
            </a:r>
          </a:p>
          <a:p>
            <a:r>
              <a:rPr lang="en-US" dirty="0" smtClean="0"/>
              <a:t>Most of these people live in extreme poverty, defined as an income of less than </a:t>
            </a:r>
            <a:r>
              <a:rPr lang="en-US" b="1" dirty="0" smtClean="0">
                <a:solidFill>
                  <a:srgbClr val="0070C0"/>
                </a:solidFill>
              </a:rPr>
              <a:t>$1 </a:t>
            </a:r>
            <a:r>
              <a:rPr lang="en-US" dirty="0" smtClean="0"/>
              <a:t>per day.  </a:t>
            </a:r>
          </a:p>
          <a:p>
            <a:r>
              <a:rPr lang="en-US" dirty="0" smtClean="0"/>
              <a:t>Live mainly in Africa, Asia, and the mountains of </a:t>
            </a:r>
            <a:r>
              <a:rPr lang="en-US" b="1" dirty="0" smtClean="0">
                <a:solidFill>
                  <a:srgbClr val="0070C0"/>
                </a:solidFill>
              </a:rPr>
              <a:t>South</a:t>
            </a:r>
            <a:r>
              <a:rPr lang="en-US" dirty="0" smtClean="0"/>
              <a:t> America.</a:t>
            </a:r>
          </a:p>
          <a:p>
            <a:endParaRPr lang="en-US" dirty="0"/>
          </a:p>
        </p:txBody>
      </p:sp>
    </p:spTree>
    <p:extLst>
      <p:ext uri="{BB962C8B-B14F-4D97-AF65-F5344CB8AC3E}">
        <p14:creationId xmlns:p14="http://schemas.microsoft.com/office/powerpoint/2010/main" val="2741129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01434" cy="685800"/>
          </a:xfrm>
        </p:spPr>
        <p:txBody>
          <a:bodyPr>
            <a:normAutofit fontScale="90000"/>
          </a:bodyPr>
          <a:lstStyle/>
          <a:p>
            <a:r>
              <a:rPr lang="en-US" dirty="0"/>
              <a:t>The Green Revolution</a:t>
            </a:r>
          </a:p>
        </p:txBody>
      </p:sp>
      <p:sp>
        <p:nvSpPr>
          <p:cNvPr id="3" name="Content Placeholder 2"/>
          <p:cNvSpPr>
            <a:spLocks noGrp="1"/>
          </p:cNvSpPr>
          <p:nvPr>
            <p:ph idx="1"/>
          </p:nvPr>
        </p:nvSpPr>
        <p:spPr>
          <a:xfrm>
            <a:off x="1066800" y="1828800"/>
            <a:ext cx="6754009" cy="4114800"/>
          </a:xfrm>
        </p:spPr>
        <p:txBody>
          <a:bodyPr>
            <a:normAutofit fontScale="92500"/>
          </a:bodyPr>
          <a:lstStyle/>
          <a:p>
            <a:r>
              <a:rPr lang="en-US" dirty="0"/>
              <a:t>Worldwide, between 1950 and 1970, increases in crop yields resulted from the use of </a:t>
            </a:r>
            <a:r>
              <a:rPr lang="en-US" b="1" dirty="0">
                <a:solidFill>
                  <a:srgbClr val="0070C0"/>
                </a:solidFill>
              </a:rPr>
              <a:t>new crop </a:t>
            </a:r>
            <a:r>
              <a:rPr lang="en-US" dirty="0"/>
              <a:t>varieties and the application of </a:t>
            </a:r>
            <a:r>
              <a:rPr lang="en-US" b="1" dirty="0">
                <a:solidFill>
                  <a:srgbClr val="0070C0"/>
                </a:solidFill>
              </a:rPr>
              <a:t>modern</a:t>
            </a:r>
            <a:r>
              <a:rPr lang="en-US" dirty="0"/>
              <a:t> agriculture techniques. </a:t>
            </a:r>
          </a:p>
          <a:p>
            <a:r>
              <a:rPr lang="en-US" dirty="0"/>
              <a:t>These changes were called the </a:t>
            </a:r>
            <a:r>
              <a:rPr lang="en-US" b="1" dirty="0">
                <a:solidFill>
                  <a:srgbClr val="0070C0"/>
                </a:solidFill>
              </a:rPr>
              <a:t>green revolution</a:t>
            </a:r>
            <a:r>
              <a:rPr lang="en-US" dirty="0"/>
              <a:t>. Since the 1950s, the green revolution has changed the lives of millions of people.</a:t>
            </a:r>
          </a:p>
          <a:p>
            <a:r>
              <a:rPr lang="en-US" dirty="0" smtClean="0"/>
              <a:t>Works for large farms but has </a:t>
            </a:r>
            <a:r>
              <a:rPr lang="en-US" b="1" dirty="0" smtClean="0">
                <a:solidFill>
                  <a:srgbClr val="0070C0"/>
                </a:solidFill>
              </a:rPr>
              <a:t>negative</a:t>
            </a:r>
            <a:r>
              <a:rPr lang="en-US" dirty="0" smtClean="0"/>
              <a:t> effects of water usage, soil degradation, and pollution.</a:t>
            </a:r>
            <a:endParaRPr lang="en-US" dirty="0"/>
          </a:p>
        </p:txBody>
      </p:sp>
    </p:spTree>
    <p:extLst>
      <p:ext uri="{BB962C8B-B14F-4D97-AF65-F5344CB8AC3E}">
        <p14:creationId xmlns:p14="http://schemas.microsoft.com/office/powerpoint/2010/main" val="2902542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and Soil</a:t>
            </a:r>
          </a:p>
        </p:txBody>
      </p:sp>
      <p:sp>
        <p:nvSpPr>
          <p:cNvPr id="3" name="Content Placeholder 2"/>
          <p:cNvSpPr>
            <a:spLocks noGrp="1"/>
          </p:cNvSpPr>
          <p:nvPr>
            <p:ph idx="1"/>
          </p:nvPr>
        </p:nvSpPr>
        <p:spPr/>
        <p:txBody>
          <a:bodyPr/>
          <a:lstStyle/>
          <a:p>
            <a:r>
              <a:rPr lang="en-US" b="1" dirty="0">
                <a:solidFill>
                  <a:srgbClr val="0070C0"/>
                </a:solidFill>
              </a:rPr>
              <a:t>Arable land </a:t>
            </a:r>
            <a:r>
              <a:rPr lang="en-US" dirty="0"/>
              <a:t>is farmland that can be used to grow crops.</a:t>
            </a:r>
          </a:p>
          <a:p>
            <a:r>
              <a:rPr lang="en-US" dirty="0"/>
              <a:t>The Earth has only a </a:t>
            </a:r>
            <a:r>
              <a:rPr lang="en-US" b="1" dirty="0">
                <a:solidFill>
                  <a:srgbClr val="0070C0"/>
                </a:solidFill>
              </a:rPr>
              <a:t>limited</a:t>
            </a:r>
            <a:r>
              <a:rPr lang="en-US" dirty="0"/>
              <a:t> area of arable land.</a:t>
            </a:r>
          </a:p>
          <a:p>
            <a:r>
              <a:rPr lang="en-US" dirty="0"/>
              <a:t>A</a:t>
            </a:r>
            <a:r>
              <a:rPr lang="en-US" dirty="0" smtClean="0"/>
              <a:t>s </a:t>
            </a:r>
            <a:r>
              <a:rPr lang="en-US" dirty="0"/>
              <a:t>the human population continues to grow, the amount of arable land </a:t>
            </a:r>
            <a:r>
              <a:rPr lang="en-US" b="1" dirty="0">
                <a:solidFill>
                  <a:srgbClr val="0070C0"/>
                </a:solidFill>
              </a:rPr>
              <a:t>per person</a:t>
            </a:r>
            <a:r>
              <a:rPr lang="en-US" dirty="0"/>
              <a:t> decreases.</a:t>
            </a:r>
          </a:p>
          <a:p>
            <a:endParaRPr lang="en-US" dirty="0"/>
          </a:p>
        </p:txBody>
      </p:sp>
    </p:spTree>
    <p:extLst>
      <p:ext uri="{BB962C8B-B14F-4D97-AF65-F5344CB8AC3E}">
        <p14:creationId xmlns:p14="http://schemas.microsoft.com/office/powerpoint/2010/main" val="2910147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01434" cy="685800"/>
          </a:xfrm>
        </p:spPr>
        <p:txBody>
          <a:bodyPr>
            <a:normAutofit/>
          </a:bodyPr>
          <a:lstStyle/>
          <a:p>
            <a:r>
              <a:rPr lang="en-US" sz="3200" dirty="0"/>
              <a:t>Agriculture: </a:t>
            </a:r>
            <a:r>
              <a:rPr lang="en-US" sz="3200" dirty="0" smtClean="0"/>
              <a:t>Traditional</a:t>
            </a:r>
            <a:endParaRPr lang="en-US" sz="3200" dirty="0"/>
          </a:p>
        </p:txBody>
      </p:sp>
      <p:sp>
        <p:nvSpPr>
          <p:cNvPr id="3" name="Content Placeholder 2"/>
          <p:cNvSpPr>
            <a:spLocks noGrp="1"/>
          </p:cNvSpPr>
          <p:nvPr>
            <p:ph idx="1"/>
          </p:nvPr>
        </p:nvSpPr>
        <p:spPr>
          <a:xfrm>
            <a:off x="1066800" y="2057400"/>
            <a:ext cx="6754009" cy="3775229"/>
          </a:xfrm>
        </p:spPr>
        <p:txBody>
          <a:bodyPr>
            <a:normAutofit fontScale="92500"/>
          </a:bodyPr>
          <a:lstStyle/>
          <a:p>
            <a:r>
              <a:rPr lang="en-US" dirty="0"/>
              <a:t>The basic processes of farming include </a:t>
            </a:r>
            <a:r>
              <a:rPr lang="en-US" b="1" dirty="0">
                <a:solidFill>
                  <a:srgbClr val="0070C0"/>
                </a:solidFill>
              </a:rPr>
              <a:t>plowing</a:t>
            </a:r>
            <a:r>
              <a:rPr lang="en-US" dirty="0"/>
              <a:t>, fertilization, </a:t>
            </a:r>
            <a:r>
              <a:rPr lang="en-US" b="1" dirty="0">
                <a:solidFill>
                  <a:srgbClr val="0070C0"/>
                </a:solidFill>
              </a:rPr>
              <a:t>irrigation</a:t>
            </a:r>
            <a:r>
              <a:rPr lang="en-US" dirty="0"/>
              <a:t>, and pest control.</a:t>
            </a:r>
          </a:p>
          <a:p>
            <a:r>
              <a:rPr lang="en-US" dirty="0"/>
              <a:t>Traditionally, plows are pushed by the farmers or pulled by livestock. Plowing helps crops grow by </a:t>
            </a:r>
            <a:r>
              <a:rPr lang="en-US" b="1" dirty="0">
                <a:solidFill>
                  <a:srgbClr val="0070C0"/>
                </a:solidFill>
              </a:rPr>
              <a:t>mixing</a:t>
            </a:r>
            <a:r>
              <a:rPr lang="en-US" dirty="0"/>
              <a:t> soil nutrients, loosening soil particles, and uprooting weeds. Organic fertilizers, such as </a:t>
            </a:r>
            <a:r>
              <a:rPr lang="en-US" b="1" dirty="0">
                <a:solidFill>
                  <a:srgbClr val="0070C0"/>
                </a:solidFill>
              </a:rPr>
              <a:t>manure</a:t>
            </a:r>
            <a:r>
              <a:rPr lang="en-US" dirty="0"/>
              <a:t>, are used to enrich soil. </a:t>
            </a:r>
            <a:r>
              <a:rPr lang="en-US" dirty="0" smtClean="0"/>
              <a:t> </a:t>
            </a:r>
            <a:r>
              <a:rPr lang="en-US" dirty="0"/>
              <a:t>F</a:t>
            </a:r>
            <a:r>
              <a:rPr lang="en-US" dirty="0" smtClean="0"/>
              <a:t>ields </a:t>
            </a:r>
            <a:r>
              <a:rPr lang="en-US" dirty="0"/>
              <a:t>are irrigated by water flowing through ditches.</a:t>
            </a:r>
          </a:p>
          <a:p>
            <a:endParaRPr lang="en-US" dirty="0"/>
          </a:p>
        </p:txBody>
      </p:sp>
    </p:spTree>
    <p:extLst>
      <p:ext uri="{BB962C8B-B14F-4D97-AF65-F5344CB8AC3E}">
        <p14:creationId xmlns:p14="http://schemas.microsoft.com/office/powerpoint/2010/main" val="3667330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6925234" cy="914400"/>
          </a:xfrm>
        </p:spPr>
        <p:txBody>
          <a:bodyPr/>
          <a:lstStyle/>
          <a:p>
            <a:r>
              <a:rPr lang="en-US" dirty="0"/>
              <a:t>Agriculture: Modern</a:t>
            </a:r>
          </a:p>
        </p:txBody>
      </p:sp>
      <p:sp>
        <p:nvSpPr>
          <p:cNvPr id="3" name="Content Placeholder 2"/>
          <p:cNvSpPr>
            <a:spLocks noGrp="1"/>
          </p:cNvSpPr>
          <p:nvPr>
            <p:ph idx="1"/>
          </p:nvPr>
        </p:nvSpPr>
        <p:spPr>
          <a:xfrm>
            <a:off x="1066800" y="1981200"/>
            <a:ext cx="6754009" cy="3851429"/>
          </a:xfrm>
        </p:spPr>
        <p:txBody>
          <a:bodyPr>
            <a:normAutofit fontScale="92500"/>
          </a:bodyPr>
          <a:lstStyle/>
          <a:p>
            <a:r>
              <a:rPr lang="en-US" dirty="0"/>
              <a:t>In most</a:t>
            </a:r>
            <a:r>
              <a:rPr lang="en-US" b="1" dirty="0">
                <a:solidFill>
                  <a:srgbClr val="0070C0"/>
                </a:solidFill>
              </a:rPr>
              <a:t> industrialized </a:t>
            </a:r>
            <a:r>
              <a:rPr lang="en-US" dirty="0"/>
              <a:t>countries, the basic processes of farming are now carried out using modern agricultural methods.</a:t>
            </a:r>
          </a:p>
          <a:p>
            <a:r>
              <a:rPr lang="en-US" b="1" dirty="0">
                <a:solidFill>
                  <a:srgbClr val="0070C0"/>
                </a:solidFill>
              </a:rPr>
              <a:t>Machinery</a:t>
            </a:r>
            <a:r>
              <a:rPr lang="en-US" dirty="0"/>
              <a:t> powered by fossil fuels is now used to </a:t>
            </a:r>
            <a:r>
              <a:rPr lang="en-US" b="1" dirty="0">
                <a:solidFill>
                  <a:srgbClr val="0070C0"/>
                </a:solidFill>
              </a:rPr>
              <a:t>plow</a:t>
            </a:r>
            <a:r>
              <a:rPr lang="en-US" dirty="0"/>
              <a:t> the soil and </a:t>
            </a:r>
            <a:r>
              <a:rPr lang="en-US" b="1" dirty="0">
                <a:solidFill>
                  <a:srgbClr val="0070C0"/>
                </a:solidFill>
              </a:rPr>
              <a:t>harvest</a:t>
            </a:r>
            <a:r>
              <a:rPr lang="en-US" dirty="0"/>
              <a:t> crops. Synthetic </a:t>
            </a:r>
            <a:r>
              <a:rPr lang="en-US" b="1" dirty="0">
                <a:solidFill>
                  <a:srgbClr val="0070C0"/>
                </a:solidFill>
              </a:rPr>
              <a:t>chemical</a:t>
            </a:r>
            <a:r>
              <a:rPr lang="en-US" dirty="0"/>
              <a:t> fertilizers have replaced manure and plant wastes to fertilize soil.</a:t>
            </a:r>
          </a:p>
          <a:p>
            <a:r>
              <a:rPr lang="en-US" dirty="0"/>
              <a:t>A variety of overhead sprinklers and drip systems may be used for </a:t>
            </a:r>
            <a:r>
              <a:rPr lang="en-US" b="1" dirty="0">
                <a:solidFill>
                  <a:srgbClr val="0070C0"/>
                </a:solidFill>
              </a:rPr>
              <a:t>irrigation</a:t>
            </a:r>
            <a:r>
              <a:rPr lang="en-US" dirty="0"/>
              <a:t>. And synthetic </a:t>
            </a:r>
            <a:r>
              <a:rPr lang="en-US" b="1" dirty="0">
                <a:solidFill>
                  <a:srgbClr val="0070C0"/>
                </a:solidFill>
              </a:rPr>
              <a:t>chemicals</a:t>
            </a:r>
            <a:r>
              <a:rPr lang="en-US" dirty="0"/>
              <a:t> are used to kill pests.</a:t>
            </a:r>
          </a:p>
          <a:p>
            <a:endParaRPr lang="en-US" dirty="0"/>
          </a:p>
        </p:txBody>
      </p:sp>
    </p:spTree>
    <p:extLst>
      <p:ext uri="{BB962C8B-B14F-4D97-AF65-F5344CB8AC3E}">
        <p14:creationId xmlns:p14="http://schemas.microsoft.com/office/powerpoint/2010/main" val="541918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801136"/>
          </a:xfrm>
        </p:spPr>
        <p:txBody>
          <a:bodyPr/>
          <a:lstStyle/>
          <a:p>
            <a:r>
              <a:rPr lang="en-US" dirty="0"/>
              <a:t>Fertile Soil: The Living Earth</a:t>
            </a:r>
          </a:p>
        </p:txBody>
      </p:sp>
      <p:sp>
        <p:nvSpPr>
          <p:cNvPr id="3" name="Content Placeholder 2"/>
          <p:cNvSpPr>
            <a:spLocks noGrp="1"/>
          </p:cNvSpPr>
          <p:nvPr>
            <p:ph idx="1"/>
          </p:nvPr>
        </p:nvSpPr>
        <p:spPr>
          <a:xfrm>
            <a:off x="1066800" y="1981200"/>
            <a:ext cx="6754009" cy="3851429"/>
          </a:xfrm>
        </p:spPr>
        <p:txBody>
          <a:bodyPr/>
          <a:lstStyle/>
          <a:p>
            <a:r>
              <a:rPr lang="en-US" b="1" dirty="0">
                <a:solidFill>
                  <a:srgbClr val="0070C0"/>
                </a:solidFill>
              </a:rPr>
              <a:t>Topsoil</a:t>
            </a:r>
            <a:r>
              <a:rPr lang="en-US" dirty="0"/>
              <a:t> is the surface layer of the soil, which is usually richer in organic matter than the subsoil is.</a:t>
            </a:r>
          </a:p>
          <a:p>
            <a:r>
              <a:rPr lang="en-US" b="1" dirty="0">
                <a:solidFill>
                  <a:srgbClr val="0070C0"/>
                </a:solidFill>
              </a:rPr>
              <a:t>Fertile</a:t>
            </a:r>
            <a:r>
              <a:rPr lang="en-US" dirty="0"/>
              <a:t> topsoil is composed of living organisms, rock particles, water, air, and organic matter, such as dead or </a:t>
            </a:r>
            <a:r>
              <a:rPr lang="en-US" b="1" dirty="0">
                <a:solidFill>
                  <a:srgbClr val="0070C0"/>
                </a:solidFill>
              </a:rPr>
              <a:t>decomposing</a:t>
            </a:r>
            <a:r>
              <a:rPr lang="en-US" dirty="0"/>
              <a:t> organisms. Several layers of soil lie under the topsoil. The bottom layer is </a:t>
            </a:r>
            <a:r>
              <a:rPr lang="en-US" b="1" dirty="0">
                <a:solidFill>
                  <a:srgbClr val="0070C0"/>
                </a:solidFill>
              </a:rPr>
              <a:t>bedrock</a:t>
            </a:r>
            <a:r>
              <a:rPr lang="en-US" dirty="0"/>
              <a:t>, which is the solid rock from which most soil originally forms.</a:t>
            </a:r>
          </a:p>
          <a:p>
            <a:endParaRPr lang="en-US" dirty="0"/>
          </a:p>
        </p:txBody>
      </p:sp>
    </p:spTree>
    <p:extLst>
      <p:ext uri="{BB962C8B-B14F-4D97-AF65-F5344CB8AC3E}">
        <p14:creationId xmlns:p14="http://schemas.microsoft.com/office/powerpoint/2010/main" val="1548204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0" y="1828800"/>
            <a:ext cx="981634" cy="341864"/>
          </a:xfrm>
        </p:spPr>
        <p:txBody>
          <a:bodyPr>
            <a:normAutofit fontScale="90000"/>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170" y="1295400"/>
            <a:ext cx="8967974"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505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077634" cy="685800"/>
          </a:xfrm>
        </p:spPr>
        <p:txBody>
          <a:bodyPr>
            <a:normAutofit fontScale="90000"/>
          </a:bodyPr>
          <a:lstStyle/>
          <a:p>
            <a:r>
              <a:rPr lang="en-US" dirty="0"/>
              <a:t>Soil Erosion: A Global Problem</a:t>
            </a:r>
          </a:p>
        </p:txBody>
      </p:sp>
      <p:sp>
        <p:nvSpPr>
          <p:cNvPr id="3" name="Content Placeholder 2"/>
          <p:cNvSpPr>
            <a:spLocks noGrp="1"/>
          </p:cNvSpPr>
          <p:nvPr>
            <p:ph idx="1"/>
          </p:nvPr>
        </p:nvSpPr>
        <p:spPr>
          <a:xfrm>
            <a:off x="1143000" y="1600200"/>
            <a:ext cx="6677809" cy="4419600"/>
          </a:xfrm>
        </p:spPr>
        <p:txBody>
          <a:bodyPr/>
          <a:lstStyle/>
          <a:p>
            <a:r>
              <a:rPr lang="en-US" b="1" dirty="0">
                <a:solidFill>
                  <a:srgbClr val="0070C0"/>
                </a:solidFill>
              </a:rPr>
              <a:t>Erosion</a:t>
            </a:r>
            <a:r>
              <a:rPr lang="en-US" dirty="0"/>
              <a:t> is a process in which the materials of the Earth’s surface are loosened, dissolved, or worn away and transported from one place to another by a natural agent, such as wind, water, ice, or gravity</a:t>
            </a:r>
            <a:r>
              <a:rPr lang="en-US" dirty="0" smtClean="0"/>
              <a:t>.</a:t>
            </a:r>
          </a:p>
          <a:p>
            <a:endParaRPr lang="en-US" dirty="0"/>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199" y="3603171"/>
            <a:ext cx="4879783" cy="248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80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dirty="0"/>
              <a:t>Land Degradation</a:t>
            </a:r>
          </a:p>
        </p:txBody>
      </p:sp>
      <p:sp>
        <p:nvSpPr>
          <p:cNvPr id="3" name="Content Placeholder 2"/>
          <p:cNvSpPr>
            <a:spLocks noGrp="1"/>
          </p:cNvSpPr>
          <p:nvPr>
            <p:ph idx="1"/>
          </p:nvPr>
        </p:nvSpPr>
        <p:spPr>
          <a:xfrm>
            <a:off x="1066800" y="2133600"/>
            <a:ext cx="6777317" cy="3886200"/>
          </a:xfrm>
        </p:spPr>
        <p:txBody>
          <a:bodyPr>
            <a:normAutofit lnSpcReduction="10000"/>
          </a:bodyPr>
          <a:lstStyle/>
          <a:p>
            <a:r>
              <a:rPr lang="en-US" b="1" dirty="0">
                <a:solidFill>
                  <a:srgbClr val="0070C0"/>
                </a:solidFill>
              </a:rPr>
              <a:t>Land degradation </a:t>
            </a:r>
            <a:r>
              <a:rPr lang="en-US" dirty="0"/>
              <a:t>happens when human activity or natural processes damage the land so that it can no longer support the local ecosystem. In areas with dry climates, desertification can occur.</a:t>
            </a:r>
          </a:p>
          <a:p>
            <a:r>
              <a:rPr lang="en-US" b="1" dirty="0">
                <a:solidFill>
                  <a:srgbClr val="0070C0"/>
                </a:solidFill>
              </a:rPr>
              <a:t>Desertification</a:t>
            </a:r>
            <a:r>
              <a:rPr lang="en-US" dirty="0"/>
              <a:t> is the process by which human activities or climatic changes make arid or semiarid areas more </a:t>
            </a:r>
            <a:r>
              <a:rPr lang="en-US" dirty="0" err="1"/>
              <a:t>desertlike</a:t>
            </a:r>
            <a:r>
              <a:rPr lang="en-US" dirty="0"/>
              <a:t>.</a:t>
            </a:r>
          </a:p>
          <a:p>
            <a:r>
              <a:rPr lang="en-US" dirty="0"/>
              <a:t>This process is causing some of our arable land to disappear.</a:t>
            </a:r>
          </a:p>
          <a:p>
            <a:endParaRPr lang="en-US" dirty="0"/>
          </a:p>
        </p:txBody>
      </p:sp>
    </p:spTree>
    <p:extLst>
      <p:ext uri="{BB962C8B-B14F-4D97-AF65-F5344CB8AC3E}">
        <p14:creationId xmlns:p14="http://schemas.microsoft.com/office/powerpoint/2010/main" val="3891144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01434" cy="762000"/>
          </a:xfrm>
        </p:spPr>
        <p:txBody>
          <a:bodyPr>
            <a:normAutofit/>
          </a:bodyPr>
          <a:lstStyle/>
          <a:p>
            <a:r>
              <a:rPr lang="en-US" dirty="0"/>
              <a:t>Soil Conservation</a:t>
            </a:r>
          </a:p>
        </p:txBody>
      </p:sp>
      <p:sp>
        <p:nvSpPr>
          <p:cNvPr id="3" name="Content Placeholder 2"/>
          <p:cNvSpPr>
            <a:spLocks noGrp="1"/>
          </p:cNvSpPr>
          <p:nvPr>
            <p:ph idx="1"/>
          </p:nvPr>
        </p:nvSpPr>
        <p:spPr>
          <a:xfrm>
            <a:off x="1066800" y="2057400"/>
            <a:ext cx="6754009" cy="3775229"/>
          </a:xfrm>
        </p:spPr>
        <p:txBody>
          <a:bodyPr>
            <a:normAutofit lnSpcReduction="10000"/>
          </a:bodyPr>
          <a:lstStyle/>
          <a:p>
            <a:r>
              <a:rPr lang="en-US" dirty="0" smtClean="0"/>
              <a:t>There are many ways of protecting and managing topsoil and reducing </a:t>
            </a:r>
            <a:r>
              <a:rPr lang="en-US" b="1" dirty="0" smtClean="0">
                <a:solidFill>
                  <a:srgbClr val="0070C0"/>
                </a:solidFill>
              </a:rPr>
              <a:t>erosion</a:t>
            </a:r>
            <a:r>
              <a:rPr lang="en-US" dirty="0" smtClean="0"/>
              <a:t>. </a:t>
            </a:r>
          </a:p>
          <a:p>
            <a:r>
              <a:rPr lang="en-US" dirty="0" smtClean="0"/>
              <a:t>Soil </a:t>
            </a:r>
            <a:r>
              <a:rPr lang="en-US" dirty="0"/>
              <a:t>usually erodes </a:t>
            </a:r>
            <a:r>
              <a:rPr lang="en-US" b="1" dirty="0">
                <a:solidFill>
                  <a:srgbClr val="0070C0"/>
                </a:solidFill>
              </a:rPr>
              <a:t>downhill</a:t>
            </a:r>
            <a:r>
              <a:rPr lang="en-US" dirty="0"/>
              <a:t>, and many soil conservation methods are designed to prevent downhill erosion. </a:t>
            </a:r>
          </a:p>
          <a:p>
            <a:r>
              <a:rPr lang="en-US" dirty="0"/>
              <a:t>For example, soil-retaining </a:t>
            </a:r>
            <a:r>
              <a:rPr lang="en-US" b="1" dirty="0">
                <a:solidFill>
                  <a:srgbClr val="0070C0"/>
                </a:solidFill>
              </a:rPr>
              <a:t>terraces </a:t>
            </a:r>
            <a:r>
              <a:rPr lang="en-US" dirty="0"/>
              <a:t>can be </a:t>
            </a:r>
            <a:r>
              <a:rPr lang="en-US" dirty="0" smtClean="0"/>
              <a:t>built </a:t>
            </a:r>
            <a:r>
              <a:rPr lang="en-US" dirty="0"/>
              <a:t>across a hillside. On gentler slopes, </a:t>
            </a:r>
            <a:r>
              <a:rPr lang="en-US" b="1" dirty="0">
                <a:solidFill>
                  <a:srgbClr val="0070C0"/>
                </a:solidFill>
              </a:rPr>
              <a:t>contour plowing</a:t>
            </a:r>
            <a:r>
              <a:rPr lang="en-US" dirty="0"/>
              <a:t>, which consists of plowing across the slope of a hill instead of up </a:t>
            </a:r>
            <a:r>
              <a:rPr lang="en-US" dirty="0" smtClean="0"/>
              <a:t>and </a:t>
            </a:r>
            <a:r>
              <a:rPr lang="en-US" dirty="0"/>
              <a:t>down the slope, can be used.</a:t>
            </a:r>
          </a:p>
        </p:txBody>
      </p:sp>
    </p:spTree>
    <p:extLst>
      <p:ext uri="{BB962C8B-B14F-4D97-AF65-F5344CB8AC3E}">
        <p14:creationId xmlns:p14="http://schemas.microsoft.com/office/powerpoint/2010/main" val="3742961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Feeding the World</a:t>
            </a:r>
          </a:p>
        </p:txBody>
      </p:sp>
      <p:sp>
        <p:nvSpPr>
          <p:cNvPr id="3" name="Content Placeholder 2"/>
          <p:cNvSpPr>
            <a:spLocks noGrp="1"/>
          </p:cNvSpPr>
          <p:nvPr>
            <p:ph idx="1"/>
          </p:nvPr>
        </p:nvSpPr>
        <p:spPr/>
        <p:txBody>
          <a:bodyPr/>
          <a:lstStyle/>
          <a:p>
            <a:r>
              <a:rPr lang="en-US" b="1" dirty="0" smtClean="0">
                <a:solidFill>
                  <a:srgbClr val="0070C0"/>
                </a:solidFill>
              </a:rPr>
              <a:t>Famine</a:t>
            </a:r>
            <a:r>
              <a:rPr lang="en-US" dirty="0" smtClean="0"/>
              <a:t> is </a:t>
            </a:r>
            <a:r>
              <a:rPr lang="en-US" dirty="0"/>
              <a:t>the widespread malnutrition and starvation in an area due to a shortage of food, usually caused by a catastrophic event</a:t>
            </a:r>
            <a:r>
              <a:rPr lang="en-US" dirty="0" smtClean="0"/>
              <a:t>.</a:t>
            </a:r>
          </a:p>
          <a:p>
            <a:r>
              <a:rPr lang="en-US" dirty="0" smtClean="0"/>
              <a:t>By 2050, the world’s farmers will need to feed about </a:t>
            </a:r>
            <a:r>
              <a:rPr lang="en-US" b="1" dirty="0" smtClean="0">
                <a:solidFill>
                  <a:srgbClr val="0070C0"/>
                </a:solidFill>
              </a:rPr>
              <a:t>9 billion </a:t>
            </a:r>
            <a:r>
              <a:rPr lang="en-US" dirty="0" smtClean="0"/>
              <a:t>people – about 50% more than they currently feed!</a:t>
            </a:r>
            <a:endParaRPr lang="en-US" dirty="0"/>
          </a:p>
        </p:txBody>
      </p:sp>
    </p:spTree>
    <p:extLst>
      <p:ext uri="{BB962C8B-B14F-4D97-AF65-F5344CB8AC3E}">
        <p14:creationId xmlns:p14="http://schemas.microsoft.com/office/powerpoint/2010/main" val="1322728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1600200"/>
            <a:ext cx="676834" cy="570464"/>
          </a:xfrm>
        </p:spPr>
        <p:txBody>
          <a:bodyPr>
            <a:normAutofit fontScale="90000"/>
          </a:bodyPr>
          <a:lstStyle/>
          <a:p>
            <a:endParaRPr lang="en-US" dirty="0"/>
          </a:p>
        </p:txBody>
      </p:sp>
      <p:sp>
        <p:nvSpPr>
          <p:cNvPr id="3" name="Content Placeholder 2"/>
          <p:cNvSpPr>
            <a:spLocks noGrp="1"/>
          </p:cNvSpPr>
          <p:nvPr>
            <p:ph idx="1"/>
          </p:nvPr>
        </p:nvSpPr>
        <p:spPr>
          <a:xfrm>
            <a:off x="1143000" y="2743200"/>
            <a:ext cx="6677809" cy="3352800"/>
          </a:xfrm>
        </p:spPr>
        <p:txBody>
          <a:bodyPr/>
          <a:lstStyle/>
          <a:p>
            <a:r>
              <a:rPr lang="en-US" dirty="0"/>
              <a:t>In </a:t>
            </a:r>
            <a:r>
              <a:rPr lang="en-US" b="1" dirty="0">
                <a:solidFill>
                  <a:srgbClr val="0070C0"/>
                </a:solidFill>
              </a:rPr>
              <a:t>no-till farming</a:t>
            </a:r>
            <a:r>
              <a:rPr lang="en-US" dirty="0"/>
              <a:t>, a crop is harvested without turning the soil over, as in traditional farming.</a:t>
            </a:r>
          </a:p>
          <a:p>
            <a:r>
              <a:rPr lang="en-US" dirty="0"/>
              <a:t>Later, the seeds of the </a:t>
            </a:r>
            <a:r>
              <a:rPr lang="en-US" b="1" dirty="0">
                <a:solidFill>
                  <a:srgbClr val="0070C0"/>
                </a:solidFill>
              </a:rPr>
              <a:t>next crop </a:t>
            </a:r>
            <a:r>
              <a:rPr lang="en-US" dirty="0"/>
              <a:t>are planted among the remains of the previous crop. The remains of the first crop hold the soil </a:t>
            </a:r>
            <a:r>
              <a:rPr lang="en-US" b="1" dirty="0">
                <a:solidFill>
                  <a:srgbClr val="0070C0"/>
                </a:solidFill>
              </a:rPr>
              <a:t>in place </a:t>
            </a:r>
            <a:r>
              <a:rPr lang="en-US" dirty="0"/>
              <a:t>while the new crop develops. </a:t>
            </a:r>
          </a:p>
          <a:p>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44286"/>
            <a:ext cx="2642111" cy="1752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768" y="834105"/>
            <a:ext cx="2476191" cy="184761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973314"/>
            <a:ext cx="2628572" cy="1742857"/>
          </a:xfrm>
          <a:prstGeom prst="rect">
            <a:avLst/>
          </a:prstGeom>
        </p:spPr>
      </p:pic>
    </p:spTree>
    <p:extLst>
      <p:ext uri="{BB962C8B-B14F-4D97-AF65-F5344CB8AC3E}">
        <p14:creationId xmlns:p14="http://schemas.microsoft.com/office/powerpoint/2010/main" val="4135644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801136"/>
          </a:xfrm>
        </p:spPr>
        <p:txBody>
          <a:bodyPr/>
          <a:lstStyle/>
          <a:p>
            <a:r>
              <a:rPr lang="en-US" dirty="0"/>
              <a:t>Enriching the Soil</a:t>
            </a:r>
          </a:p>
        </p:txBody>
      </p:sp>
      <p:sp>
        <p:nvSpPr>
          <p:cNvPr id="3" name="Content Placeholder 2"/>
          <p:cNvSpPr>
            <a:spLocks noGrp="1"/>
          </p:cNvSpPr>
          <p:nvPr>
            <p:ph idx="1"/>
          </p:nvPr>
        </p:nvSpPr>
        <p:spPr>
          <a:xfrm>
            <a:off x="1066800" y="2057400"/>
            <a:ext cx="6754009" cy="3775229"/>
          </a:xfrm>
        </p:spPr>
        <p:txBody>
          <a:bodyPr>
            <a:normAutofit fontScale="92500" lnSpcReduction="20000"/>
          </a:bodyPr>
          <a:lstStyle/>
          <a:p>
            <a:r>
              <a:rPr lang="en-US" dirty="0"/>
              <a:t>A modern method of enhancing the soil is to use both</a:t>
            </a:r>
            <a:r>
              <a:rPr lang="en-US" b="1" dirty="0">
                <a:solidFill>
                  <a:srgbClr val="0070C0"/>
                </a:solidFill>
              </a:rPr>
              <a:t> organic </a:t>
            </a:r>
            <a:r>
              <a:rPr lang="en-US" dirty="0"/>
              <a:t>and inorganic materials by adding compost and chemical fertilizers to the soil.</a:t>
            </a:r>
          </a:p>
          <a:p>
            <a:r>
              <a:rPr lang="en-US" b="1" dirty="0">
                <a:solidFill>
                  <a:srgbClr val="0070C0"/>
                </a:solidFill>
              </a:rPr>
              <a:t>Compost</a:t>
            </a:r>
            <a:r>
              <a:rPr lang="en-US" dirty="0"/>
              <a:t> is a mixture of decomposing organic matter, such as manure and rotting plants, that is used as fertilizer and soil conditioner.</a:t>
            </a:r>
          </a:p>
          <a:p>
            <a:r>
              <a:rPr lang="en-US" dirty="0"/>
              <a:t>Many cities and industries now compost </a:t>
            </a:r>
            <a:r>
              <a:rPr lang="en-US" b="1" dirty="0">
                <a:solidFill>
                  <a:srgbClr val="0070C0"/>
                </a:solidFill>
              </a:rPr>
              <a:t>yard</a:t>
            </a:r>
            <a:r>
              <a:rPr lang="en-US" dirty="0"/>
              <a:t> and</a:t>
            </a:r>
            <a:r>
              <a:rPr lang="en-US" b="1" dirty="0">
                <a:solidFill>
                  <a:srgbClr val="0070C0"/>
                </a:solidFill>
              </a:rPr>
              <a:t> crop </a:t>
            </a:r>
            <a:r>
              <a:rPr lang="en-US" dirty="0"/>
              <a:t>wastes. This compost is then sold to farmers and gardeners, and the process is saving costly land fill space.</a:t>
            </a:r>
          </a:p>
          <a:p>
            <a:pPr marL="68580" indent="0">
              <a:buNone/>
            </a:pPr>
            <a:endParaRPr lang="en-US" dirty="0"/>
          </a:p>
        </p:txBody>
      </p:sp>
    </p:spTree>
    <p:extLst>
      <p:ext uri="{BB962C8B-B14F-4D97-AF65-F5344CB8AC3E}">
        <p14:creationId xmlns:p14="http://schemas.microsoft.com/office/powerpoint/2010/main" val="3296847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801136"/>
          </a:xfrm>
        </p:spPr>
        <p:txBody>
          <a:bodyPr/>
          <a:lstStyle/>
          <a:p>
            <a:r>
              <a:rPr lang="en-US" dirty="0"/>
              <a:t>Salinization</a:t>
            </a:r>
          </a:p>
        </p:txBody>
      </p:sp>
      <p:sp>
        <p:nvSpPr>
          <p:cNvPr id="3" name="Content Placeholder 2"/>
          <p:cNvSpPr>
            <a:spLocks noGrp="1"/>
          </p:cNvSpPr>
          <p:nvPr>
            <p:ph idx="1"/>
          </p:nvPr>
        </p:nvSpPr>
        <p:spPr>
          <a:xfrm>
            <a:off x="1066800" y="1981200"/>
            <a:ext cx="6754009" cy="3851429"/>
          </a:xfrm>
        </p:spPr>
        <p:txBody>
          <a:bodyPr/>
          <a:lstStyle/>
          <a:p>
            <a:r>
              <a:rPr lang="en-US" dirty="0"/>
              <a:t>The accumulation of </a:t>
            </a:r>
            <a:r>
              <a:rPr lang="en-US" b="1" dirty="0">
                <a:solidFill>
                  <a:srgbClr val="0070C0"/>
                </a:solidFill>
              </a:rPr>
              <a:t>salts </a:t>
            </a:r>
            <a:r>
              <a:rPr lang="en-US" dirty="0"/>
              <a:t>in the soil is known as salinization.</a:t>
            </a:r>
          </a:p>
          <a:p>
            <a:r>
              <a:rPr lang="en-US" dirty="0"/>
              <a:t>Salinization is a major problem in places that have</a:t>
            </a:r>
            <a:r>
              <a:rPr lang="en-US" b="1" dirty="0">
                <a:solidFill>
                  <a:srgbClr val="0070C0"/>
                </a:solidFill>
              </a:rPr>
              <a:t> low </a:t>
            </a:r>
            <a:r>
              <a:rPr lang="en-US" dirty="0"/>
              <a:t>rainfall and naturally </a:t>
            </a:r>
            <a:r>
              <a:rPr lang="en-US" b="1" dirty="0">
                <a:solidFill>
                  <a:srgbClr val="0070C0"/>
                </a:solidFill>
              </a:rPr>
              <a:t>salty</a:t>
            </a:r>
            <a:r>
              <a:rPr lang="en-US" dirty="0"/>
              <a:t> soil.</a:t>
            </a:r>
          </a:p>
          <a:p>
            <a:r>
              <a:rPr lang="en-US" dirty="0"/>
              <a:t>When water </a:t>
            </a:r>
            <a:r>
              <a:rPr lang="en-US" b="1" dirty="0">
                <a:solidFill>
                  <a:srgbClr val="0070C0"/>
                </a:solidFill>
              </a:rPr>
              <a:t>evaporates</a:t>
            </a:r>
            <a:r>
              <a:rPr lang="en-US" dirty="0"/>
              <a:t> from irrigated land, salts are left behind.</a:t>
            </a:r>
          </a:p>
          <a:p>
            <a:endParaRPr lang="en-US" dirty="0" smtClean="0"/>
          </a:p>
          <a:p>
            <a:endParaRPr lang="en-US" dirty="0"/>
          </a:p>
        </p:txBody>
      </p:sp>
    </p:spTree>
    <p:extLst>
      <p:ext uri="{BB962C8B-B14F-4D97-AF65-F5344CB8AC3E}">
        <p14:creationId xmlns:p14="http://schemas.microsoft.com/office/powerpoint/2010/main" val="2430809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6925234" cy="762000"/>
          </a:xfrm>
        </p:spPr>
        <p:txBody>
          <a:bodyPr/>
          <a:lstStyle/>
          <a:p>
            <a:r>
              <a:rPr lang="en-US" dirty="0"/>
              <a:t>Pest Control</a:t>
            </a:r>
          </a:p>
        </p:txBody>
      </p:sp>
      <p:sp>
        <p:nvSpPr>
          <p:cNvPr id="3" name="Content Placeholder 2"/>
          <p:cNvSpPr>
            <a:spLocks noGrp="1"/>
          </p:cNvSpPr>
          <p:nvPr>
            <p:ph idx="1"/>
          </p:nvPr>
        </p:nvSpPr>
        <p:spPr>
          <a:xfrm>
            <a:off x="990600" y="1905000"/>
            <a:ext cx="6830209" cy="3927629"/>
          </a:xfrm>
        </p:spPr>
        <p:txBody>
          <a:bodyPr>
            <a:normAutofit fontScale="92500" lnSpcReduction="10000"/>
          </a:bodyPr>
          <a:lstStyle/>
          <a:p>
            <a:r>
              <a:rPr lang="en-US" dirty="0"/>
              <a:t>Worldwide, pests destroy about </a:t>
            </a:r>
            <a:r>
              <a:rPr lang="en-US" b="1" dirty="0">
                <a:solidFill>
                  <a:srgbClr val="0070C0"/>
                </a:solidFill>
              </a:rPr>
              <a:t>one-third</a:t>
            </a:r>
            <a:r>
              <a:rPr lang="en-US" dirty="0"/>
              <a:t> of the world’s potential food harvest.</a:t>
            </a:r>
          </a:p>
          <a:p>
            <a:r>
              <a:rPr lang="en-US" dirty="0"/>
              <a:t>A pest is any organism that occurs where it is </a:t>
            </a:r>
            <a:r>
              <a:rPr lang="en-US" b="1" dirty="0">
                <a:solidFill>
                  <a:srgbClr val="0070C0"/>
                </a:solidFill>
              </a:rPr>
              <a:t>not wanted </a:t>
            </a:r>
            <a:r>
              <a:rPr lang="en-US" dirty="0"/>
              <a:t>or that occurs in large enough numbers to cause economic damage.</a:t>
            </a:r>
          </a:p>
          <a:p>
            <a:r>
              <a:rPr lang="en-US" dirty="0"/>
              <a:t>A </a:t>
            </a:r>
            <a:r>
              <a:rPr lang="en-US" b="1" dirty="0">
                <a:solidFill>
                  <a:srgbClr val="0070C0"/>
                </a:solidFill>
              </a:rPr>
              <a:t>pesticide</a:t>
            </a:r>
            <a:r>
              <a:rPr lang="en-US" dirty="0"/>
              <a:t> is a poison used to destroy pests, such as insects, rodents, or weeds; examples include insecticides, rodenticides, and herbicides.</a:t>
            </a:r>
          </a:p>
          <a:p>
            <a:r>
              <a:rPr lang="en-US" dirty="0"/>
              <a:t>Pesticides, however, can also harm </a:t>
            </a:r>
            <a:r>
              <a:rPr lang="en-US" b="1" dirty="0">
                <a:solidFill>
                  <a:srgbClr val="0070C0"/>
                </a:solidFill>
              </a:rPr>
              <a:t>beneficial</a:t>
            </a:r>
            <a:r>
              <a:rPr lang="en-US" dirty="0"/>
              <a:t> plants and insects, wildlife, and even people.</a:t>
            </a:r>
          </a:p>
          <a:p>
            <a:endParaRPr lang="en-US" dirty="0"/>
          </a:p>
        </p:txBody>
      </p:sp>
    </p:spTree>
    <p:extLst>
      <p:ext uri="{BB962C8B-B14F-4D97-AF65-F5344CB8AC3E}">
        <p14:creationId xmlns:p14="http://schemas.microsoft.com/office/powerpoint/2010/main" val="2437374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572536"/>
          </a:xfrm>
        </p:spPr>
        <p:txBody>
          <a:bodyPr>
            <a:normAutofit fontScale="90000"/>
          </a:bodyPr>
          <a:lstStyle/>
          <a:p>
            <a:r>
              <a:rPr lang="en-US" dirty="0" smtClean="0"/>
              <a:t>Pesticide Problems</a:t>
            </a:r>
            <a:endParaRPr lang="en-US" dirty="0"/>
          </a:p>
        </p:txBody>
      </p:sp>
      <p:sp>
        <p:nvSpPr>
          <p:cNvPr id="3" name="Content Placeholder 2"/>
          <p:cNvSpPr>
            <a:spLocks noGrp="1"/>
          </p:cNvSpPr>
          <p:nvPr>
            <p:ph idx="1"/>
          </p:nvPr>
        </p:nvSpPr>
        <p:spPr>
          <a:xfrm>
            <a:off x="1066800" y="1828800"/>
            <a:ext cx="6754009" cy="4003829"/>
          </a:xfrm>
        </p:spPr>
        <p:txBody>
          <a:bodyPr/>
          <a:lstStyle/>
          <a:p>
            <a:r>
              <a:rPr lang="en-US" b="1" dirty="0" smtClean="0">
                <a:solidFill>
                  <a:srgbClr val="0070C0"/>
                </a:solidFill>
              </a:rPr>
              <a:t>Pesticide Resistance  </a:t>
            </a:r>
            <a:r>
              <a:rPr lang="en-US" dirty="0" smtClean="0"/>
              <a:t>- Pest </a:t>
            </a:r>
            <a:r>
              <a:rPr lang="en-US" dirty="0"/>
              <a:t>populations may evolve resistance, the ability to survive exposure to a particular pesticide</a:t>
            </a:r>
            <a:r>
              <a:rPr lang="en-US" dirty="0" smtClean="0"/>
              <a:t>.</a:t>
            </a:r>
          </a:p>
          <a:p>
            <a:r>
              <a:rPr lang="en-US" b="1" dirty="0" smtClean="0">
                <a:solidFill>
                  <a:srgbClr val="0070C0"/>
                </a:solidFill>
              </a:rPr>
              <a:t>Human </a:t>
            </a:r>
            <a:r>
              <a:rPr lang="en-US" b="1" dirty="0">
                <a:solidFill>
                  <a:srgbClr val="0070C0"/>
                </a:solidFill>
              </a:rPr>
              <a:t>Health Concerns </a:t>
            </a:r>
            <a:r>
              <a:rPr lang="en-US" dirty="0"/>
              <a:t>- Pesticides are designed to kill organisms, so they may also be dangerous to humans</a:t>
            </a:r>
            <a:r>
              <a:rPr lang="en-US" dirty="0" smtClean="0"/>
              <a:t>.</a:t>
            </a:r>
          </a:p>
          <a:p>
            <a:r>
              <a:rPr lang="en-US" b="1" dirty="0" smtClean="0">
                <a:solidFill>
                  <a:srgbClr val="0070C0"/>
                </a:solidFill>
              </a:rPr>
              <a:t>Pollution and </a:t>
            </a:r>
            <a:r>
              <a:rPr lang="en-US" b="1" dirty="0" err="1" smtClean="0">
                <a:solidFill>
                  <a:srgbClr val="0070C0"/>
                </a:solidFill>
              </a:rPr>
              <a:t>Persistance</a:t>
            </a:r>
            <a:r>
              <a:rPr lang="en-US" b="1" dirty="0" smtClean="0">
                <a:solidFill>
                  <a:srgbClr val="0070C0"/>
                </a:solidFill>
              </a:rPr>
              <a:t> </a:t>
            </a:r>
            <a:r>
              <a:rPr lang="en-US" dirty="0"/>
              <a:t>- A pesticide is persistent if it does not break down easily or quickly in the environment.</a:t>
            </a:r>
          </a:p>
          <a:p>
            <a:endParaRPr lang="en-US" dirty="0"/>
          </a:p>
          <a:p>
            <a:endParaRPr lang="en-US" dirty="0"/>
          </a:p>
          <a:p>
            <a:endParaRPr lang="en-US" dirty="0"/>
          </a:p>
        </p:txBody>
      </p:sp>
    </p:spTree>
    <p:extLst>
      <p:ext uri="{BB962C8B-B14F-4D97-AF65-F5344CB8AC3E}">
        <p14:creationId xmlns:p14="http://schemas.microsoft.com/office/powerpoint/2010/main" val="3926127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01434" cy="685800"/>
          </a:xfrm>
        </p:spPr>
        <p:txBody>
          <a:bodyPr>
            <a:normAutofit fontScale="90000"/>
          </a:bodyPr>
          <a:lstStyle/>
          <a:p>
            <a:r>
              <a:rPr lang="en-US" dirty="0" smtClean="0"/>
              <a:t>Biological Pest Control</a:t>
            </a:r>
            <a:endParaRPr lang="en-US" dirty="0"/>
          </a:p>
        </p:txBody>
      </p:sp>
      <p:sp>
        <p:nvSpPr>
          <p:cNvPr id="3" name="Content Placeholder 2"/>
          <p:cNvSpPr>
            <a:spLocks noGrp="1"/>
          </p:cNvSpPr>
          <p:nvPr>
            <p:ph idx="1"/>
          </p:nvPr>
        </p:nvSpPr>
        <p:spPr>
          <a:xfrm>
            <a:off x="990600" y="1676400"/>
            <a:ext cx="6830209" cy="4156229"/>
          </a:xfrm>
        </p:spPr>
        <p:txBody>
          <a:bodyPr>
            <a:normAutofit lnSpcReduction="10000"/>
          </a:bodyPr>
          <a:lstStyle/>
          <a:p>
            <a:r>
              <a:rPr lang="en-US" b="1" dirty="0">
                <a:solidFill>
                  <a:srgbClr val="0070C0"/>
                </a:solidFill>
              </a:rPr>
              <a:t>Biological </a:t>
            </a:r>
            <a:r>
              <a:rPr lang="en-US" dirty="0"/>
              <a:t>pest control is the use of certain organisms by humans to eliminate or control pests.</a:t>
            </a:r>
          </a:p>
          <a:p>
            <a:r>
              <a:rPr lang="en-US" dirty="0"/>
              <a:t>Every pest has </a:t>
            </a:r>
            <a:r>
              <a:rPr lang="en-US" b="1" dirty="0">
                <a:solidFill>
                  <a:srgbClr val="0070C0"/>
                </a:solidFill>
              </a:rPr>
              <a:t>enemies</a:t>
            </a:r>
            <a:r>
              <a:rPr lang="en-US" dirty="0"/>
              <a:t> in the wild, and these enemies can sometimes be used to control pest populations.</a:t>
            </a:r>
          </a:p>
          <a:p>
            <a:r>
              <a:rPr lang="en-US" dirty="0"/>
              <a:t>Biological pest control includes the use of</a:t>
            </a:r>
          </a:p>
          <a:p>
            <a:pPr marL="68580" indent="0">
              <a:buNone/>
            </a:pPr>
            <a:r>
              <a:rPr lang="en-US" dirty="0"/>
              <a:t> </a:t>
            </a:r>
            <a:r>
              <a:rPr lang="en-US" dirty="0" smtClean="0"/>
              <a:t>     - </a:t>
            </a:r>
            <a:r>
              <a:rPr lang="en-US" b="1" dirty="0" smtClean="0">
                <a:solidFill>
                  <a:srgbClr val="0070C0"/>
                </a:solidFill>
              </a:rPr>
              <a:t>pathogens</a:t>
            </a:r>
            <a:endParaRPr lang="en-US" b="1" dirty="0">
              <a:solidFill>
                <a:srgbClr val="0070C0"/>
              </a:solidFill>
            </a:endParaRPr>
          </a:p>
          <a:p>
            <a:pPr marL="68580" indent="0">
              <a:buNone/>
            </a:pPr>
            <a:r>
              <a:rPr lang="en-US" dirty="0" smtClean="0"/>
              <a:t>      - plant </a:t>
            </a:r>
            <a:r>
              <a:rPr lang="en-US" b="1" dirty="0" smtClean="0">
                <a:solidFill>
                  <a:srgbClr val="0070C0"/>
                </a:solidFill>
              </a:rPr>
              <a:t>defenses</a:t>
            </a:r>
            <a:endParaRPr lang="en-US" b="1" dirty="0">
              <a:solidFill>
                <a:srgbClr val="0070C0"/>
              </a:solidFill>
            </a:endParaRPr>
          </a:p>
          <a:p>
            <a:pPr marL="68580" indent="0">
              <a:buNone/>
            </a:pPr>
            <a:r>
              <a:rPr lang="en-US" dirty="0" smtClean="0"/>
              <a:t>      - </a:t>
            </a:r>
            <a:r>
              <a:rPr lang="en-US" b="1" dirty="0" smtClean="0">
                <a:solidFill>
                  <a:srgbClr val="0070C0"/>
                </a:solidFill>
              </a:rPr>
              <a:t>chemicals</a:t>
            </a:r>
            <a:r>
              <a:rPr lang="en-US" dirty="0" smtClean="0"/>
              <a:t> </a:t>
            </a:r>
            <a:r>
              <a:rPr lang="en-US" dirty="0"/>
              <a:t>from </a:t>
            </a:r>
            <a:r>
              <a:rPr lang="en-US" dirty="0" smtClean="0"/>
              <a:t>plants</a:t>
            </a:r>
          </a:p>
          <a:p>
            <a:pPr marL="68580" indent="0">
              <a:buNone/>
            </a:pPr>
            <a:r>
              <a:rPr lang="en-US" dirty="0"/>
              <a:t> </a:t>
            </a:r>
            <a:r>
              <a:rPr lang="en-US" dirty="0" smtClean="0"/>
              <a:t>     - the </a:t>
            </a:r>
            <a:r>
              <a:rPr lang="en-US" b="1" dirty="0">
                <a:solidFill>
                  <a:srgbClr val="0070C0"/>
                </a:solidFill>
              </a:rPr>
              <a:t>disrupting</a:t>
            </a:r>
            <a:r>
              <a:rPr lang="en-US" dirty="0"/>
              <a:t> of insect breeding</a:t>
            </a:r>
          </a:p>
          <a:p>
            <a:pPr marL="68580" indent="0">
              <a:buNone/>
            </a:pPr>
            <a:endParaRPr lang="en-US" dirty="0" smtClean="0"/>
          </a:p>
          <a:p>
            <a:pPr marL="68580" indent="0">
              <a:buNone/>
            </a:pPr>
            <a:endParaRPr lang="en-US" dirty="0"/>
          </a:p>
          <a:p>
            <a:endParaRPr lang="en-US" dirty="0"/>
          </a:p>
        </p:txBody>
      </p:sp>
    </p:spTree>
    <p:extLst>
      <p:ext uri="{BB962C8B-B14F-4D97-AF65-F5344CB8AC3E}">
        <p14:creationId xmlns:p14="http://schemas.microsoft.com/office/powerpoint/2010/main" val="100307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648736"/>
          </a:xfrm>
        </p:spPr>
        <p:txBody>
          <a:bodyPr>
            <a:normAutofit fontScale="90000"/>
          </a:bodyPr>
          <a:lstStyle/>
          <a:p>
            <a:r>
              <a:rPr lang="en-US" dirty="0"/>
              <a:t>Integrated Pest Management</a:t>
            </a:r>
          </a:p>
        </p:txBody>
      </p:sp>
      <p:sp>
        <p:nvSpPr>
          <p:cNvPr id="3" name="Content Placeholder 2"/>
          <p:cNvSpPr>
            <a:spLocks noGrp="1"/>
          </p:cNvSpPr>
          <p:nvPr>
            <p:ph idx="1"/>
          </p:nvPr>
        </p:nvSpPr>
        <p:spPr>
          <a:xfrm>
            <a:off x="990600" y="1905000"/>
            <a:ext cx="6830209" cy="3927629"/>
          </a:xfrm>
        </p:spPr>
        <p:txBody>
          <a:bodyPr>
            <a:normAutofit fontScale="92500" lnSpcReduction="10000"/>
          </a:bodyPr>
          <a:lstStyle/>
          <a:p>
            <a:r>
              <a:rPr lang="en-US" b="1" dirty="0">
                <a:solidFill>
                  <a:srgbClr val="0070C0"/>
                </a:solidFill>
              </a:rPr>
              <a:t>Integrated pest </a:t>
            </a:r>
            <a:r>
              <a:rPr lang="en-US" dirty="0"/>
              <a:t>management is a modern method of controlling pests on crops.</a:t>
            </a:r>
          </a:p>
          <a:p>
            <a:r>
              <a:rPr lang="en-US" b="1" dirty="0">
                <a:solidFill>
                  <a:srgbClr val="0070C0"/>
                </a:solidFill>
              </a:rPr>
              <a:t>Biological </a:t>
            </a:r>
            <a:r>
              <a:rPr lang="en-US" dirty="0"/>
              <a:t>methods are the first methods used to control the pest. So, natural predators, pathogens, and parasites of the pest may be introduced.</a:t>
            </a:r>
          </a:p>
          <a:p>
            <a:r>
              <a:rPr lang="en-US" dirty="0"/>
              <a:t>Cultivation controls, such as </a:t>
            </a:r>
            <a:r>
              <a:rPr lang="en-US" b="1" dirty="0">
                <a:solidFill>
                  <a:srgbClr val="0070C0"/>
                </a:solidFill>
              </a:rPr>
              <a:t>vacuuming </a:t>
            </a:r>
            <a:r>
              <a:rPr lang="en-US" dirty="0"/>
              <a:t>insects off the plants, can also be used.</a:t>
            </a:r>
          </a:p>
          <a:p>
            <a:r>
              <a:rPr lang="en-US" dirty="0"/>
              <a:t>As a last resort, </a:t>
            </a:r>
            <a:r>
              <a:rPr lang="en-US" b="1" dirty="0">
                <a:solidFill>
                  <a:srgbClr val="0070C0"/>
                </a:solidFill>
              </a:rPr>
              <a:t>small</a:t>
            </a:r>
            <a:r>
              <a:rPr lang="en-US" dirty="0"/>
              <a:t> amounts of insecticides may be used. These insecticides are changed over time to reduce the ability of pests to evolve resistance.</a:t>
            </a:r>
          </a:p>
          <a:p>
            <a:endParaRPr lang="en-US" dirty="0"/>
          </a:p>
        </p:txBody>
      </p:sp>
    </p:spTree>
    <p:extLst>
      <p:ext uri="{BB962C8B-B14F-4D97-AF65-F5344CB8AC3E}">
        <p14:creationId xmlns:p14="http://schemas.microsoft.com/office/powerpoint/2010/main" val="3996936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7664"/>
            <a:ext cx="7077634" cy="648736"/>
          </a:xfrm>
        </p:spPr>
        <p:txBody>
          <a:bodyPr>
            <a:normAutofit fontScale="90000"/>
          </a:bodyPr>
          <a:lstStyle/>
          <a:p>
            <a:r>
              <a:rPr lang="en-US" dirty="0"/>
              <a:t>Engineering a Better Crop</a:t>
            </a:r>
          </a:p>
        </p:txBody>
      </p:sp>
      <p:sp>
        <p:nvSpPr>
          <p:cNvPr id="3" name="Content Placeholder 2"/>
          <p:cNvSpPr>
            <a:spLocks noGrp="1"/>
          </p:cNvSpPr>
          <p:nvPr>
            <p:ph idx="1"/>
          </p:nvPr>
        </p:nvSpPr>
        <p:spPr>
          <a:xfrm>
            <a:off x="990600" y="1828800"/>
            <a:ext cx="6830209" cy="4003829"/>
          </a:xfrm>
        </p:spPr>
        <p:txBody>
          <a:bodyPr/>
          <a:lstStyle/>
          <a:p>
            <a:r>
              <a:rPr lang="en-US" b="1" dirty="0">
                <a:solidFill>
                  <a:srgbClr val="0070C0"/>
                </a:solidFill>
              </a:rPr>
              <a:t>Genetic engineering </a:t>
            </a:r>
            <a:r>
              <a:rPr lang="en-US" dirty="0"/>
              <a:t>is a technology in which the genome of a living cell is modified for medical or industrial use.</a:t>
            </a:r>
          </a:p>
          <a:p>
            <a:r>
              <a:rPr lang="en-US" dirty="0"/>
              <a:t>Scientists may use genetic engineering to transfer desirable traits, such as </a:t>
            </a:r>
            <a:r>
              <a:rPr lang="en-US" b="1" dirty="0">
                <a:solidFill>
                  <a:srgbClr val="0070C0"/>
                </a:solidFill>
              </a:rPr>
              <a:t>resistance</a:t>
            </a:r>
            <a:r>
              <a:rPr lang="en-US" dirty="0"/>
              <a:t> to certain pests, from one organism to another.</a:t>
            </a:r>
          </a:p>
          <a:p>
            <a:r>
              <a:rPr lang="en-US" dirty="0"/>
              <a:t>Plants that result from genetic engineering are called </a:t>
            </a:r>
            <a:r>
              <a:rPr lang="en-US" b="1" dirty="0">
                <a:solidFill>
                  <a:srgbClr val="0070C0"/>
                </a:solidFill>
              </a:rPr>
              <a:t>genetically modified</a:t>
            </a:r>
            <a:r>
              <a:rPr lang="en-US" dirty="0"/>
              <a:t> (GM) plants.</a:t>
            </a:r>
          </a:p>
          <a:p>
            <a:endParaRPr lang="en-US" dirty="0"/>
          </a:p>
        </p:txBody>
      </p:sp>
    </p:spTree>
    <p:extLst>
      <p:ext uri="{BB962C8B-B14F-4D97-AF65-F5344CB8AC3E}">
        <p14:creationId xmlns:p14="http://schemas.microsoft.com/office/powerpoint/2010/main" val="3167443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0" y="1524000"/>
            <a:ext cx="905434" cy="646664"/>
          </a:xfrm>
        </p:spPr>
        <p:txBody>
          <a:bodyPr>
            <a:normAutofit fontScale="90000"/>
          </a:bodyPr>
          <a:lstStyle/>
          <a:p>
            <a:endParaRPr lang="en-US" dirty="0"/>
          </a:p>
        </p:txBody>
      </p:sp>
      <p:sp>
        <p:nvSpPr>
          <p:cNvPr id="3" name="Content Placeholder 2"/>
          <p:cNvSpPr>
            <a:spLocks noGrp="1"/>
          </p:cNvSpPr>
          <p:nvPr>
            <p:ph idx="1"/>
          </p:nvPr>
        </p:nvSpPr>
        <p:spPr>
          <a:xfrm>
            <a:off x="1066800" y="762001"/>
            <a:ext cx="6754009" cy="5321754"/>
          </a:xfrm>
        </p:spPr>
        <p:txBody>
          <a:bodyPr/>
          <a:lstStyle/>
          <a:p>
            <a:r>
              <a:rPr lang="en-US" dirty="0"/>
              <a:t>In the United States, we now</a:t>
            </a:r>
            <a:r>
              <a:rPr lang="en-US" b="1" dirty="0">
                <a:solidFill>
                  <a:srgbClr val="0070C0"/>
                </a:solidFill>
              </a:rPr>
              <a:t> eat </a:t>
            </a:r>
            <a:r>
              <a:rPr lang="en-US" dirty="0"/>
              <a:t>and use genetically engineered agricultural products everyday.</a:t>
            </a:r>
          </a:p>
          <a:p>
            <a:r>
              <a:rPr lang="en-US" dirty="0"/>
              <a:t>Many of these products, however, have not been </a:t>
            </a:r>
            <a:r>
              <a:rPr lang="en-US" b="1" dirty="0">
                <a:solidFill>
                  <a:srgbClr val="0070C0"/>
                </a:solidFill>
              </a:rPr>
              <a:t>fully tested </a:t>
            </a:r>
            <a:r>
              <a:rPr lang="en-US" dirty="0"/>
              <a:t>for their environmental impacts.</a:t>
            </a:r>
          </a:p>
          <a:p>
            <a:r>
              <a:rPr lang="en-US" dirty="0"/>
              <a:t>Some scientists warn that these products will cause</a:t>
            </a:r>
            <a:r>
              <a:rPr lang="en-US" b="1" dirty="0">
                <a:solidFill>
                  <a:srgbClr val="0070C0"/>
                </a:solidFill>
              </a:rPr>
              <a:t> problems </a:t>
            </a:r>
            <a:r>
              <a:rPr lang="en-US" dirty="0"/>
              <a:t>in the future.</a:t>
            </a:r>
          </a:p>
          <a:p>
            <a:pPr marL="6858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962400"/>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031869"/>
            <a:ext cx="3441346" cy="1867278"/>
          </a:xfrm>
          <a:prstGeom prst="rect">
            <a:avLst/>
          </a:prstGeom>
        </p:spPr>
      </p:pic>
    </p:spTree>
    <p:extLst>
      <p:ext uri="{BB962C8B-B14F-4D97-AF65-F5344CB8AC3E}">
        <p14:creationId xmlns:p14="http://schemas.microsoft.com/office/powerpoint/2010/main" val="934041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077634" cy="685800"/>
          </a:xfrm>
        </p:spPr>
        <p:txBody>
          <a:bodyPr>
            <a:normAutofit fontScale="90000"/>
          </a:bodyPr>
          <a:lstStyle/>
          <a:p>
            <a:r>
              <a:rPr lang="en-US" dirty="0"/>
              <a:t>Sustainable Agriculture</a:t>
            </a:r>
          </a:p>
        </p:txBody>
      </p:sp>
      <p:sp>
        <p:nvSpPr>
          <p:cNvPr id="3" name="Content Placeholder 2"/>
          <p:cNvSpPr>
            <a:spLocks noGrp="1"/>
          </p:cNvSpPr>
          <p:nvPr>
            <p:ph idx="1"/>
          </p:nvPr>
        </p:nvSpPr>
        <p:spPr>
          <a:xfrm>
            <a:off x="990600" y="1828800"/>
            <a:ext cx="6830209" cy="4003829"/>
          </a:xfrm>
        </p:spPr>
        <p:txBody>
          <a:bodyPr/>
          <a:lstStyle/>
          <a:p>
            <a:r>
              <a:rPr lang="en-US" dirty="0"/>
              <a:t>Farming that </a:t>
            </a:r>
            <a:r>
              <a:rPr lang="en-US" b="1" dirty="0">
                <a:solidFill>
                  <a:srgbClr val="0070C0"/>
                </a:solidFill>
              </a:rPr>
              <a:t>conserves</a:t>
            </a:r>
            <a:r>
              <a:rPr lang="en-US" dirty="0"/>
              <a:t> natural resources and helps keep the land productive indefinitely is called sustainable agriculture.</a:t>
            </a:r>
          </a:p>
          <a:p>
            <a:r>
              <a:rPr lang="en-US" dirty="0"/>
              <a:t>Sustainable agriculture involves planting </a:t>
            </a:r>
            <a:r>
              <a:rPr lang="en-US" b="1" dirty="0">
                <a:solidFill>
                  <a:srgbClr val="0070C0"/>
                </a:solidFill>
              </a:rPr>
              <a:t>productive</a:t>
            </a:r>
            <a:r>
              <a:rPr lang="en-US" dirty="0"/>
              <a:t>, pest-resistant crop varieties that require </a:t>
            </a:r>
            <a:r>
              <a:rPr lang="en-US" b="1" dirty="0">
                <a:solidFill>
                  <a:srgbClr val="0070C0"/>
                </a:solidFill>
              </a:rPr>
              <a:t>little</a:t>
            </a:r>
            <a:r>
              <a:rPr lang="en-US" dirty="0"/>
              <a:t> energy, pesticides, fertilizer, and water.</a:t>
            </a:r>
          </a:p>
          <a:p>
            <a:endParaRPr lang="en-US" dirty="0"/>
          </a:p>
        </p:txBody>
      </p:sp>
    </p:spTree>
    <p:extLst>
      <p:ext uri="{BB962C8B-B14F-4D97-AF65-F5344CB8AC3E}">
        <p14:creationId xmlns:p14="http://schemas.microsoft.com/office/powerpoint/2010/main" val="394721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Humans and Nutrition</a:t>
            </a:r>
          </a:p>
        </p:txBody>
      </p:sp>
      <p:sp>
        <p:nvSpPr>
          <p:cNvPr id="3" name="Content Placeholder 2"/>
          <p:cNvSpPr>
            <a:spLocks noGrp="1"/>
          </p:cNvSpPr>
          <p:nvPr>
            <p:ph idx="1"/>
          </p:nvPr>
        </p:nvSpPr>
        <p:spPr/>
        <p:txBody>
          <a:bodyPr>
            <a:normAutofit fontScale="92500" lnSpcReduction="10000"/>
          </a:bodyPr>
          <a:lstStyle/>
          <a:p>
            <a:r>
              <a:rPr lang="en-US" dirty="0"/>
              <a:t>The human body uses food both as a source of </a:t>
            </a:r>
            <a:r>
              <a:rPr lang="en-US" b="1" dirty="0">
                <a:solidFill>
                  <a:srgbClr val="0070C0"/>
                </a:solidFill>
              </a:rPr>
              <a:t>energy</a:t>
            </a:r>
            <a:r>
              <a:rPr lang="en-US" dirty="0"/>
              <a:t> and as a source of materials for building and maintaining body tissues.</a:t>
            </a:r>
          </a:p>
          <a:p>
            <a:r>
              <a:rPr lang="en-US" dirty="0"/>
              <a:t>The amount of energy that is available in food is expressed in </a:t>
            </a:r>
            <a:r>
              <a:rPr lang="en-US" b="1" dirty="0">
                <a:solidFill>
                  <a:srgbClr val="0070C0"/>
                </a:solidFill>
              </a:rPr>
              <a:t>Calories</a:t>
            </a:r>
            <a:r>
              <a:rPr lang="en-US" dirty="0"/>
              <a:t>. One Calorie is equal to 1,000 calories or one kilocalorie.</a:t>
            </a:r>
          </a:p>
          <a:p>
            <a:r>
              <a:rPr lang="en-US" dirty="0"/>
              <a:t>The major nutrients we get from food are </a:t>
            </a:r>
            <a:r>
              <a:rPr lang="en-US" b="1" dirty="0">
                <a:solidFill>
                  <a:srgbClr val="0070C0"/>
                </a:solidFill>
              </a:rPr>
              <a:t>carbohydrates</a:t>
            </a:r>
            <a:r>
              <a:rPr lang="en-US" dirty="0"/>
              <a:t>, </a:t>
            </a:r>
            <a:r>
              <a:rPr lang="en-US" b="1" dirty="0">
                <a:solidFill>
                  <a:srgbClr val="0070C0"/>
                </a:solidFill>
              </a:rPr>
              <a:t>proteins</a:t>
            </a:r>
            <a:r>
              <a:rPr lang="en-US" dirty="0"/>
              <a:t>, and </a:t>
            </a:r>
            <a:r>
              <a:rPr lang="en-US" b="1" dirty="0">
                <a:solidFill>
                  <a:srgbClr val="0070C0"/>
                </a:solidFill>
              </a:rPr>
              <a:t>lipids</a:t>
            </a:r>
            <a:r>
              <a:rPr lang="en-US" dirty="0"/>
              <a:t>. Our bodies need smaller amounts of vitamins and minerals to remain healthy.</a:t>
            </a:r>
          </a:p>
          <a:p>
            <a:endParaRPr lang="en-US" dirty="0"/>
          </a:p>
        </p:txBody>
      </p:sp>
    </p:spTree>
    <p:extLst>
      <p:ext uri="{BB962C8B-B14F-4D97-AF65-F5344CB8AC3E}">
        <p14:creationId xmlns:p14="http://schemas.microsoft.com/office/powerpoint/2010/main" val="1058527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724936"/>
          </a:xfrm>
        </p:spPr>
        <p:txBody>
          <a:bodyPr/>
          <a:lstStyle/>
          <a:p>
            <a:r>
              <a:rPr lang="en-US" dirty="0"/>
              <a:t>Animals and Agriculture</a:t>
            </a:r>
          </a:p>
        </p:txBody>
      </p:sp>
      <p:sp>
        <p:nvSpPr>
          <p:cNvPr id="3" name="Content Placeholder 2"/>
          <p:cNvSpPr>
            <a:spLocks noGrp="1"/>
          </p:cNvSpPr>
          <p:nvPr>
            <p:ph idx="1"/>
          </p:nvPr>
        </p:nvSpPr>
        <p:spPr>
          <a:xfrm>
            <a:off x="1066800" y="1981200"/>
            <a:ext cx="6754009" cy="3851429"/>
          </a:xfrm>
        </p:spPr>
        <p:txBody>
          <a:bodyPr/>
          <a:lstStyle/>
          <a:p>
            <a:r>
              <a:rPr lang="en-US" dirty="0"/>
              <a:t>Our ancestors obtained animal protein by </a:t>
            </a:r>
            <a:r>
              <a:rPr lang="en-US" b="1" dirty="0">
                <a:solidFill>
                  <a:srgbClr val="0070C0"/>
                </a:solidFill>
              </a:rPr>
              <a:t>hunting</a:t>
            </a:r>
            <a:r>
              <a:rPr lang="en-US" dirty="0"/>
              <a:t> and </a:t>
            </a:r>
            <a:r>
              <a:rPr lang="en-US" b="1" dirty="0">
                <a:solidFill>
                  <a:srgbClr val="0070C0"/>
                </a:solidFill>
              </a:rPr>
              <a:t>fishing</a:t>
            </a:r>
            <a:r>
              <a:rPr lang="en-US" dirty="0"/>
              <a:t>. Today, most people get animal protein from domesticated species.</a:t>
            </a:r>
          </a:p>
          <a:p>
            <a:r>
              <a:rPr lang="en-US" b="1" dirty="0">
                <a:solidFill>
                  <a:srgbClr val="0070C0"/>
                </a:solidFill>
              </a:rPr>
              <a:t>Domesticated </a:t>
            </a:r>
            <a:r>
              <a:rPr lang="en-US" dirty="0"/>
              <a:t>describes organisms that have been bred and managed for human use.</a:t>
            </a:r>
          </a:p>
          <a:p>
            <a:endParaRPr lang="en-US" dirty="0"/>
          </a:p>
        </p:txBody>
      </p:sp>
    </p:spTree>
    <p:extLst>
      <p:ext uri="{BB962C8B-B14F-4D97-AF65-F5344CB8AC3E}">
        <p14:creationId xmlns:p14="http://schemas.microsoft.com/office/powerpoint/2010/main" val="4001207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7664"/>
            <a:ext cx="7077634" cy="648736"/>
          </a:xfrm>
        </p:spPr>
        <p:txBody>
          <a:bodyPr>
            <a:normAutofit fontScale="90000"/>
          </a:bodyPr>
          <a:lstStyle/>
          <a:p>
            <a:r>
              <a:rPr lang="en-US" dirty="0"/>
              <a:t>Food from Water</a:t>
            </a:r>
          </a:p>
        </p:txBody>
      </p:sp>
      <p:sp>
        <p:nvSpPr>
          <p:cNvPr id="3" name="Content Placeholder 2"/>
          <p:cNvSpPr>
            <a:spLocks noGrp="1"/>
          </p:cNvSpPr>
          <p:nvPr>
            <p:ph idx="1"/>
          </p:nvPr>
        </p:nvSpPr>
        <p:spPr>
          <a:xfrm>
            <a:off x="1066800" y="1828800"/>
            <a:ext cx="6754009" cy="4003829"/>
          </a:xfrm>
        </p:spPr>
        <p:txBody>
          <a:bodyPr>
            <a:normAutofit lnSpcReduction="10000"/>
          </a:bodyPr>
          <a:lstStyle/>
          <a:p>
            <a:r>
              <a:rPr lang="en-US" dirty="0"/>
              <a:t>Because fish are an </a:t>
            </a:r>
            <a:r>
              <a:rPr lang="en-US" dirty="0" smtClean="0"/>
              <a:t>important </a:t>
            </a:r>
            <a:r>
              <a:rPr lang="en-US" dirty="0"/>
              <a:t>food source for humans, the </a:t>
            </a:r>
            <a:r>
              <a:rPr lang="en-US" b="1" dirty="0">
                <a:solidFill>
                  <a:srgbClr val="0070C0"/>
                </a:solidFill>
              </a:rPr>
              <a:t>harvesting</a:t>
            </a:r>
            <a:r>
              <a:rPr lang="en-US" dirty="0"/>
              <a:t> of fish has become an important industry worldwide.</a:t>
            </a:r>
          </a:p>
          <a:p>
            <a:r>
              <a:rPr lang="en-US" dirty="0"/>
              <a:t>However, when </a:t>
            </a:r>
            <a:r>
              <a:rPr lang="en-US" b="1" dirty="0">
                <a:solidFill>
                  <a:srgbClr val="0070C0"/>
                </a:solidFill>
              </a:rPr>
              <a:t>too many </a:t>
            </a:r>
            <a:r>
              <a:rPr lang="en-US" dirty="0"/>
              <a:t>fish are harvested over a long period of time, ecological systems can be damaged.</a:t>
            </a:r>
          </a:p>
          <a:p>
            <a:r>
              <a:rPr lang="en-US" b="1" dirty="0">
                <a:solidFill>
                  <a:srgbClr val="0070C0"/>
                </a:solidFill>
              </a:rPr>
              <a:t>Overharvesting</a:t>
            </a:r>
            <a:r>
              <a:rPr lang="en-US" dirty="0"/>
              <a:t> is the catching or removing from a population more organisms than the population can replace.</a:t>
            </a:r>
          </a:p>
          <a:p>
            <a:endParaRPr lang="en-US" dirty="0"/>
          </a:p>
        </p:txBody>
      </p:sp>
    </p:spTree>
    <p:extLst>
      <p:ext uri="{BB962C8B-B14F-4D97-AF65-F5344CB8AC3E}">
        <p14:creationId xmlns:p14="http://schemas.microsoft.com/office/powerpoint/2010/main" val="140786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01434" cy="609600"/>
          </a:xfrm>
        </p:spPr>
        <p:txBody>
          <a:bodyPr>
            <a:normAutofit fontScale="90000"/>
          </a:bodyPr>
          <a:lstStyle/>
          <a:p>
            <a:r>
              <a:rPr lang="en-US" dirty="0"/>
              <a:t>Aquaculture</a:t>
            </a:r>
          </a:p>
        </p:txBody>
      </p:sp>
      <p:sp>
        <p:nvSpPr>
          <p:cNvPr id="3" name="Content Placeholder 2"/>
          <p:cNvSpPr>
            <a:spLocks noGrp="1"/>
          </p:cNvSpPr>
          <p:nvPr>
            <p:ph idx="1"/>
          </p:nvPr>
        </p:nvSpPr>
        <p:spPr>
          <a:xfrm>
            <a:off x="1066800" y="1828800"/>
            <a:ext cx="6754009" cy="4003829"/>
          </a:xfrm>
        </p:spPr>
        <p:txBody>
          <a:bodyPr/>
          <a:lstStyle/>
          <a:p>
            <a:r>
              <a:rPr lang="en-US" b="1" dirty="0">
                <a:solidFill>
                  <a:srgbClr val="0070C0"/>
                </a:solidFill>
              </a:rPr>
              <a:t>Aquaculture</a:t>
            </a:r>
            <a:r>
              <a:rPr lang="en-US" dirty="0"/>
              <a:t> is the raising of aquatic plants and animals for human use or consumption.</a:t>
            </a:r>
          </a:p>
          <a:p>
            <a:r>
              <a:rPr lang="en-US" dirty="0"/>
              <a:t>Fish and other aquatic organisms provide up to </a:t>
            </a:r>
            <a:r>
              <a:rPr lang="en-US" b="1" dirty="0">
                <a:solidFill>
                  <a:srgbClr val="0070C0"/>
                </a:solidFill>
              </a:rPr>
              <a:t>20 percent </a:t>
            </a:r>
            <a:r>
              <a:rPr lang="en-US" dirty="0"/>
              <a:t>of the animal protein consumed worldwide.</a:t>
            </a:r>
          </a:p>
          <a:p>
            <a:r>
              <a:rPr lang="en-US" dirty="0"/>
              <a:t>Aquaculture may be </a:t>
            </a:r>
            <a:r>
              <a:rPr lang="en-US" b="1" dirty="0">
                <a:solidFill>
                  <a:srgbClr val="0070C0"/>
                </a:solidFill>
              </a:rPr>
              <a:t>one solution </a:t>
            </a:r>
            <a:r>
              <a:rPr lang="en-US" dirty="0"/>
              <a:t>to the overharvesting of fish and other organisms </a:t>
            </a:r>
            <a:br>
              <a:rPr lang="en-US" dirty="0"/>
            </a:br>
            <a:r>
              <a:rPr lang="en-US" dirty="0"/>
              <a:t>in the world’s oceans.</a:t>
            </a:r>
          </a:p>
          <a:p>
            <a:endParaRPr lang="en-US" dirty="0"/>
          </a:p>
        </p:txBody>
      </p:sp>
    </p:spTree>
    <p:extLst>
      <p:ext uri="{BB962C8B-B14F-4D97-AF65-F5344CB8AC3E}">
        <p14:creationId xmlns:p14="http://schemas.microsoft.com/office/powerpoint/2010/main" val="1044483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1027664"/>
            <a:ext cx="524434" cy="115336"/>
          </a:xfrm>
        </p:spPr>
        <p:txBody>
          <a:bodyPr>
            <a:normAutofit fontScale="90000"/>
          </a:bodyPr>
          <a:lstStyle/>
          <a:p>
            <a:endParaRPr lang="en-US" dirty="0"/>
          </a:p>
        </p:txBody>
      </p:sp>
      <p:sp>
        <p:nvSpPr>
          <p:cNvPr id="3" name="Content Placeholder 2"/>
          <p:cNvSpPr>
            <a:spLocks noGrp="1"/>
          </p:cNvSpPr>
          <p:nvPr>
            <p:ph idx="1"/>
          </p:nvPr>
        </p:nvSpPr>
        <p:spPr>
          <a:xfrm>
            <a:off x="1066800" y="1066800"/>
            <a:ext cx="6830209" cy="4765829"/>
          </a:xfrm>
        </p:spPr>
        <p:txBody>
          <a:bodyPr>
            <a:normAutofit lnSpcReduction="10000"/>
          </a:bodyPr>
          <a:lstStyle/>
          <a:p>
            <a:r>
              <a:rPr lang="en-US" dirty="0"/>
              <a:t>There are a number of different methods of aquaculture. Among these are</a:t>
            </a:r>
          </a:p>
          <a:p>
            <a:pPr marL="68580" indent="0">
              <a:buNone/>
            </a:pPr>
            <a:r>
              <a:rPr lang="en-US" dirty="0" smtClean="0"/>
              <a:t>     -  Fish </a:t>
            </a:r>
            <a:r>
              <a:rPr lang="en-US" dirty="0"/>
              <a:t>farming</a:t>
            </a:r>
          </a:p>
          <a:p>
            <a:pPr marL="68580" indent="0">
              <a:buNone/>
            </a:pPr>
            <a:r>
              <a:rPr lang="en-US" dirty="0" smtClean="0"/>
              <a:t>     -  Fish </a:t>
            </a:r>
            <a:r>
              <a:rPr lang="en-US" dirty="0"/>
              <a:t>ranching</a:t>
            </a:r>
          </a:p>
          <a:p>
            <a:r>
              <a:rPr lang="en-US" b="1" dirty="0">
                <a:solidFill>
                  <a:srgbClr val="0070C0"/>
                </a:solidFill>
              </a:rPr>
              <a:t>Fish farms </a:t>
            </a:r>
            <a:r>
              <a:rPr lang="en-US" dirty="0"/>
              <a:t>generally consist of many individual ponds that each contain fish at a specific stage of development. Fish grow to maturity in the ponds and are then harvested.</a:t>
            </a:r>
          </a:p>
          <a:p>
            <a:r>
              <a:rPr lang="en-US" b="1" dirty="0">
                <a:solidFill>
                  <a:srgbClr val="0070C0"/>
                </a:solidFill>
              </a:rPr>
              <a:t>Fish ranches </a:t>
            </a:r>
            <a:r>
              <a:rPr lang="en-US" dirty="0"/>
              <a:t>raise fish to a certain age, release them to the ocean, and then harvest the adults when they return to their birthplace to breed.</a:t>
            </a:r>
          </a:p>
          <a:p>
            <a:endParaRPr lang="en-US" dirty="0"/>
          </a:p>
        </p:txBody>
      </p:sp>
    </p:spTree>
    <p:extLst>
      <p:ext uri="{BB962C8B-B14F-4D97-AF65-F5344CB8AC3E}">
        <p14:creationId xmlns:p14="http://schemas.microsoft.com/office/powerpoint/2010/main" val="1360136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01434" cy="685800"/>
          </a:xfrm>
        </p:spPr>
        <p:txBody>
          <a:bodyPr>
            <a:normAutofit fontScale="90000"/>
          </a:bodyPr>
          <a:lstStyle/>
          <a:p>
            <a:r>
              <a:rPr lang="en-US" dirty="0"/>
              <a:t>Livestock</a:t>
            </a:r>
          </a:p>
        </p:txBody>
      </p:sp>
      <p:sp>
        <p:nvSpPr>
          <p:cNvPr id="3" name="Content Placeholder 2"/>
          <p:cNvSpPr>
            <a:spLocks noGrp="1"/>
          </p:cNvSpPr>
          <p:nvPr>
            <p:ph idx="1"/>
          </p:nvPr>
        </p:nvSpPr>
        <p:spPr>
          <a:xfrm>
            <a:off x="1143000" y="1676400"/>
            <a:ext cx="6701117" cy="4452922"/>
          </a:xfrm>
        </p:spPr>
        <p:txBody>
          <a:bodyPr/>
          <a:lstStyle/>
          <a:p>
            <a:r>
              <a:rPr lang="en-US" b="1" dirty="0">
                <a:solidFill>
                  <a:srgbClr val="0070C0"/>
                </a:solidFill>
              </a:rPr>
              <a:t>Livestock </a:t>
            </a:r>
            <a:r>
              <a:rPr lang="en-US" dirty="0"/>
              <a:t>is the term given to domesticated animals that are raised to be used on a farm or ranch or to be sold for profit.</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76600"/>
            <a:ext cx="5602288" cy="285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183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648736"/>
          </a:xfrm>
        </p:spPr>
        <p:txBody>
          <a:bodyPr>
            <a:normAutofit fontScale="90000"/>
          </a:bodyPr>
          <a:lstStyle/>
          <a:p>
            <a:r>
              <a:rPr lang="en-US" dirty="0"/>
              <a:t>Ruminants</a:t>
            </a:r>
          </a:p>
        </p:txBody>
      </p:sp>
      <p:sp>
        <p:nvSpPr>
          <p:cNvPr id="3" name="Content Placeholder 2"/>
          <p:cNvSpPr>
            <a:spLocks noGrp="1"/>
          </p:cNvSpPr>
          <p:nvPr>
            <p:ph idx="1"/>
          </p:nvPr>
        </p:nvSpPr>
        <p:spPr>
          <a:xfrm>
            <a:off x="1066800" y="1905000"/>
            <a:ext cx="6754009" cy="3927629"/>
          </a:xfrm>
        </p:spPr>
        <p:txBody>
          <a:bodyPr>
            <a:normAutofit fontScale="92500" lnSpcReduction="10000"/>
          </a:bodyPr>
          <a:lstStyle/>
          <a:p>
            <a:r>
              <a:rPr lang="en-US" b="1" dirty="0">
                <a:solidFill>
                  <a:srgbClr val="0070C0"/>
                </a:solidFill>
              </a:rPr>
              <a:t>Ruminants</a:t>
            </a:r>
            <a:r>
              <a:rPr lang="en-US" dirty="0"/>
              <a:t> are cud-chewing mammals that have a three- or four-chambered stomach.</a:t>
            </a:r>
          </a:p>
          <a:p>
            <a:r>
              <a:rPr lang="en-US" dirty="0"/>
              <a:t>Cattle, sheep, and </a:t>
            </a:r>
            <a:r>
              <a:rPr lang="en-US" b="1" dirty="0">
                <a:solidFill>
                  <a:srgbClr val="0070C0"/>
                </a:solidFill>
              </a:rPr>
              <a:t>goats</a:t>
            </a:r>
            <a:r>
              <a:rPr lang="en-US" dirty="0"/>
              <a:t> are examples of ruminants.</a:t>
            </a:r>
          </a:p>
          <a:p>
            <a:r>
              <a:rPr lang="en-US" b="1" dirty="0">
                <a:solidFill>
                  <a:srgbClr val="0070C0"/>
                </a:solidFill>
              </a:rPr>
              <a:t>Cud </a:t>
            </a:r>
            <a:r>
              <a:rPr lang="en-US" dirty="0"/>
              <a:t>is the food that these animals regurgitate from the first chamber of their stomachs and chew again to aid digestion.</a:t>
            </a:r>
          </a:p>
          <a:p>
            <a:r>
              <a:rPr lang="en-US" dirty="0"/>
              <a:t>When we eat the meat of ruminants, we are using them to convert </a:t>
            </a:r>
            <a:r>
              <a:rPr lang="en-US" b="1" dirty="0">
                <a:solidFill>
                  <a:srgbClr val="0070C0"/>
                </a:solidFill>
              </a:rPr>
              <a:t>plant material</a:t>
            </a:r>
            <a:r>
              <a:rPr lang="en-US" dirty="0"/>
              <a:t>, such as grass stems and woody shrubs, into food that we can </a:t>
            </a:r>
            <a:r>
              <a:rPr lang="en-US" b="1" dirty="0">
                <a:solidFill>
                  <a:srgbClr val="0070C0"/>
                </a:solidFill>
              </a:rPr>
              <a:t>digest</a:t>
            </a:r>
            <a:r>
              <a:rPr lang="en-US" dirty="0"/>
              <a:t>—such as beef.</a:t>
            </a:r>
          </a:p>
          <a:p>
            <a:endParaRPr lang="en-US" dirty="0"/>
          </a:p>
        </p:txBody>
      </p:sp>
    </p:spTree>
    <p:extLst>
      <p:ext uri="{BB962C8B-B14F-4D97-AF65-F5344CB8AC3E}">
        <p14:creationId xmlns:p14="http://schemas.microsoft.com/office/powerpoint/2010/main" val="14339469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024744" cy="762000"/>
          </a:xfrm>
        </p:spPr>
        <p:txBody>
          <a:bodyPr/>
          <a:lstStyle/>
          <a:p>
            <a:r>
              <a:rPr lang="en-US" dirty="0"/>
              <a:t>Poultry</a:t>
            </a:r>
          </a:p>
        </p:txBody>
      </p:sp>
      <p:sp>
        <p:nvSpPr>
          <p:cNvPr id="3" name="Content Placeholder 2"/>
          <p:cNvSpPr>
            <a:spLocks noGrp="1"/>
          </p:cNvSpPr>
          <p:nvPr>
            <p:ph idx="1"/>
          </p:nvPr>
        </p:nvSpPr>
        <p:spPr>
          <a:xfrm>
            <a:off x="1066800" y="1981200"/>
            <a:ext cx="6754009" cy="3851429"/>
          </a:xfrm>
        </p:spPr>
        <p:txBody>
          <a:bodyPr>
            <a:normAutofit lnSpcReduction="10000"/>
          </a:bodyPr>
          <a:lstStyle/>
          <a:p>
            <a:r>
              <a:rPr lang="en-US" dirty="0"/>
              <a:t>Since 1961, the population of chickens worldwide has </a:t>
            </a:r>
            <a:r>
              <a:rPr lang="en-US" b="1" dirty="0">
                <a:solidFill>
                  <a:srgbClr val="0070C0"/>
                </a:solidFill>
              </a:rPr>
              <a:t>increased</a:t>
            </a:r>
            <a:r>
              <a:rPr lang="en-US" dirty="0"/>
              <a:t> to a greater percentage than the population of any other livestock.</a:t>
            </a:r>
          </a:p>
          <a:p>
            <a:r>
              <a:rPr lang="en-US" dirty="0"/>
              <a:t>Chickens are a type of </a:t>
            </a:r>
            <a:r>
              <a:rPr lang="en-US" b="1" dirty="0">
                <a:solidFill>
                  <a:srgbClr val="0070C0"/>
                </a:solidFill>
              </a:rPr>
              <a:t>poultry</a:t>
            </a:r>
            <a:r>
              <a:rPr lang="en-US" dirty="0"/>
              <a:t>, domesticated birds raised for meat and eggs.</a:t>
            </a:r>
          </a:p>
          <a:p>
            <a:r>
              <a:rPr lang="en-US" dirty="0"/>
              <a:t>In more-developed countries, chickens and turkeys are usually raised in </a:t>
            </a:r>
            <a:r>
              <a:rPr lang="en-US" b="1" dirty="0">
                <a:solidFill>
                  <a:srgbClr val="0070C0"/>
                </a:solidFill>
              </a:rPr>
              <a:t>factory farms.</a:t>
            </a:r>
          </a:p>
          <a:p>
            <a:endParaRPr lang="en-US" dirty="0"/>
          </a:p>
        </p:txBody>
      </p:sp>
    </p:spTree>
    <p:extLst>
      <p:ext uri="{BB962C8B-B14F-4D97-AF65-F5344CB8AC3E}">
        <p14:creationId xmlns:p14="http://schemas.microsoft.com/office/powerpoint/2010/main" val="1618901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7620000" y="1676400"/>
            <a:ext cx="76200" cy="494264"/>
          </a:xfrm>
        </p:spPr>
        <p:txBody>
          <a:bodyPr>
            <a:normAutofit fontScale="90000"/>
          </a:bodyPr>
          <a:lstStyle/>
          <a:p>
            <a:endParaRPr lang="en-US" dirty="0"/>
          </a:p>
        </p:txBody>
      </p:sp>
      <p:sp>
        <p:nvSpPr>
          <p:cNvPr id="3" name="Content Placeholder 2"/>
          <p:cNvSpPr>
            <a:spLocks noGrp="1"/>
          </p:cNvSpPr>
          <p:nvPr>
            <p:ph idx="1"/>
          </p:nvPr>
        </p:nvSpPr>
        <p:spPr>
          <a:xfrm>
            <a:off x="1066800" y="1143000"/>
            <a:ext cx="6754009" cy="4689629"/>
          </a:xfrm>
        </p:spPr>
        <p:txBody>
          <a:bodyPr>
            <a:normAutofit fontScale="92500"/>
          </a:bodyPr>
          <a:lstStyle/>
          <a:p>
            <a:r>
              <a:rPr lang="en-US" b="1" dirty="0">
                <a:solidFill>
                  <a:srgbClr val="0070C0"/>
                </a:solidFill>
              </a:rPr>
              <a:t>Malnutrition</a:t>
            </a:r>
            <a:r>
              <a:rPr lang="en-US" dirty="0"/>
              <a:t> is a disorder of nutrition that results when a person does not consume enough of each of the nutrients that are needed by the human body.</a:t>
            </a:r>
          </a:p>
          <a:p>
            <a:r>
              <a:rPr lang="en-US" dirty="0"/>
              <a:t>There are </a:t>
            </a:r>
            <a:r>
              <a:rPr lang="en-US" b="1" dirty="0">
                <a:solidFill>
                  <a:srgbClr val="0070C0"/>
                </a:solidFill>
              </a:rPr>
              <a:t>many forms </a:t>
            </a:r>
            <a:r>
              <a:rPr lang="en-US" dirty="0"/>
              <a:t>of malnutrition. For example, humans need to get 8 essential amino acids from proteins. This is easily done if a variety of foods is eaten. However, in some parts of the world, the only sources of food may be corn and rice, which contain protein, but lacks one of the essential amino acids. Amino acid </a:t>
            </a:r>
            <a:r>
              <a:rPr lang="en-US" b="1" dirty="0">
                <a:solidFill>
                  <a:srgbClr val="0070C0"/>
                </a:solidFill>
              </a:rPr>
              <a:t>deficiency</a:t>
            </a:r>
            <a:r>
              <a:rPr lang="en-US" dirty="0"/>
              <a:t> can result from such a limited diet.</a:t>
            </a:r>
          </a:p>
          <a:p>
            <a:endParaRPr lang="en-US" dirty="0"/>
          </a:p>
        </p:txBody>
      </p:sp>
    </p:spTree>
    <p:extLst>
      <p:ext uri="{BB962C8B-B14F-4D97-AF65-F5344CB8AC3E}">
        <p14:creationId xmlns:p14="http://schemas.microsoft.com/office/powerpoint/2010/main" val="1345231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724936"/>
          </a:xfrm>
        </p:spPr>
        <p:txBody>
          <a:bodyPr/>
          <a:lstStyle/>
          <a:p>
            <a:r>
              <a:rPr lang="en-US" dirty="0"/>
              <a:t>Sources of Nutrition</a:t>
            </a:r>
          </a:p>
        </p:txBody>
      </p:sp>
      <p:sp>
        <p:nvSpPr>
          <p:cNvPr id="3" name="Content Placeholder 2"/>
          <p:cNvSpPr>
            <a:spLocks noGrp="1"/>
          </p:cNvSpPr>
          <p:nvPr>
            <p:ph idx="1"/>
          </p:nvPr>
        </p:nvSpPr>
        <p:spPr>
          <a:xfrm>
            <a:off x="990600" y="2057400"/>
            <a:ext cx="6830209" cy="3775229"/>
          </a:xfrm>
        </p:spPr>
        <p:txBody>
          <a:bodyPr>
            <a:normAutofit/>
          </a:bodyPr>
          <a:lstStyle/>
          <a:p>
            <a:r>
              <a:rPr lang="en-US" b="1" dirty="0">
                <a:solidFill>
                  <a:srgbClr val="0070C0"/>
                </a:solidFill>
              </a:rPr>
              <a:t>Diet </a:t>
            </a:r>
            <a:r>
              <a:rPr lang="en-US" dirty="0"/>
              <a:t>is the type and amount of food that a person eats. A healthy diet is one that maintains a balance of the right amounts of nutrients, minerals, and vitamins.</a:t>
            </a:r>
          </a:p>
          <a:p>
            <a:endParaRPr lang="en-US" dirty="0" smtClean="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657600"/>
            <a:ext cx="4724400" cy="228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511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801136"/>
          </a:xfrm>
        </p:spPr>
        <p:txBody>
          <a:bodyPr/>
          <a:lstStyle/>
          <a:p>
            <a:r>
              <a:rPr lang="en-US" dirty="0"/>
              <a:t>Diets Around the World</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274574"/>
            <a:ext cx="6829425" cy="334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637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724936"/>
          </a:xfrm>
        </p:spPr>
        <p:txBody>
          <a:bodyPr/>
          <a:lstStyle/>
          <a:p>
            <a:r>
              <a:rPr lang="en-US" dirty="0"/>
              <a:t>The Ecology of Food</a:t>
            </a:r>
          </a:p>
        </p:txBody>
      </p:sp>
      <p:sp>
        <p:nvSpPr>
          <p:cNvPr id="3" name="Content Placeholder 2"/>
          <p:cNvSpPr>
            <a:spLocks noGrp="1"/>
          </p:cNvSpPr>
          <p:nvPr>
            <p:ph idx="1"/>
          </p:nvPr>
        </p:nvSpPr>
        <p:spPr>
          <a:xfrm>
            <a:off x="1066800" y="1981200"/>
            <a:ext cx="6754009" cy="3851429"/>
          </a:xfrm>
        </p:spPr>
        <p:txBody>
          <a:bodyPr/>
          <a:lstStyle/>
          <a:p>
            <a:pPr marL="68580" indent="0">
              <a:buNone/>
            </a:pPr>
            <a:r>
              <a:rPr lang="en-US" dirty="0" smtClean="0"/>
              <a:t>Food Efficiency</a:t>
            </a:r>
          </a:p>
          <a:p>
            <a:r>
              <a:rPr lang="en-US" dirty="0" smtClean="0"/>
              <a:t>The </a:t>
            </a:r>
            <a:r>
              <a:rPr lang="en-US" dirty="0"/>
              <a:t>efficiency of a given type of agriculture is a measure of the </a:t>
            </a:r>
            <a:r>
              <a:rPr lang="en-US" b="1" dirty="0">
                <a:solidFill>
                  <a:srgbClr val="0070C0"/>
                </a:solidFill>
              </a:rPr>
              <a:t>quantity</a:t>
            </a:r>
            <a:r>
              <a:rPr lang="en-US" dirty="0"/>
              <a:t> of food produced on a </a:t>
            </a:r>
            <a:r>
              <a:rPr lang="en-US" b="1" dirty="0">
                <a:solidFill>
                  <a:srgbClr val="0070C0"/>
                </a:solidFill>
              </a:rPr>
              <a:t>given area </a:t>
            </a:r>
            <a:r>
              <a:rPr lang="en-US" dirty="0"/>
              <a:t>of land with limited inputs of energy and resources.</a:t>
            </a:r>
          </a:p>
          <a:p>
            <a:r>
              <a:rPr lang="en-US" dirty="0"/>
              <a:t>An </a:t>
            </a:r>
            <a:r>
              <a:rPr lang="en-US" b="1" dirty="0">
                <a:solidFill>
                  <a:srgbClr val="0070C0"/>
                </a:solidFill>
              </a:rPr>
              <a:t>ideal food crop </a:t>
            </a:r>
            <a:r>
              <a:rPr lang="en-US" dirty="0"/>
              <a:t>is one that efficiently produces a large amount of food with little negative impact on the environment.</a:t>
            </a:r>
          </a:p>
          <a:p>
            <a:endParaRPr lang="en-US" dirty="0"/>
          </a:p>
        </p:txBody>
      </p:sp>
    </p:spTree>
    <p:extLst>
      <p:ext uri="{BB962C8B-B14F-4D97-AF65-F5344CB8AC3E}">
        <p14:creationId xmlns:p14="http://schemas.microsoft.com/office/powerpoint/2010/main" val="3679650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057400"/>
            <a:ext cx="1394910" cy="113264"/>
          </a:xfrm>
        </p:spPr>
        <p:txBody>
          <a:bodyPr>
            <a:normAutofit fontScale="90000"/>
          </a:bodyPr>
          <a:lstStyle/>
          <a:p>
            <a:endParaRPr lang="en-US" dirty="0"/>
          </a:p>
        </p:txBody>
      </p:sp>
      <p:sp>
        <p:nvSpPr>
          <p:cNvPr id="3" name="Content Placeholder 2"/>
          <p:cNvSpPr>
            <a:spLocks noGrp="1"/>
          </p:cNvSpPr>
          <p:nvPr>
            <p:ph idx="1"/>
          </p:nvPr>
        </p:nvSpPr>
        <p:spPr>
          <a:xfrm>
            <a:off x="1066800" y="1066800"/>
            <a:ext cx="6754009" cy="4765829"/>
          </a:xfrm>
        </p:spPr>
        <p:txBody>
          <a:bodyPr/>
          <a:lstStyle/>
          <a:p>
            <a:pPr marL="68580" indent="0">
              <a:buNone/>
            </a:pPr>
            <a:r>
              <a:rPr lang="en-US" dirty="0" smtClean="0"/>
              <a:t>Old and New Foods</a:t>
            </a:r>
          </a:p>
          <a:p>
            <a:r>
              <a:rPr lang="en-US" b="1" dirty="0" smtClean="0">
                <a:solidFill>
                  <a:srgbClr val="0070C0"/>
                </a:solidFill>
              </a:rPr>
              <a:t>Yield</a:t>
            </a:r>
            <a:r>
              <a:rPr lang="en-US" dirty="0" smtClean="0"/>
              <a:t> </a:t>
            </a:r>
            <a:r>
              <a:rPr lang="en-US" dirty="0"/>
              <a:t>is the amount of crops produced per unit area.</a:t>
            </a:r>
          </a:p>
          <a:p>
            <a:r>
              <a:rPr lang="en-US" dirty="0"/>
              <a:t>Researchers are interested in organisms that can thrive in </a:t>
            </a:r>
            <a:r>
              <a:rPr lang="en-US" b="1" dirty="0">
                <a:solidFill>
                  <a:srgbClr val="0070C0"/>
                </a:solidFill>
              </a:rPr>
              <a:t>various climates </a:t>
            </a:r>
            <a:r>
              <a:rPr lang="en-US" dirty="0"/>
              <a:t>and that do not require large amounts of fertilizer, pesticides, or </a:t>
            </a:r>
            <a:r>
              <a:rPr lang="en-US" b="1" dirty="0">
                <a:solidFill>
                  <a:srgbClr val="0070C0"/>
                </a:solidFill>
              </a:rPr>
              <a:t>fresh water</a:t>
            </a:r>
            <a:r>
              <a:rPr lang="en-US" dirty="0"/>
              <a:t>. Some organisms have been a source of food for centuries, while other sources are just being discovered.</a:t>
            </a:r>
          </a:p>
          <a:p>
            <a:endParaRPr lang="en-US" dirty="0"/>
          </a:p>
        </p:txBody>
      </p:sp>
    </p:spTree>
    <p:extLst>
      <p:ext uri="{BB962C8B-B14F-4D97-AF65-F5344CB8AC3E}">
        <p14:creationId xmlns:p14="http://schemas.microsoft.com/office/powerpoint/2010/main" val="2056900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077634" cy="685800"/>
          </a:xfrm>
        </p:spPr>
        <p:txBody>
          <a:bodyPr>
            <a:normAutofit fontScale="90000"/>
          </a:bodyPr>
          <a:lstStyle/>
          <a:p>
            <a:r>
              <a:rPr lang="en-US" dirty="0"/>
              <a:t>World Food Problems</a:t>
            </a:r>
          </a:p>
        </p:txBody>
      </p:sp>
      <p:sp>
        <p:nvSpPr>
          <p:cNvPr id="3" name="Content Placeholder 2"/>
          <p:cNvSpPr>
            <a:spLocks noGrp="1"/>
          </p:cNvSpPr>
          <p:nvPr>
            <p:ph idx="1"/>
          </p:nvPr>
        </p:nvSpPr>
        <p:spPr>
          <a:xfrm>
            <a:off x="1066800" y="1600200"/>
            <a:ext cx="6781800" cy="4430464"/>
          </a:xfrm>
        </p:spPr>
        <p:txBody>
          <a:bodyPr/>
          <a:lstStyle/>
          <a:p>
            <a:r>
              <a:rPr lang="en-US" dirty="0"/>
              <a:t>Some people become </a:t>
            </a:r>
            <a:r>
              <a:rPr lang="en-US" b="1" dirty="0">
                <a:solidFill>
                  <a:srgbClr val="0070C0"/>
                </a:solidFill>
              </a:rPr>
              <a:t>malnourished </a:t>
            </a:r>
            <a:r>
              <a:rPr lang="en-US" dirty="0"/>
              <a:t>because they simply do not get enough food. </a:t>
            </a:r>
          </a:p>
          <a:p>
            <a:r>
              <a:rPr lang="en-US" dirty="0"/>
              <a:t>More food is needed each year to feed the world’s </a:t>
            </a:r>
            <a:r>
              <a:rPr lang="en-US" b="1" dirty="0">
                <a:solidFill>
                  <a:srgbClr val="0070C0"/>
                </a:solidFill>
              </a:rPr>
              <a:t>growing</a:t>
            </a:r>
            <a:r>
              <a:rPr lang="en-US" dirty="0"/>
              <a:t> population.</a:t>
            </a:r>
          </a:p>
          <a:p>
            <a:pPr marL="68580" indent="0">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733800"/>
            <a:ext cx="4648200" cy="229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9138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2056</Words>
  <Application>Microsoft Office PowerPoint</Application>
  <PresentationFormat>On-screen Show (4:3)</PresentationFormat>
  <Paragraphs>128</Paragraphs>
  <Slides>36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36</vt:i4>
      </vt:variant>
    </vt:vector>
  </HeadingPairs>
  <TitlesOfParts>
    <vt:vector size="43" baseType="lpstr">
      <vt:lpstr>Arial</vt:lpstr>
      <vt:lpstr>Calibri</vt:lpstr>
      <vt:lpstr>Century Gothic</vt:lpstr>
      <vt:lpstr>Wingdings 2</vt:lpstr>
      <vt:lpstr>iRespondQuestionMaster</vt:lpstr>
      <vt:lpstr>iRespondGraphMaster</vt:lpstr>
      <vt:lpstr>Austin</vt:lpstr>
      <vt:lpstr>Food and Agriculture</vt:lpstr>
      <vt:lpstr>Feeding the World</vt:lpstr>
      <vt:lpstr>Humans and Nutrition</vt:lpstr>
      <vt:lpstr>PowerPoint Presentation</vt:lpstr>
      <vt:lpstr>Sources of Nutrition</vt:lpstr>
      <vt:lpstr>Diets Around the World</vt:lpstr>
      <vt:lpstr>The Ecology of Food</vt:lpstr>
      <vt:lpstr>PowerPoint Presentation</vt:lpstr>
      <vt:lpstr>World Food Problems</vt:lpstr>
      <vt:lpstr>PowerPoint Presentation</vt:lpstr>
      <vt:lpstr>The Green Revolution</vt:lpstr>
      <vt:lpstr>Crops and Soil</vt:lpstr>
      <vt:lpstr>Agriculture: Traditional</vt:lpstr>
      <vt:lpstr>Agriculture: Modern</vt:lpstr>
      <vt:lpstr>Fertile Soil: The Living Earth</vt:lpstr>
      <vt:lpstr>PowerPoint Presentation</vt:lpstr>
      <vt:lpstr>Soil Erosion: A Global Problem</vt:lpstr>
      <vt:lpstr>Land Degradation</vt:lpstr>
      <vt:lpstr>Soil Conservation</vt:lpstr>
      <vt:lpstr>PowerPoint Presentation</vt:lpstr>
      <vt:lpstr>Enriching the Soil</vt:lpstr>
      <vt:lpstr>Salinization</vt:lpstr>
      <vt:lpstr>Pest Control</vt:lpstr>
      <vt:lpstr>Pesticide Problems</vt:lpstr>
      <vt:lpstr>Biological Pest Control</vt:lpstr>
      <vt:lpstr>Integrated Pest Management</vt:lpstr>
      <vt:lpstr>Engineering a Better Crop</vt:lpstr>
      <vt:lpstr>PowerPoint Presentation</vt:lpstr>
      <vt:lpstr>Sustainable Agriculture</vt:lpstr>
      <vt:lpstr>Animals and Agriculture</vt:lpstr>
      <vt:lpstr>Food from Water</vt:lpstr>
      <vt:lpstr>Aquaculture</vt:lpstr>
      <vt:lpstr>PowerPoint Presentation</vt:lpstr>
      <vt:lpstr>Livestock</vt:lpstr>
      <vt:lpstr>Ruminants</vt:lpstr>
      <vt:lpstr>Poultry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Agriculture</dc:title>
  <dc:creator>Susan Mccoy</dc:creator>
  <cp:lastModifiedBy>Allyson John</cp:lastModifiedBy>
  <cp:revision>18</cp:revision>
  <dcterms:created xsi:type="dcterms:W3CDTF">2013-04-13T12:45:08Z</dcterms:created>
  <dcterms:modified xsi:type="dcterms:W3CDTF">2017-11-10T12:55:19Z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