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4129" r:id="rId2"/>
  </p:sldMasterIdLst>
  <p:handoutMasterIdLst>
    <p:handoutMasterId r:id="rId14"/>
  </p:handoutMasterIdLst>
  <p:sldIdLst>
    <p:sldId id="294" r:id="rId3"/>
    <p:sldId id="289" r:id="rId4"/>
    <p:sldId id="258" r:id="rId5"/>
    <p:sldId id="259" r:id="rId6"/>
    <p:sldId id="293" r:id="rId7"/>
    <p:sldId id="284" r:id="rId8"/>
    <p:sldId id="261" r:id="rId9"/>
    <p:sldId id="290" r:id="rId10"/>
    <p:sldId id="291" r:id="rId11"/>
    <p:sldId id="292" r:id="rId12"/>
    <p:sldId id="295" r:id="rId13"/>
  </p:sldIdLst>
  <p:sldSz cx="9144000" cy="6858000" type="screen4x3"/>
  <p:notesSz cx="6954838" cy="9240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22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2042"/>
          </a:xfrm>
          <a:prstGeom prst="rect">
            <a:avLst/>
          </a:prstGeom>
        </p:spPr>
        <p:txBody>
          <a:bodyPr vert="horz" lIns="92226" tIns="46113" rIns="92226" bIns="461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2042"/>
          </a:xfrm>
          <a:prstGeom prst="rect">
            <a:avLst/>
          </a:prstGeom>
        </p:spPr>
        <p:txBody>
          <a:bodyPr vert="horz" lIns="92226" tIns="46113" rIns="92226" bIns="46113" rtlCol="0"/>
          <a:lstStyle>
            <a:lvl1pPr algn="r">
              <a:defRPr sz="1200"/>
            </a:lvl1pPr>
          </a:lstStyle>
          <a:p>
            <a:fld id="{B6DB8A38-4191-4344-A5B6-AFC383AB0954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7192"/>
            <a:ext cx="3013763" cy="462042"/>
          </a:xfrm>
          <a:prstGeom prst="rect">
            <a:avLst/>
          </a:prstGeom>
        </p:spPr>
        <p:txBody>
          <a:bodyPr vert="horz" lIns="92226" tIns="46113" rIns="92226" bIns="461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777192"/>
            <a:ext cx="3013763" cy="462042"/>
          </a:xfrm>
          <a:prstGeom prst="rect">
            <a:avLst/>
          </a:prstGeom>
        </p:spPr>
        <p:txBody>
          <a:bodyPr vert="horz" lIns="92226" tIns="46113" rIns="92226" bIns="46113" rtlCol="0" anchor="b"/>
          <a:lstStyle>
            <a:lvl1pPr algn="r">
              <a:defRPr sz="1200"/>
            </a:lvl1pPr>
          </a:lstStyle>
          <a:p>
            <a:fld id="{81D232EF-12DF-4F43-8A5B-A12B5A7F7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64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92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470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CC01294-C6C3-4444-B7BD-340900C369C3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895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56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565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399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06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31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010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234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0353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74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November 20,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33" r:id="rId4"/>
    <p:sldLayoutId id="2147484134" r:id="rId5"/>
    <p:sldLayoutId id="2147484135" r:id="rId6"/>
    <p:sldLayoutId id="2147484136" r:id="rId7"/>
    <p:sldLayoutId id="2147484137" r:id="rId8"/>
    <p:sldLayoutId id="2147484138" r:id="rId9"/>
    <p:sldLayoutId id="2147484139" r:id="rId10"/>
    <p:sldLayoutId id="2147484140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96065" y="76200"/>
            <a:ext cx="7024744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Warm Up:  Study Guide questions 12-16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6826" y="1255986"/>
            <a:ext cx="7843222" cy="4077148"/>
          </a:xfrm>
        </p:spPr>
        <p:txBody>
          <a:bodyPr>
            <a:normAutofit/>
          </a:bodyPr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buSzPts val="1200"/>
              <a:buNone/>
            </a:pPr>
            <a:r>
              <a:rPr lang="en-US" dirty="0" smtClean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12. In </a:t>
            </a:r>
            <a:r>
              <a:rPr lang="en-US" dirty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succession, what are the species that grow on bare rock?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SzPts val="1200"/>
              <a:buNone/>
            </a:pPr>
            <a:r>
              <a:rPr lang="en-US" dirty="0" smtClean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13. If lightning destroys a community, what is most likely to grow back first?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SzPts val="1200"/>
              <a:buNone/>
            </a:pPr>
            <a:r>
              <a:rPr lang="en-US" dirty="0" smtClean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14. How </a:t>
            </a:r>
            <a:r>
              <a:rPr lang="en-US" dirty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organisms grow back after a forest fire?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SzPts val="1200"/>
              <a:buNone/>
            </a:pPr>
            <a:r>
              <a:rPr lang="en-US" dirty="0" smtClean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15. What </a:t>
            </a:r>
            <a:r>
              <a:rPr lang="en-US" dirty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causes succession to occur?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SzPts val="1200"/>
              <a:buNone/>
            </a:pPr>
            <a:r>
              <a:rPr lang="en-US" dirty="0" smtClean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16. What </a:t>
            </a:r>
            <a:r>
              <a:rPr lang="en-US" dirty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 the differences between primary and secondary succession ?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59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7150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en-US" b="1" i="1" u="sng" dirty="0" smtClean="0"/>
              <a:t>Types </a:t>
            </a:r>
            <a:r>
              <a:rPr lang="en-US" b="1" i="1" u="sng" dirty="0"/>
              <a:t>of symbiotic </a:t>
            </a:r>
            <a:r>
              <a:rPr lang="en-US" b="1" i="1" u="sng" dirty="0" smtClean="0"/>
              <a:t>relationships</a:t>
            </a:r>
            <a:endParaRPr lang="en-US" sz="4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426"/>
            <a:ext cx="8229600" cy="6248400"/>
          </a:xfrm>
        </p:spPr>
        <p:txBody>
          <a:bodyPr>
            <a:normAutofit/>
          </a:bodyPr>
          <a:lstStyle/>
          <a:p>
            <a:pPr marL="228600" lvl="1" indent="0">
              <a:buNone/>
            </a:pPr>
            <a:endParaRPr lang="en-US" b="1" u="sng" dirty="0" smtClean="0"/>
          </a:p>
          <a:p>
            <a:pPr marL="228600" lvl="1" indent="0">
              <a:buNone/>
            </a:pPr>
            <a:endParaRPr lang="en-US" b="1" u="sng" dirty="0"/>
          </a:p>
          <a:p>
            <a:r>
              <a:rPr lang="en-US" sz="2800" dirty="0"/>
              <a:t>* Another type of relationship is </a:t>
            </a:r>
            <a:r>
              <a:rPr lang="en-US" sz="2800" b="1" u="sng" dirty="0"/>
              <a:t>Predation</a:t>
            </a:r>
            <a:r>
              <a:rPr lang="en-US" sz="2800" dirty="0"/>
              <a:t>, which is a </a:t>
            </a:r>
            <a:r>
              <a:rPr lang="en-US" sz="2800" b="1" dirty="0" smtClean="0"/>
              <a:t>predator</a:t>
            </a:r>
            <a:r>
              <a:rPr lang="en-US" sz="2800" dirty="0" smtClean="0"/>
              <a:t>( </a:t>
            </a:r>
            <a:r>
              <a:rPr lang="en-US" sz="2800" b="1" u="sng" dirty="0" smtClean="0"/>
              <a:t>hunter</a:t>
            </a:r>
            <a:r>
              <a:rPr lang="en-US" sz="2800" dirty="0" smtClean="0"/>
              <a:t>) </a:t>
            </a:r>
            <a:r>
              <a:rPr lang="en-US" sz="2800" dirty="0"/>
              <a:t>and  </a:t>
            </a:r>
            <a:r>
              <a:rPr lang="en-US" sz="2800" b="1" dirty="0"/>
              <a:t>prey </a:t>
            </a:r>
            <a:r>
              <a:rPr lang="en-US" sz="2800" dirty="0"/>
              <a:t>( </a:t>
            </a:r>
            <a:r>
              <a:rPr lang="en-US" sz="2800" b="1" u="sng" dirty="0" smtClean="0"/>
              <a:t>killed</a:t>
            </a:r>
            <a:r>
              <a:rPr lang="en-US" sz="2800" dirty="0" smtClean="0"/>
              <a:t>) </a:t>
            </a:r>
            <a:r>
              <a:rPr lang="en-US" sz="2800" dirty="0"/>
              <a:t>relationship. The predator </a:t>
            </a:r>
            <a:r>
              <a:rPr lang="en-US" sz="2800" b="1" u="sng" dirty="0" smtClean="0"/>
              <a:t>hunts </a:t>
            </a:r>
            <a:r>
              <a:rPr lang="en-US" sz="2800" dirty="0" smtClean="0"/>
              <a:t>and </a:t>
            </a:r>
            <a:r>
              <a:rPr lang="en-US" sz="2800" b="1" u="sng" dirty="0" smtClean="0"/>
              <a:t>kills </a:t>
            </a:r>
            <a:r>
              <a:rPr lang="en-US" sz="2800" dirty="0" smtClean="0"/>
              <a:t>the </a:t>
            </a:r>
            <a:r>
              <a:rPr lang="en-US" sz="2800" dirty="0"/>
              <a:t>prey.  </a:t>
            </a:r>
            <a:endParaRPr lang="en-US" sz="2800" dirty="0" smtClean="0"/>
          </a:p>
          <a:p>
            <a:r>
              <a:rPr lang="en-US" sz="2800" b="1" u="sng" dirty="0" smtClean="0"/>
              <a:t>Ex: lions and zebras </a:t>
            </a:r>
            <a:endParaRPr lang="en-US" sz="2800" b="1" u="sng" dirty="0"/>
          </a:p>
          <a:p>
            <a:pPr marL="228600" lvl="1" indent="0">
              <a:buNone/>
            </a:pPr>
            <a:endParaRPr lang="en-US" b="1" u="sng" dirty="0" smtClean="0"/>
          </a:p>
          <a:p>
            <a:pPr marL="228600" lvl="1" indent="-228600">
              <a:buNone/>
            </a:pPr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14438" y="17478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 descr="http://www.shamwarigroup.com/assets/shamwari%20blog/shamwari%20lion%20hunt%2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159125"/>
            <a:ext cx="5181600" cy="34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77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7150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en-US" b="1" i="1" u="sng" dirty="0" smtClean="0"/>
              <a:t>Types </a:t>
            </a:r>
            <a:r>
              <a:rPr lang="en-US" b="1" i="1" u="sng" dirty="0"/>
              <a:t>of symbiotic </a:t>
            </a:r>
            <a:r>
              <a:rPr lang="en-US" b="1" i="1" u="sng" dirty="0" smtClean="0"/>
              <a:t>relationships</a:t>
            </a:r>
            <a:endParaRPr lang="en-US" sz="4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426"/>
            <a:ext cx="8229600" cy="6248400"/>
          </a:xfrm>
        </p:spPr>
        <p:txBody>
          <a:bodyPr>
            <a:normAutofit/>
          </a:bodyPr>
          <a:lstStyle/>
          <a:p>
            <a:pPr marL="228600" lvl="1" indent="0">
              <a:buNone/>
            </a:pPr>
            <a:endParaRPr lang="en-US" b="1" u="sng" dirty="0" smtClean="0"/>
          </a:p>
          <a:p>
            <a:pPr marL="228600" lvl="1" indent="0">
              <a:buNone/>
            </a:pPr>
            <a:endParaRPr lang="en-US" b="1" u="sng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Another </a:t>
            </a:r>
            <a:r>
              <a:rPr lang="en-US" sz="2800" dirty="0"/>
              <a:t>type of relationship is </a:t>
            </a:r>
            <a:r>
              <a:rPr lang="en-US" sz="2800" b="1" u="sng" dirty="0" err="1" smtClean="0"/>
              <a:t>Competion</a:t>
            </a:r>
            <a:r>
              <a:rPr lang="en-US" sz="2800" dirty="0" smtClean="0"/>
              <a:t>, </a:t>
            </a:r>
            <a:r>
              <a:rPr lang="en-US" sz="2800" dirty="0"/>
              <a:t>which is </a:t>
            </a:r>
            <a:r>
              <a:rPr lang="en-US" sz="2800" dirty="0" smtClean="0"/>
              <a:t> the struggle between organisms to survive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Competition-</a:t>
            </a:r>
            <a:r>
              <a:rPr lang="en-US" sz="2800" b="1" i="1" dirty="0" smtClean="0"/>
              <a:t>within a population Ex: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err="1" smtClean="0"/>
              <a:t>Competiton</a:t>
            </a:r>
            <a:r>
              <a:rPr lang="en-US" sz="2800" b="1" i="1" dirty="0" smtClean="0"/>
              <a:t> –between populations </a:t>
            </a:r>
            <a:r>
              <a:rPr lang="en-US" sz="2800" b="1" u="sng" dirty="0" smtClean="0"/>
              <a:t>Ex</a:t>
            </a:r>
            <a:r>
              <a:rPr lang="en-US" sz="2800" b="1" u="sng" dirty="0" smtClean="0"/>
              <a:t>: lions </a:t>
            </a:r>
            <a:r>
              <a:rPr lang="en-US" sz="2800" b="1" u="sng" dirty="0" smtClean="0"/>
              <a:t>and tigers competing for food sources</a:t>
            </a:r>
            <a:endParaRPr lang="en-US" sz="2800" b="1" u="sng" dirty="0"/>
          </a:p>
          <a:p>
            <a:pPr marL="228600" lvl="1" indent="0">
              <a:buNone/>
            </a:pPr>
            <a:endParaRPr lang="en-US" b="1" u="sng" dirty="0" smtClean="0"/>
          </a:p>
          <a:p>
            <a:pPr marL="228600" lvl="1" indent="-228600">
              <a:buNone/>
            </a:pPr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14438" y="17478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10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8416" y="76200"/>
            <a:ext cx="8476014" cy="1219200"/>
          </a:xfrm>
        </p:spPr>
        <p:txBody>
          <a:bodyPr>
            <a:normAutofit/>
          </a:bodyPr>
          <a:lstStyle/>
          <a:p>
            <a:pPr algn="ctr"/>
            <a:r>
              <a:rPr lang="en-US" sz="2800" b="1" u="sng" smtClean="0"/>
              <a:t>Ecology: </a:t>
            </a:r>
            <a:r>
              <a:rPr lang="en-US" sz="2800" b="1" u="sng" dirty="0" smtClean="0"/>
              <a:t>FEEDING </a:t>
            </a:r>
            <a:r>
              <a:rPr lang="en-US" sz="2800" b="1" u="sng" dirty="0"/>
              <a:t>RELATIONSHIPS:  </a:t>
            </a:r>
            <a:r>
              <a:rPr lang="en-US" sz="2800" b="1" u="sng" dirty="0" smtClean="0"/>
              <a:t>How do organisms obtain their energy?</a:t>
            </a:r>
            <a:endParaRPr lang="en-US" sz="2700" b="1" dirty="0"/>
          </a:p>
        </p:txBody>
      </p:sp>
      <p:sp>
        <p:nvSpPr>
          <p:cNvPr id="4" name="Rectangle 3"/>
          <p:cNvSpPr/>
          <p:nvPr/>
        </p:nvSpPr>
        <p:spPr>
          <a:xfrm>
            <a:off x="286986" y="1295400"/>
            <a:ext cx="8763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sz="2400" dirty="0"/>
          </a:p>
          <a:p>
            <a:endParaRPr lang="en-US" sz="2400" b="1" u="sng" dirty="0"/>
          </a:p>
          <a:p>
            <a:pPr marL="342900" indent="-342900">
              <a:buFontTx/>
              <a:buChar char="-"/>
            </a:pPr>
            <a:endParaRPr lang="en-US" sz="2400" dirty="0" smtClean="0"/>
          </a:p>
          <a:p>
            <a:pPr lvl="1"/>
            <a:r>
              <a:rPr lang="en-US" sz="2400" dirty="0" smtClean="0"/>
              <a:t> </a:t>
            </a:r>
            <a:endParaRPr lang="en-US" sz="2400" dirty="0"/>
          </a:p>
          <a:p>
            <a:r>
              <a:rPr lang="en-US" sz="2400" b="1" dirty="0"/>
              <a:t> </a:t>
            </a:r>
            <a:endParaRPr lang="en-US" sz="2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430" y="914400"/>
            <a:ext cx="9049986" cy="556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800" b="1" u="sng" dirty="0" smtClean="0"/>
          </a:p>
          <a:p>
            <a:pPr algn="l"/>
            <a:r>
              <a:rPr lang="en-US" sz="2800" dirty="0"/>
              <a:t>Organisms can obtain energy in </a:t>
            </a:r>
            <a:r>
              <a:rPr lang="en-US" sz="2800" b="1" dirty="0"/>
              <a:t>2 ways</a:t>
            </a:r>
            <a:r>
              <a:rPr lang="en-US" sz="2800" dirty="0"/>
              <a:t>.  They can be</a:t>
            </a:r>
            <a:r>
              <a:rPr lang="en-US" sz="2800" dirty="0" smtClean="0"/>
              <a:t>:</a:t>
            </a:r>
          </a:p>
          <a:p>
            <a:pPr algn="l"/>
            <a:r>
              <a:rPr lang="en-US" sz="2800" b="1" u="sng" dirty="0" smtClean="0"/>
              <a:t>Autotrophs</a:t>
            </a:r>
            <a:r>
              <a:rPr lang="en-US" sz="2800" b="1" dirty="0" smtClean="0"/>
              <a:t>                 </a:t>
            </a:r>
            <a:r>
              <a:rPr lang="en-US" sz="2800" dirty="0" smtClean="0"/>
              <a:t>or                    </a:t>
            </a:r>
            <a:r>
              <a:rPr lang="en-US" sz="2800" b="1" u="sng" dirty="0" smtClean="0"/>
              <a:t>Heterotrophs</a:t>
            </a:r>
          </a:p>
          <a:p>
            <a:pPr algn="l"/>
            <a:r>
              <a:rPr lang="en-US" sz="2800" b="1" u="sng" dirty="0" smtClean="0"/>
              <a:t>(Producers)</a:t>
            </a:r>
            <a:r>
              <a:rPr lang="en-US" sz="2800" b="1" dirty="0" smtClean="0"/>
              <a:t>			              </a:t>
            </a:r>
            <a:r>
              <a:rPr lang="en-US" sz="2800" b="1" u="sng" dirty="0" smtClean="0"/>
              <a:t>(Consumers</a:t>
            </a:r>
            <a:r>
              <a:rPr lang="en-US" sz="2800" b="1" dirty="0" smtClean="0"/>
              <a:t>)</a:t>
            </a:r>
            <a:r>
              <a:rPr lang="en-US" sz="2800" b="1" u="sng" dirty="0" smtClean="0"/>
              <a:t>    </a:t>
            </a:r>
          </a:p>
          <a:p>
            <a:pPr algn="l"/>
            <a:endParaRPr lang="en-US" sz="2800" b="1" u="sng" dirty="0"/>
          </a:p>
          <a:p>
            <a:pPr algn="l"/>
            <a:r>
              <a:rPr lang="en-US" sz="2800" dirty="0"/>
              <a:t> </a:t>
            </a:r>
          </a:p>
        </p:txBody>
      </p:sp>
      <p:pic>
        <p:nvPicPr>
          <p:cNvPr id="5124" name="Picture 4" descr="http://www.thekrib.com/Plants/Plants/bog-plant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58"/>
          <a:stretch/>
        </p:blipFill>
        <p:spPr bwMode="auto">
          <a:xfrm>
            <a:off x="145181" y="3591327"/>
            <a:ext cx="3531469" cy="2539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3.canisius.edu/~grandem/animalshabitats/JungleAnimalsBord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070" y="3695700"/>
            <a:ext cx="4706586" cy="240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8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685800"/>
          </a:xfrm>
        </p:spPr>
        <p:txBody>
          <a:bodyPr>
            <a:noAutofit/>
          </a:bodyPr>
          <a:lstStyle/>
          <a:p>
            <a:pPr algn="ctr"/>
            <a:r>
              <a:rPr lang="en-US" sz="3000" b="1" u="sng" dirty="0"/>
              <a:t>5 TYPES OF HETEROTROPHS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430" y="457200"/>
            <a:ext cx="8294370" cy="6400800"/>
          </a:xfrm>
        </p:spPr>
        <p:txBody>
          <a:bodyPr>
            <a:normAutofit/>
          </a:bodyPr>
          <a:lstStyle/>
          <a:p>
            <a:endParaRPr lang="en-US" sz="2800" b="1" dirty="0" smtClean="0"/>
          </a:p>
          <a:p>
            <a:r>
              <a:rPr lang="en-US" sz="2800" b="1" dirty="0" smtClean="0"/>
              <a:t>  1</a:t>
            </a:r>
            <a:r>
              <a:rPr lang="en-US" sz="2800" b="1" dirty="0"/>
              <a:t>.  </a:t>
            </a:r>
            <a:r>
              <a:rPr lang="en-US" sz="2800" b="1" u="sng" dirty="0"/>
              <a:t>Herbivores</a:t>
            </a:r>
            <a:r>
              <a:rPr lang="en-US" sz="2800" dirty="0"/>
              <a:t>:  consumers that eat only </a:t>
            </a:r>
            <a:r>
              <a:rPr lang="en-US" sz="2800" b="1" u="sng" dirty="0" smtClean="0"/>
              <a:t>producers</a:t>
            </a:r>
            <a:r>
              <a:rPr lang="en-US" sz="2800" dirty="0" smtClean="0"/>
              <a:t>.  </a:t>
            </a:r>
            <a:r>
              <a:rPr lang="en-US" sz="2800" dirty="0"/>
              <a:t>These are also known as </a:t>
            </a:r>
            <a:r>
              <a:rPr lang="en-US" sz="2800" b="1" u="sng" dirty="0" smtClean="0"/>
              <a:t>primary </a:t>
            </a:r>
            <a:r>
              <a:rPr lang="en-US" sz="2800" dirty="0" smtClean="0"/>
              <a:t>consumers </a:t>
            </a:r>
            <a:r>
              <a:rPr lang="en-US" sz="2800" b="1" u="sng" dirty="0" smtClean="0"/>
              <a:t>Ex. Deer, insects, rabbits</a:t>
            </a:r>
            <a:endParaRPr lang="en-US" sz="2800" dirty="0"/>
          </a:p>
          <a:p>
            <a:pPr marL="68580" indent="0">
              <a:buNone/>
            </a:pPr>
            <a:r>
              <a:rPr lang="en-US" sz="2800" b="1" dirty="0"/>
              <a:t> </a:t>
            </a:r>
            <a:endParaRPr lang="en-US" sz="2800" b="1" dirty="0" smtClean="0"/>
          </a:p>
          <a:p>
            <a:pPr marL="68580" indent="0">
              <a:buNone/>
            </a:pPr>
            <a:endParaRPr lang="en-US" sz="2800" b="1" dirty="0"/>
          </a:p>
          <a:p>
            <a:pPr marL="68580" indent="0">
              <a:buNone/>
            </a:pPr>
            <a:endParaRPr lang="en-US" sz="2800" dirty="0"/>
          </a:p>
          <a:p>
            <a:pPr marL="68580" indent="0">
              <a:buNone/>
            </a:pPr>
            <a:r>
              <a:rPr lang="en-US" sz="2800" b="1" dirty="0"/>
              <a:t> </a:t>
            </a:r>
            <a:r>
              <a:rPr lang="en-US" sz="2800" b="1" dirty="0" smtClean="0"/>
              <a:t> </a:t>
            </a:r>
          </a:p>
          <a:p>
            <a:r>
              <a:rPr lang="en-US" sz="2800" b="1" dirty="0" smtClean="0"/>
              <a:t>2</a:t>
            </a:r>
            <a:r>
              <a:rPr lang="en-US" sz="2800" b="1" dirty="0"/>
              <a:t>.  </a:t>
            </a:r>
            <a:r>
              <a:rPr lang="en-US" sz="2800" b="1" u="sng" dirty="0"/>
              <a:t>Carnivores</a:t>
            </a:r>
            <a:r>
              <a:rPr lang="en-US" sz="2800" dirty="0"/>
              <a:t>:  consumers that kill and eat only other </a:t>
            </a:r>
            <a:r>
              <a:rPr lang="en-US" sz="2800" b="1" u="sng" dirty="0" smtClean="0"/>
              <a:t>consumers. </a:t>
            </a:r>
            <a:r>
              <a:rPr lang="en-US" sz="2800" dirty="0" smtClean="0"/>
              <a:t>These </a:t>
            </a:r>
            <a:r>
              <a:rPr lang="en-US" sz="2800" dirty="0"/>
              <a:t>are also known as </a:t>
            </a:r>
            <a:r>
              <a:rPr lang="en-US" sz="2800" b="1" u="sng" dirty="0" smtClean="0"/>
              <a:t>secondary </a:t>
            </a:r>
            <a:r>
              <a:rPr lang="en-US" sz="2800" dirty="0" smtClean="0"/>
              <a:t>consumers </a:t>
            </a:r>
            <a:r>
              <a:rPr lang="en-US" sz="2800" dirty="0"/>
              <a:t>or </a:t>
            </a:r>
            <a:r>
              <a:rPr lang="en-US" sz="2800" b="1" u="sng" dirty="0" smtClean="0"/>
              <a:t>tertiary </a:t>
            </a:r>
            <a:r>
              <a:rPr lang="en-US" sz="2800" dirty="0" smtClean="0"/>
              <a:t>consumers </a:t>
            </a:r>
            <a:r>
              <a:rPr lang="en-US" sz="2800" b="1" u="sng" dirty="0" smtClean="0"/>
              <a:t>Ex. Lions, tigers</a:t>
            </a:r>
            <a:endParaRPr lang="en-US" sz="2800" dirty="0"/>
          </a:p>
          <a:p>
            <a:pPr marL="68580" indent="0">
              <a:buNone/>
            </a:pPr>
            <a:endParaRPr lang="en-US" sz="2800" b="1" u="sng" dirty="0"/>
          </a:p>
          <a:p>
            <a:pPr marL="0" indent="0">
              <a:buNone/>
            </a:pPr>
            <a:endParaRPr lang="en-US" sz="2800" b="1" u="sng" dirty="0" smtClean="0"/>
          </a:p>
          <a:p>
            <a:pPr marL="0" indent="0">
              <a:buNone/>
            </a:pPr>
            <a:endParaRPr lang="en-US" sz="2800" b="1" u="sng" dirty="0"/>
          </a:p>
          <a:p>
            <a:pPr marL="0" indent="0">
              <a:buNone/>
            </a:pPr>
            <a:endParaRPr lang="en-US" sz="2800" b="1" u="sng" dirty="0" smtClean="0"/>
          </a:p>
          <a:p>
            <a:pPr marL="525780" indent="-457200">
              <a:buFont typeface="Courier New" pitchFamily="49" charset="0"/>
              <a:buChar char="o"/>
            </a:pPr>
            <a:endParaRPr lang="en-US" sz="2800" dirty="0"/>
          </a:p>
          <a:p>
            <a:pPr marL="525780" indent="-457200">
              <a:buFont typeface="Courier New" pitchFamily="49" charset="0"/>
              <a:buChar char="o"/>
            </a:pPr>
            <a:endParaRPr lang="en-US" sz="2800" dirty="0"/>
          </a:p>
        </p:txBody>
      </p:sp>
      <p:pic>
        <p:nvPicPr>
          <p:cNvPr id="6156" name="Picture 12" descr="http://upload.wikimedia.org/wikipedia/commons/thumb/3/3b/Rabbit_in_montana.jpg/250px-Rabbit_in_monta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329255"/>
            <a:ext cx="2228850" cy="197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http://upload.wikimedia.org/wikipedia/commons/thumb/7/74/Insect_collage.png/220px-Insect_coll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362200"/>
            <a:ext cx="20955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http://www.nhptv.org/natureworks/graphics/whitetaileddeer1s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66975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90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685800"/>
          </a:xfrm>
        </p:spPr>
        <p:txBody>
          <a:bodyPr>
            <a:noAutofit/>
          </a:bodyPr>
          <a:lstStyle/>
          <a:p>
            <a:pPr algn="ctr"/>
            <a:r>
              <a:rPr lang="en-US" sz="4000" b="1" u="sng" dirty="0" smtClean="0"/>
              <a:t>5 types of heterotrophs</a:t>
            </a:r>
            <a:endParaRPr lang="en-US" sz="4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09600"/>
            <a:ext cx="8610600" cy="67056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US" sz="2800" dirty="0"/>
          </a:p>
          <a:p>
            <a:r>
              <a:rPr lang="en-US" sz="2800" b="1" dirty="0"/>
              <a:t>3.  </a:t>
            </a:r>
            <a:r>
              <a:rPr lang="en-US" sz="2800" b="1" u="sng" dirty="0"/>
              <a:t>Omnivores</a:t>
            </a:r>
            <a:r>
              <a:rPr lang="en-US" sz="2800" dirty="0"/>
              <a:t>:  consumers that eat both </a:t>
            </a:r>
            <a:r>
              <a:rPr lang="en-US" sz="2800" b="1" u="sng" dirty="0" smtClean="0"/>
              <a:t>plants </a:t>
            </a:r>
            <a:r>
              <a:rPr lang="en-US" sz="2800" dirty="0" smtClean="0"/>
              <a:t>and </a:t>
            </a:r>
            <a:r>
              <a:rPr lang="en-US" sz="2800" b="1" u="sng" dirty="0" err="1" smtClean="0"/>
              <a:t>animals.</a:t>
            </a:r>
            <a:r>
              <a:rPr lang="en-US" sz="2800" dirty="0" err="1" smtClean="0"/>
              <a:t>They</a:t>
            </a:r>
            <a:r>
              <a:rPr lang="en-US" sz="2800" dirty="0" smtClean="0"/>
              <a:t> </a:t>
            </a:r>
            <a:r>
              <a:rPr lang="en-US" sz="2800" dirty="0"/>
              <a:t>can also be </a:t>
            </a:r>
            <a:r>
              <a:rPr lang="en-US" sz="2800" b="1" dirty="0"/>
              <a:t>secondary </a:t>
            </a:r>
            <a:r>
              <a:rPr lang="en-US" sz="2800" dirty="0"/>
              <a:t>or </a:t>
            </a:r>
            <a:r>
              <a:rPr lang="en-US" sz="2800" b="1" dirty="0"/>
              <a:t>tertiary</a:t>
            </a:r>
            <a:r>
              <a:rPr lang="en-US" sz="2800" dirty="0"/>
              <a:t> consumers.</a:t>
            </a:r>
          </a:p>
          <a:p>
            <a:pPr marL="68580" indent="0">
              <a:buNone/>
            </a:pPr>
            <a:endParaRPr lang="en-US" sz="2800" dirty="0"/>
          </a:p>
        </p:txBody>
      </p:sp>
      <p:pic>
        <p:nvPicPr>
          <p:cNvPr id="7172" name="Picture 4" descr="http://upload.wikimedia.org/wikipedia/commons/thumb/8/82/Medved_mzoo.jpg/220px-Medved_mzo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2782252"/>
            <a:ext cx="20955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5thanimals.wikispaces.com/file/view/chimpanzee.jpg/219763732/378x266/chimpanz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690" y="2910840"/>
            <a:ext cx="3600450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www.inkity.com/catalog/img/2/24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529012"/>
            <a:ext cx="1800225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97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685800"/>
          </a:xfrm>
        </p:spPr>
        <p:txBody>
          <a:bodyPr>
            <a:noAutofit/>
          </a:bodyPr>
          <a:lstStyle/>
          <a:p>
            <a:pPr algn="ctr"/>
            <a:r>
              <a:rPr lang="en-US" sz="4000" b="1" u="sng" dirty="0" smtClean="0"/>
              <a:t>5 types of heterotrophs</a:t>
            </a:r>
            <a:endParaRPr lang="en-US" sz="4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8382000" cy="67056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US" sz="2800" dirty="0"/>
          </a:p>
          <a:p>
            <a:r>
              <a:rPr lang="en-US" sz="2800" b="1" dirty="0" smtClean="0"/>
              <a:t>  4</a:t>
            </a:r>
            <a:r>
              <a:rPr lang="en-US" sz="2800" b="1" dirty="0"/>
              <a:t>.  </a:t>
            </a:r>
            <a:r>
              <a:rPr lang="en-US" sz="2800" b="1" u="sng" dirty="0"/>
              <a:t>Scavengers</a:t>
            </a:r>
            <a:r>
              <a:rPr lang="en-US" sz="2800" dirty="0"/>
              <a:t>:  consumers that </a:t>
            </a:r>
            <a:r>
              <a:rPr lang="en-US" sz="2800" b="1" dirty="0"/>
              <a:t>DO NOT</a:t>
            </a:r>
            <a:r>
              <a:rPr lang="en-US" sz="2800" dirty="0"/>
              <a:t> </a:t>
            </a:r>
            <a:r>
              <a:rPr lang="en-US" sz="2800" b="1" u="sng" dirty="0" smtClean="0"/>
              <a:t>hunt </a:t>
            </a:r>
            <a:r>
              <a:rPr lang="en-US" sz="2800" dirty="0" smtClean="0"/>
              <a:t>for </a:t>
            </a:r>
            <a:r>
              <a:rPr lang="en-US" sz="2800" dirty="0"/>
              <a:t>food, instead, they eat animals that have already died. </a:t>
            </a:r>
            <a:endParaRPr lang="en-US" sz="2800" dirty="0" smtClean="0"/>
          </a:p>
          <a:p>
            <a:r>
              <a:rPr lang="en-US" sz="2800" dirty="0" smtClean="0"/>
              <a:t>Example: vulchers(buzzards)</a:t>
            </a:r>
            <a:endParaRPr lang="en-US" dirty="0"/>
          </a:p>
          <a:p>
            <a:pPr marL="0" lvl="0" indent="0">
              <a:buNone/>
            </a:pPr>
            <a:endParaRPr lang="en-US" sz="2800" dirty="0"/>
          </a:p>
        </p:txBody>
      </p:sp>
      <p:pic>
        <p:nvPicPr>
          <p:cNvPr id="11266" name="Picture 2" descr="http://www.dcresource.com/forums/attachment.php?attachmentid=10291&amp;stc=1&amp;d=11424604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895600"/>
            <a:ext cx="5676221" cy="371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02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-76200"/>
            <a:ext cx="8915400" cy="685800"/>
          </a:xfrm>
        </p:spPr>
        <p:txBody>
          <a:bodyPr>
            <a:noAutofit/>
          </a:bodyPr>
          <a:lstStyle/>
          <a:p>
            <a:pPr algn="ctr"/>
            <a:r>
              <a:rPr lang="en-US" sz="4000" b="1" u="sng" dirty="0" smtClean="0"/>
              <a:t>5 types of heterotrophs</a:t>
            </a:r>
            <a:endParaRPr lang="en-US" sz="4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47024"/>
            <a:ext cx="8458200" cy="64008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US" sz="2800" dirty="0" smtClean="0"/>
          </a:p>
          <a:p>
            <a:r>
              <a:rPr lang="en-US" sz="2800" b="1" dirty="0"/>
              <a:t>5.  </a:t>
            </a:r>
            <a:r>
              <a:rPr lang="en-US" sz="2800" b="1" u="sng" dirty="0"/>
              <a:t>Decomposers</a:t>
            </a:r>
            <a:r>
              <a:rPr lang="en-US" sz="2800" dirty="0"/>
              <a:t>:  consumers that </a:t>
            </a:r>
            <a:r>
              <a:rPr lang="en-US" sz="2800" b="1" u="sng" dirty="0" smtClean="0"/>
              <a:t>break</a:t>
            </a:r>
            <a:r>
              <a:rPr lang="en-US" sz="2800" dirty="0" smtClean="0"/>
              <a:t> </a:t>
            </a:r>
            <a:r>
              <a:rPr lang="en-US" sz="2800" b="1" u="sng" dirty="0" smtClean="0"/>
              <a:t>down </a:t>
            </a:r>
            <a:r>
              <a:rPr lang="en-US" sz="2800" dirty="0" smtClean="0"/>
              <a:t>dead </a:t>
            </a:r>
            <a:r>
              <a:rPr lang="en-US" sz="2800" dirty="0"/>
              <a:t>organisms and return the nutrients to the soil so they can be used again (</a:t>
            </a:r>
            <a:r>
              <a:rPr lang="en-US" sz="2800" dirty="0" smtClean="0"/>
              <a:t>recycling </a:t>
            </a:r>
            <a:r>
              <a:rPr lang="en-US" sz="2800" dirty="0"/>
              <a:t>of nutrients</a:t>
            </a:r>
            <a:r>
              <a:rPr lang="en-US" sz="2800" dirty="0" smtClean="0"/>
              <a:t>).                 Ex. Bacteria</a:t>
            </a:r>
          </a:p>
          <a:p>
            <a:pPr marL="6858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</a:t>
            </a:r>
          </a:p>
          <a:p>
            <a:pPr marL="6858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Ex. mushrooms</a:t>
            </a:r>
          </a:p>
          <a:p>
            <a:pPr marL="68580" indent="0">
              <a:buNone/>
            </a:pPr>
            <a:endParaRPr lang="en-US" sz="2800" dirty="0"/>
          </a:p>
          <a:p>
            <a:pPr marL="68580" indent="0">
              <a:buNone/>
            </a:pPr>
            <a:r>
              <a:rPr lang="en-US" sz="2800" dirty="0" smtClean="0"/>
              <a:t>						Ex. Worms</a:t>
            </a:r>
            <a:endParaRPr lang="en-US" sz="2800" dirty="0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118646"/>
            <a:ext cx="223138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15" name="Picture 19" descr="http://www.fcps.edu/islandcreekes/ecology/Fungus/Honey%20Mushroom/kaminski_armillaria_melle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2" t="6089" r="15630"/>
          <a:stretch/>
        </p:blipFill>
        <p:spPr bwMode="auto">
          <a:xfrm>
            <a:off x="1219200" y="3662901"/>
            <a:ext cx="3048000" cy="293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21" descr="http://ww2.valdosta.edu/~rkbryant/worms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21" name="Picture 25" descr="http://upload.wikimedia.org/wikipedia/commons/thumb/3/32/EscherichiaColi_NIAID.jpg/210px-EscherichiaColi_NIAI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48"/>
          <a:stretch/>
        </p:blipFill>
        <p:spPr bwMode="auto">
          <a:xfrm>
            <a:off x="6400800" y="2667001"/>
            <a:ext cx="2000250" cy="135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3" name="Picture 27" descr="http://3.bp.blogspot.com/_PuoJ2BG8mkc/TE131jGZcUI/AAAAAAAACgY/QW5lcaK27qU/s1600/garden+wor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572000"/>
            <a:ext cx="2895600" cy="214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96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228600"/>
            <a:ext cx="9014460" cy="731838"/>
          </a:xfrm>
        </p:spPr>
        <p:txBody>
          <a:bodyPr>
            <a:noAutofit/>
          </a:bodyPr>
          <a:lstStyle/>
          <a:p>
            <a:r>
              <a:rPr lang="en-US" sz="3200" b="1" u="sng" dirty="0"/>
              <a:t>CLOSE RELATIONSHIPS BETWEEN ORGANISMS FOR SURVIVAL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40130"/>
            <a:ext cx="8305800" cy="5791200"/>
          </a:xfrm>
        </p:spPr>
        <p:txBody>
          <a:bodyPr>
            <a:normAutofit/>
          </a:bodyPr>
          <a:lstStyle/>
          <a:p>
            <a:r>
              <a:rPr lang="en-US" sz="2800" dirty="0"/>
              <a:t>*  </a:t>
            </a:r>
            <a:r>
              <a:rPr lang="en-US" sz="2800" b="1" u="sng" dirty="0"/>
              <a:t>Symbiosis</a:t>
            </a:r>
            <a:r>
              <a:rPr lang="en-US" sz="2800" dirty="0"/>
              <a:t>:  the </a:t>
            </a:r>
            <a:r>
              <a:rPr lang="en-US" sz="2800" b="1" u="sng" dirty="0" smtClean="0"/>
              <a:t>close </a:t>
            </a:r>
            <a:r>
              <a:rPr lang="en-US" sz="2800" dirty="0" smtClean="0"/>
              <a:t>and </a:t>
            </a:r>
            <a:r>
              <a:rPr lang="en-US" sz="2800" dirty="0"/>
              <a:t>permanent relationship between organisms of different  </a:t>
            </a:r>
            <a:r>
              <a:rPr lang="en-US" sz="2800" b="1" u="sng" dirty="0" smtClean="0"/>
              <a:t>species</a:t>
            </a:r>
            <a:endParaRPr lang="en-US" sz="2800" b="1" u="sng" dirty="0"/>
          </a:p>
          <a:p>
            <a:r>
              <a:rPr lang="en-US" b="1" i="1" dirty="0"/>
              <a:t>Types of symbiotic relationships</a:t>
            </a:r>
            <a:endParaRPr lang="en-US" dirty="0"/>
          </a:p>
          <a:p>
            <a:pPr marL="68580" indent="0">
              <a:buNone/>
            </a:pPr>
            <a:r>
              <a:rPr lang="en-US" b="1" dirty="0"/>
              <a:t>1.  </a:t>
            </a:r>
            <a:r>
              <a:rPr lang="en-US" b="1" u="sng" dirty="0"/>
              <a:t>Commensalism</a:t>
            </a:r>
            <a:r>
              <a:rPr lang="en-US" dirty="0"/>
              <a:t>:  A symbiotic relationship in which one species </a:t>
            </a:r>
            <a:r>
              <a:rPr lang="en-US" b="1" u="sng" dirty="0" smtClean="0"/>
              <a:t>benefits </a:t>
            </a:r>
            <a:r>
              <a:rPr lang="en-US" dirty="0" smtClean="0"/>
              <a:t>and </a:t>
            </a:r>
            <a:r>
              <a:rPr lang="en-US" dirty="0"/>
              <a:t>the other species is neither </a:t>
            </a:r>
            <a:r>
              <a:rPr lang="en-US" b="1" u="sng" dirty="0" smtClean="0"/>
              <a:t>harmed </a:t>
            </a:r>
            <a:r>
              <a:rPr lang="en-US" dirty="0" smtClean="0"/>
              <a:t>nor </a:t>
            </a:r>
            <a:r>
              <a:rPr lang="en-US" b="1" u="sng" dirty="0" smtClean="0"/>
              <a:t>benefited</a:t>
            </a:r>
            <a:endParaRPr lang="en-US" b="1" u="sng" dirty="0"/>
          </a:p>
          <a:p>
            <a:r>
              <a:rPr lang="en-US" b="1" u="sng" dirty="0"/>
              <a:t>Ex. </a:t>
            </a:r>
            <a:r>
              <a:rPr lang="en-US" b="1" u="sng" dirty="0" smtClean="0"/>
              <a:t>Birds building a nest in </a:t>
            </a:r>
            <a:r>
              <a:rPr lang="en-US" b="1" u="sng" dirty="0"/>
              <a:t>a </a:t>
            </a:r>
            <a:r>
              <a:rPr lang="en-US" b="1" u="sng" dirty="0" smtClean="0"/>
              <a:t>tree</a:t>
            </a:r>
            <a:endParaRPr lang="en-US" sz="2000" u="sng" dirty="0"/>
          </a:p>
          <a:p>
            <a:pPr marL="228600" lvl="1" indent="0">
              <a:buNone/>
            </a:pPr>
            <a:endParaRPr lang="en-US" b="1" u="sng" dirty="0"/>
          </a:p>
          <a:p>
            <a:pPr marL="228600" lvl="1" indent="0">
              <a:buNone/>
            </a:pPr>
            <a:endParaRPr lang="en-US" b="1" u="sng" dirty="0" smtClean="0"/>
          </a:p>
          <a:p>
            <a:pPr marL="228600" lvl="1" indent="0">
              <a:buNone/>
            </a:pPr>
            <a:r>
              <a:rPr lang="en-US" b="1" dirty="0" smtClean="0"/>
              <a:t>                                                            </a:t>
            </a:r>
          </a:p>
          <a:p>
            <a:pPr marL="228600" lvl="1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               and</a:t>
            </a:r>
          </a:p>
          <a:p>
            <a:pPr marL="228600" lvl="1" indent="-228600">
              <a:buNone/>
            </a:pPr>
            <a:endParaRPr lang="en-US" dirty="0"/>
          </a:p>
        </p:txBody>
      </p:sp>
      <p:pic>
        <p:nvPicPr>
          <p:cNvPr id="8198" name="Picture 6" descr="http://www.clker.com/cliparts/2/y/n/p/b/1/tango-face-plain-m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50" y="5138533"/>
            <a:ext cx="1832429" cy="1889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cdn.ndtv.com/tech/image/gadget/smiley-fa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308169"/>
            <a:ext cx="2286000" cy="154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://fishwrapper.files.wordpress.com/2008/07/baby-birds-002-smal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790" y="3657600"/>
            <a:ext cx="3581400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33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0003"/>
            <a:ext cx="8305800" cy="6248400"/>
          </a:xfrm>
        </p:spPr>
        <p:txBody>
          <a:bodyPr>
            <a:normAutofit/>
          </a:bodyPr>
          <a:lstStyle/>
          <a:p>
            <a:pPr marL="228600" lvl="1" indent="0">
              <a:buNone/>
            </a:pPr>
            <a:endParaRPr lang="en-US" b="1" u="sng" dirty="0" smtClean="0"/>
          </a:p>
          <a:p>
            <a:pPr marL="228600" lvl="1" indent="0">
              <a:buNone/>
            </a:pPr>
            <a:endParaRPr lang="en-US" b="1" u="sng" dirty="0"/>
          </a:p>
          <a:p>
            <a:r>
              <a:rPr lang="en-US" sz="2800" b="1" dirty="0"/>
              <a:t>2.  </a:t>
            </a:r>
            <a:r>
              <a:rPr lang="en-US" sz="2800" b="1" u="sng" dirty="0"/>
              <a:t>Mutualism</a:t>
            </a:r>
            <a:r>
              <a:rPr lang="en-US" sz="2800" dirty="0"/>
              <a:t>:  A symbiotic relationship in which </a:t>
            </a:r>
            <a:r>
              <a:rPr lang="en-US" sz="2800" b="1" i="1" u="sng" dirty="0"/>
              <a:t>both</a:t>
            </a:r>
            <a:r>
              <a:rPr lang="en-US" sz="2800" i="1" dirty="0"/>
              <a:t> </a:t>
            </a:r>
            <a:r>
              <a:rPr lang="en-US" sz="2800" dirty="0"/>
              <a:t>species </a:t>
            </a:r>
            <a:r>
              <a:rPr lang="en-US" sz="2800" b="1" u="sng" dirty="0" smtClean="0"/>
              <a:t>benefit</a:t>
            </a:r>
            <a:endParaRPr lang="en-US" sz="2800" b="1" u="sng" dirty="0"/>
          </a:p>
          <a:p>
            <a:r>
              <a:rPr lang="en-US" sz="2800" b="1" u="sng" dirty="0"/>
              <a:t>E</a:t>
            </a:r>
            <a:r>
              <a:rPr lang="en-US" sz="2800" b="1" u="sng" dirty="0" smtClean="0"/>
              <a:t>x</a:t>
            </a:r>
            <a:r>
              <a:rPr lang="en-US" sz="2800" b="1" u="sng" dirty="0"/>
              <a:t>. Clown fish and the sea anemone</a:t>
            </a:r>
            <a:endParaRPr lang="en-US" sz="2800" u="sng" dirty="0"/>
          </a:p>
          <a:p>
            <a:r>
              <a:rPr lang="en-US" sz="2800" b="1" dirty="0"/>
              <a:t>-the fish chase away sea anemones predators, while the fish gets protected from its predators.</a:t>
            </a:r>
            <a:endParaRPr lang="en-US" sz="2800" dirty="0"/>
          </a:p>
          <a:p>
            <a:pPr marL="228600" lvl="1" indent="0">
              <a:buNone/>
            </a:pPr>
            <a:endParaRPr lang="en-US" b="1" u="sng" dirty="0"/>
          </a:p>
          <a:p>
            <a:pPr marL="228600" lvl="1" indent="0">
              <a:buNone/>
            </a:pPr>
            <a:endParaRPr lang="en-US" b="1" u="sng" dirty="0" smtClean="0"/>
          </a:p>
          <a:p>
            <a:pPr marL="228600" lvl="1" indent="0">
              <a:buNone/>
            </a:pPr>
            <a:r>
              <a:rPr lang="en-US" b="1" dirty="0" smtClean="0"/>
              <a:t>                                            </a:t>
            </a:r>
          </a:p>
          <a:p>
            <a:pPr marL="228600" lvl="1" indent="0">
              <a:buNone/>
            </a:pPr>
            <a:endParaRPr lang="en-US" b="1" dirty="0"/>
          </a:p>
          <a:p>
            <a:pPr marL="228600" lvl="1" indent="0">
              <a:buNone/>
            </a:pPr>
            <a:r>
              <a:rPr lang="en-US" b="1" dirty="0" smtClean="0"/>
              <a:t>                     and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b="1" i="1" u="sng" dirty="0"/>
              <a:t>Types of symbiotic relationships</a:t>
            </a:r>
            <a:r>
              <a:rPr lang="en-US" u="sng" dirty="0"/>
              <a:t/>
            </a:r>
            <a:br>
              <a:rPr lang="en-US" u="sng" dirty="0"/>
            </a:br>
            <a:endParaRPr lang="en-US" u="sng" dirty="0"/>
          </a:p>
        </p:txBody>
      </p:sp>
      <p:pic>
        <p:nvPicPr>
          <p:cNvPr id="7" name="Picture 8" descr="http://cdn.ndtv.com/tech/image/gadget/smiley-f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257800"/>
            <a:ext cx="2188845" cy="148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cdn.ndtv.com/tech/image/gadget/smiley-f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222541"/>
            <a:ext cx="2301240" cy="156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17_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505200"/>
            <a:ext cx="34290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743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7150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en-US" b="1" i="1" u="sng" dirty="0" smtClean="0"/>
              <a:t>Types </a:t>
            </a:r>
            <a:r>
              <a:rPr lang="en-US" b="1" i="1" u="sng" dirty="0"/>
              <a:t>of symbiotic </a:t>
            </a:r>
            <a:r>
              <a:rPr lang="en-US" b="1" i="1" u="sng" dirty="0" smtClean="0"/>
              <a:t>relationships</a:t>
            </a:r>
            <a:endParaRPr lang="en-US" sz="4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2426"/>
            <a:ext cx="8382000" cy="6248400"/>
          </a:xfrm>
        </p:spPr>
        <p:txBody>
          <a:bodyPr>
            <a:normAutofit/>
          </a:bodyPr>
          <a:lstStyle/>
          <a:p>
            <a:pPr marL="228600" lvl="1" indent="0">
              <a:buNone/>
            </a:pPr>
            <a:endParaRPr lang="en-US" b="1" u="sng" dirty="0" smtClean="0"/>
          </a:p>
          <a:p>
            <a:pPr marL="228600" lvl="1" indent="0">
              <a:buNone/>
            </a:pPr>
            <a:endParaRPr lang="en-US" b="1" u="sng" dirty="0"/>
          </a:p>
          <a:p>
            <a:r>
              <a:rPr lang="en-US" sz="2800" b="1" dirty="0"/>
              <a:t>3.  </a:t>
            </a:r>
            <a:r>
              <a:rPr lang="en-US" sz="2800" b="1" u="sng" dirty="0"/>
              <a:t>Parasitism</a:t>
            </a:r>
            <a:r>
              <a:rPr lang="en-US" sz="2800" dirty="0"/>
              <a:t>:  A symbiotic relationship in which one organism </a:t>
            </a:r>
            <a:r>
              <a:rPr lang="en-US" sz="2800" b="1" u="sng" dirty="0" smtClean="0"/>
              <a:t>benefits </a:t>
            </a:r>
            <a:r>
              <a:rPr lang="en-US" sz="2800" dirty="0" smtClean="0"/>
              <a:t>but </a:t>
            </a:r>
            <a:r>
              <a:rPr lang="en-US" sz="2800" dirty="0"/>
              <a:t>the other one is </a:t>
            </a:r>
            <a:r>
              <a:rPr lang="en-US" sz="2800" b="1" u="sng" dirty="0" smtClean="0"/>
              <a:t>harmed.</a:t>
            </a:r>
            <a:endParaRPr lang="en-US" sz="2800" b="1" u="sng" dirty="0"/>
          </a:p>
          <a:p>
            <a:r>
              <a:rPr lang="en-US" sz="2800" b="1" u="sng" dirty="0"/>
              <a:t>Example: Fleas on dogs</a:t>
            </a:r>
            <a:endParaRPr lang="en-US" sz="2800" u="sng" dirty="0"/>
          </a:p>
          <a:p>
            <a:pPr marL="0" indent="0">
              <a:buNone/>
            </a:pPr>
            <a:r>
              <a:rPr lang="en-US" sz="2800" b="1" dirty="0"/>
              <a:t> </a:t>
            </a:r>
            <a:endParaRPr lang="en-US" sz="2800" dirty="0"/>
          </a:p>
          <a:p>
            <a:pPr marL="228600" lvl="1" indent="0">
              <a:buNone/>
            </a:pPr>
            <a:endParaRPr lang="en-US" b="1" u="sng" dirty="0" smtClean="0"/>
          </a:p>
          <a:p>
            <a:pPr marL="228600" lvl="1" indent="-228600">
              <a:buNone/>
            </a:pPr>
            <a:endParaRPr lang="en-US" dirty="0" smtClean="0"/>
          </a:p>
          <a:p>
            <a:pPr marL="228600" lvl="1" indent="-228600">
              <a:buNone/>
            </a:pPr>
            <a:endParaRPr lang="en-US" dirty="0"/>
          </a:p>
          <a:p>
            <a:pPr marL="228600" lvl="1" indent="-228600">
              <a:buNone/>
            </a:pPr>
            <a:endParaRPr lang="en-US" dirty="0" smtClean="0"/>
          </a:p>
          <a:p>
            <a:pPr marL="228600" lvl="1" indent="-228600">
              <a:buNone/>
            </a:pPr>
            <a:endParaRPr lang="en-US" dirty="0"/>
          </a:p>
          <a:p>
            <a:pPr marL="228600" lvl="1" indent="-228600">
              <a:buNone/>
            </a:pPr>
            <a:r>
              <a:rPr lang="en-US" dirty="0" smtClean="0"/>
              <a:t>			</a:t>
            </a: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b="1" dirty="0" smtClean="0"/>
              <a:t>and</a:t>
            </a:r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14438" y="17478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8" descr="http://cdn.ndtv.com/tech/image/gadget/smiley-f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003761"/>
            <a:ext cx="2362200" cy="160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dwellingintheword.files.wordpress.com/2011/07/sad-emotic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167" y="5003761"/>
            <a:ext cx="1702433" cy="1702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ontrol_dog_fle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131801"/>
            <a:ext cx="3471612" cy="358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081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3816</TotalTime>
  <Words>430</Words>
  <Application>Microsoft Office PowerPoint</Application>
  <PresentationFormat>On-screen Show (4:3)</PresentationFormat>
  <Paragraphs>89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Century Gothic</vt:lpstr>
      <vt:lpstr>Century Schoolbook</vt:lpstr>
      <vt:lpstr>Courier New</vt:lpstr>
      <vt:lpstr>Times New Roman</vt:lpstr>
      <vt:lpstr>Wingdings 2</vt:lpstr>
      <vt:lpstr>iRespondGraphMaster</vt:lpstr>
      <vt:lpstr>Austin</vt:lpstr>
      <vt:lpstr>Warm Up:  Study Guide questions 12-16</vt:lpstr>
      <vt:lpstr>Ecology: FEEDING RELATIONSHIPS:  How do organisms obtain their energy?</vt:lpstr>
      <vt:lpstr>5 TYPES OF HETEROTROPHS</vt:lpstr>
      <vt:lpstr>5 types of heterotrophs</vt:lpstr>
      <vt:lpstr>5 types of heterotrophs</vt:lpstr>
      <vt:lpstr>5 types of heterotrophs</vt:lpstr>
      <vt:lpstr>CLOSE RELATIONSHIPS BETWEEN ORGANISMS FOR SURVIVAL</vt:lpstr>
      <vt:lpstr>Types of symbiotic relationships </vt:lpstr>
      <vt:lpstr>Types of symbiotic relationships</vt:lpstr>
      <vt:lpstr>Types of symbiotic relationships</vt:lpstr>
      <vt:lpstr>Types of symbiotic relationships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METHOD</dc:title>
  <dc:creator>Brittany Haynes</dc:creator>
  <cp:lastModifiedBy>Starlett Thomas</cp:lastModifiedBy>
  <cp:revision>224</cp:revision>
  <cp:lastPrinted>2014-11-03T21:16:29Z</cp:lastPrinted>
  <dcterms:created xsi:type="dcterms:W3CDTF">2012-08-12T15:53:18Z</dcterms:created>
  <dcterms:modified xsi:type="dcterms:W3CDTF">2015-11-20T13:55:07Z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oReflect">
    <vt:bool>false</vt:bool>
  </property>
  <property fmtid="{D5CDD505-2E9C-101B-9397-08002B2CF9AE}" pid="3" name="KeepGraph">
    <vt:bool>false</vt:bool>
  </property>
  <property fmtid="{D5CDD505-2E9C-101B-9397-08002B2CF9AE}" pid="4" name="ShowTimer">
    <vt:bool>true</vt:bool>
  </property>
  <property fmtid="{D5CDD505-2E9C-101B-9397-08002B2CF9AE}" pid="5" name="ShowPercent">
    <vt:bool>true</vt:bool>
  </property>
</Properties>
</file>