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4081" r:id="rId3"/>
  </p:sldMasterIdLst>
  <p:handoutMasterIdLst>
    <p:handoutMasterId r:id="rId15"/>
  </p:handoutMasterIdLst>
  <p:sldIdLst>
    <p:sldId id="289" r:id="rId4"/>
    <p:sldId id="258" r:id="rId5"/>
    <p:sldId id="291" r:id="rId6"/>
    <p:sldId id="292" r:id="rId7"/>
    <p:sldId id="293" r:id="rId8"/>
    <p:sldId id="294" r:id="rId9"/>
    <p:sldId id="259" r:id="rId10"/>
    <p:sldId id="284" r:id="rId11"/>
    <p:sldId id="261" r:id="rId12"/>
    <p:sldId id="285" r:id="rId13"/>
    <p:sldId id="290" r:id="rId1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11/6/2013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086" y="609600"/>
            <a:ext cx="7924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UNIT 8</a:t>
            </a:r>
            <a:r>
              <a:rPr lang="en-US" sz="2800" b="1" dirty="0" smtClean="0"/>
              <a:t>:  Evolution</a:t>
            </a:r>
            <a:br>
              <a:rPr lang="en-US" sz="2800" b="1" dirty="0" smtClean="0"/>
            </a:br>
            <a:r>
              <a:rPr lang="en-US" sz="2700" b="1" dirty="0" smtClean="0"/>
              <a:t>What is the evidence that supports evolution?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" y="8382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u="sng" dirty="0" smtClean="0"/>
          </a:p>
          <a:p>
            <a:pPr algn="l"/>
            <a:r>
              <a:rPr lang="en-US" sz="2800" b="1" u="sng" dirty="0"/>
              <a:t>Quick Review</a:t>
            </a:r>
            <a:r>
              <a:rPr lang="en-US" sz="2800" dirty="0"/>
              <a:t>:  Evolution is a </a:t>
            </a:r>
            <a:r>
              <a:rPr lang="en-US" sz="2800" b="1" u="sng" dirty="0" smtClean="0"/>
              <a:t>gradual </a:t>
            </a:r>
            <a:r>
              <a:rPr lang="en-US" sz="2800" dirty="0" smtClean="0"/>
              <a:t>change </a:t>
            </a:r>
            <a:r>
              <a:rPr lang="en-US" sz="2800" dirty="0"/>
              <a:t>that occurs in a </a:t>
            </a:r>
            <a:r>
              <a:rPr lang="en-US" sz="2800" b="1" u="sng" dirty="0" smtClean="0"/>
              <a:t>population </a:t>
            </a:r>
            <a:r>
              <a:rPr lang="en-US" sz="2800" dirty="0" smtClean="0"/>
              <a:t>over </a:t>
            </a:r>
            <a:r>
              <a:rPr lang="en-US" sz="2800" dirty="0"/>
              <a:t>a </a:t>
            </a:r>
            <a:r>
              <a:rPr lang="en-US" sz="2800" b="1" u="sng" dirty="0" smtClean="0"/>
              <a:t>long </a:t>
            </a:r>
            <a:r>
              <a:rPr lang="en-US" sz="2800" dirty="0" smtClean="0"/>
              <a:t>period </a:t>
            </a:r>
            <a:r>
              <a:rPr lang="en-US" sz="2800" dirty="0"/>
              <a:t>of time  Evolution is a </a:t>
            </a:r>
            <a:r>
              <a:rPr lang="en-US" sz="2800" b="1" u="sng" dirty="0" smtClean="0"/>
              <a:t>theory, </a:t>
            </a:r>
            <a:r>
              <a:rPr lang="en-US" sz="2800" dirty="0" smtClean="0"/>
              <a:t>which </a:t>
            </a:r>
            <a:r>
              <a:rPr lang="en-US" sz="2800" dirty="0"/>
              <a:t>means it has been proven many times by way of….</a:t>
            </a:r>
          </a:p>
        </p:txBody>
      </p:sp>
      <p:pic>
        <p:nvPicPr>
          <p:cNvPr id="1028" name="Picture 4" descr="http://www.emc.maricopa.edu/faculty/farabee/biobk/cladogram_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55" y="3222847"/>
            <a:ext cx="53340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8068"/>
            <a:ext cx="9144000" cy="61722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sz="2800" b="1" dirty="0"/>
              <a:t>3.  </a:t>
            </a:r>
            <a:r>
              <a:rPr lang="en-US" sz="2800" b="1" u="sng" dirty="0"/>
              <a:t>Embryology</a:t>
            </a:r>
            <a:endParaRPr lang="en-US" sz="2800" dirty="0"/>
          </a:p>
          <a:p>
            <a:pPr lvl="0"/>
            <a:r>
              <a:rPr lang="en-US" sz="2800" b="1" dirty="0"/>
              <a:t>Closely related </a:t>
            </a:r>
            <a:r>
              <a:rPr lang="en-US" sz="2800" dirty="0"/>
              <a:t>species will have </a:t>
            </a:r>
            <a:r>
              <a:rPr lang="en-US" sz="2800" b="1" u="sng" dirty="0" smtClean="0"/>
              <a:t>more </a:t>
            </a:r>
            <a:r>
              <a:rPr lang="en-US" sz="2800" dirty="0" smtClean="0"/>
              <a:t>similarities</a:t>
            </a:r>
            <a:r>
              <a:rPr lang="en-US" sz="2800" dirty="0"/>
              <a:t>/ </a:t>
            </a:r>
            <a:r>
              <a:rPr lang="en-US" sz="2800" b="1" u="sng" dirty="0" smtClean="0"/>
              <a:t>less </a:t>
            </a:r>
            <a:r>
              <a:rPr lang="en-US" sz="2800" dirty="0" smtClean="0"/>
              <a:t>differences </a:t>
            </a:r>
            <a:r>
              <a:rPr lang="en-US" sz="2800" dirty="0"/>
              <a:t>in their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stages </a:t>
            </a:r>
            <a:r>
              <a:rPr lang="en-US" sz="2800" dirty="0"/>
              <a:t>of </a:t>
            </a:r>
            <a:r>
              <a:rPr lang="en-US" sz="2800" dirty="0" smtClean="0"/>
              <a:t>embryological </a:t>
            </a:r>
          </a:p>
          <a:p>
            <a:pPr marL="0" lvl="0" indent="0">
              <a:buNone/>
            </a:pPr>
            <a:r>
              <a:rPr lang="en-US" sz="2800" dirty="0" smtClean="0"/>
              <a:t>development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lvl="0"/>
            <a:r>
              <a:rPr lang="en-US" sz="2800" b="1" dirty="0"/>
              <a:t>Distantly related</a:t>
            </a:r>
            <a:r>
              <a:rPr lang="en-US" sz="2800" dirty="0"/>
              <a:t> species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will </a:t>
            </a:r>
            <a:r>
              <a:rPr lang="en-US" sz="2800" dirty="0"/>
              <a:t>show </a:t>
            </a:r>
            <a:r>
              <a:rPr lang="en-US" sz="2800" b="1" u="sng" dirty="0" smtClean="0"/>
              <a:t>less </a:t>
            </a:r>
            <a:r>
              <a:rPr lang="en-US" sz="2800" dirty="0" smtClean="0"/>
              <a:t>similarities/</a:t>
            </a:r>
          </a:p>
          <a:p>
            <a:pPr marL="0" lvl="0" indent="0">
              <a:buNone/>
            </a:pPr>
            <a:r>
              <a:rPr lang="en-US" sz="2800" b="1" u="sng" dirty="0"/>
              <a:t>m</a:t>
            </a:r>
            <a:r>
              <a:rPr lang="en-US" sz="2800" b="1" u="sng" dirty="0" smtClean="0"/>
              <a:t>ore </a:t>
            </a:r>
            <a:r>
              <a:rPr lang="en-US" sz="2800" dirty="0" smtClean="0"/>
              <a:t>differences </a:t>
            </a:r>
            <a:r>
              <a:rPr lang="en-US" sz="2800" dirty="0"/>
              <a:t>in their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stages </a:t>
            </a:r>
            <a:r>
              <a:rPr lang="en-US" sz="2800" dirty="0"/>
              <a:t>of embryological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development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T:\Teachers\Departments\Science\11-12\Klumpp Bio\Biology I\Unit 8-Evolution\Unit 9 2004-05\Day 3\embryological development evidenc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80045"/>
            <a:ext cx="4038600" cy="497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3136"/>
          </a:xfrm>
        </p:spPr>
        <p:txBody>
          <a:bodyPr/>
          <a:lstStyle/>
          <a:p>
            <a:pPr algn="ctr"/>
            <a:r>
              <a:rPr lang="en-US" b="1" u="sng" dirty="0" smtClean="0"/>
              <a:t>Evidence of Evolution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u="sng" dirty="0" smtClean="0"/>
              <a:t>Molecular evidence</a:t>
            </a:r>
            <a:r>
              <a:rPr lang="en-US" dirty="0" smtClean="0"/>
              <a:t>: DNA</a:t>
            </a:r>
          </a:p>
          <a:p>
            <a:r>
              <a:rPr lang="en-US" dirty="0" smtClean="0"/>
              <a:t>The more </a:t>
            </a:r>
            <a:r>
              <a:rPr lang="en-US" b="1" u="sng" dirty="0" smtClean="0"/>
              <a:t>closely </a:t>
            </a:r>
            <a:r>
              <a:rPr lang="en-US" dirty="0" smtClean="0"/>
              <a:t>related you are,  the more </a:t>
            </a:r>
            <a:r>
              <a:rPr lang="en-US" b="1" u="sng" dirty="0" smtClean="0"/>
              <a:t>similar</a:t>
            </a:r>
            <a:r>
              <a:rPr lang="en-US" dirty="0" smtClean="0"/>
              <a:t> the DNA</a:t>
            </a:r>
          </a:p>
          <a:p>
            <a:r>
              <a:rPr lang="en-US" dirty="0" smtClean="0"/>
              <a:t>DNA</a:t>
            </a:r>
            <a:r>
              <a:rPr lang="en-US" dirty="0" smtClean="0">
                <a:sym typeface="Wingdings" pitchFamily="2" charset="2"/>
              </a:rPr>
              <a:t>RNAPROTEIN!</a:t>
            </a:r>
          </a:p>
        </p:txBody>
      </p:sp>
      <p:pic>
        <p:nvPicPr>
          <p:cNvPr id="6146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4305300" cy="3228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9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Autofit/>
          </a:bodyPr>
          <a:lstStyle/>
          <a:p>
            <a:pPr algn="ctr"/>
            <a:r>
              <a:rPr lang="en-US" sz="3500" b="1" u="sng" dirty="0" smtClean="0"/>
              <a:t>Evidence of Evolution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b="1" dirty="0" smtClean="0"/>
              <a:t>Fossils</a:t>
            </a:r>
            <a:endParaRPr lang="en-US" sz="2800" dirty="0" smtClean="0"/>
          </a:p>
          <a:p>
            <a:pPr lvl="0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century people theorized that the earth was older than people originally though.</a:t>
            </a:r>
            <a:endParaRPr lang="en-US" sz="2800" dirty="0" smtClean="0"/>
          </a:p>
          <a:p>
            <a:pPr lvl="0"/>
            <a:r>
              <a:rPr lang="en-US" dirty="0" smtClean="0"/>
              <a:t>James Hutton and Charles Lyell came up with evidence that this was indeed true.</a:t>
            </a:r>
            <a:endParaRPr lang="en-US" sz="2800" dirty="0" smtClean="0"/>
          </a:p>
          <a:p>
            <a:pPr lvl="1"/>
            <a:r>
              <a:rPr lang="en-US" sz="2800" dirty="0" smtClean="0"/>
              <a:t>Rain, heat, cold and active volcanoes etc. change rocks, mountains and valleys; which happens slowly over a long period of time (longer then just thousands of years in some cases).</a:t>
            </a:r>
            <a:endParaRPr lang="en-US" sz="2400" dirty="0" smtClean="0"/>
          </a:p>
          <a:p>
            <a:pPr lvl="1"/>
            <a:r>
              <a:rPr lang="en-US" sz="2800" dirty="0" smtClean="0"/>
              <a:t>Others found that life has changed over time by examining fossils.</a:t>
            </a:r>
            <a:endParaRPr lang="en-US" sz="2400" dirty="0" smtClean="0"/>
          </a:p>
          <a:p>
            <a:pPr lvl="2"/>
            <a:r>
              <a:rPr lang="en-US" sz="2400" dirty="0" smtClean="0"/>
              <a:t>Fossils are preserved remains of ancient organisms.</a:t>
            </a:r>
            <a:endParaRPr lang="en-US" sz="2000" dirty="0" smtClean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1026" name="Picture 2" descr="T:\Teachers\Departments\Science\11-12\Klumpp Bio\Biology I\Unit 8-Evolution\Unit 9 2004-05\Day 3\fossils layers 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51" y="4848048"/>
            <a:ext cx="2704749" cy="20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smtClean="0"/>
              <a:t>Evidence of Evolution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28600"/>
            <a:ext cx="8915400" cy="6400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lvl="0"/>
            <a:r>
              <a:rPr lang="en-US" dirty="0" smtClean="0"/>
              <a:t>Geologic Time Scale</a:t>
            </a:r>
            <a:endParaRPr lang="en-US" sz="2800" dirty="0" smtClean="0"/>
          </a:p>
          <a:p>
            <a:pPr lvl="1"/>
            <a:r>
              <a:rPr lang="en-US" sz="2800" dirty="0" smtClean="0"/>
              <a:t>This is a record in the rocks</a:t>
            </a:r>
            <a:endParaRPr lang="en-US" sz="2400" dirty="0" smtClean="0"/>
          </a:p>
          <a:p>
            <a:pPr lvl="1"/>
            <a:r>
              <a:rPr lang="en-US" sz="2800" dirty="0" smtClean="0"/>
              <a:t>Depending on the position of layers of rock relative to each other determines the age of the rock.</a:t>
            </a:r>
            <a:endParaRPr lang="en-US" sz="2400" dirty="0" smtClean="0"/>
          </a:p>
          <a:p>
            <a:pPr lvl="1"/>
            <a:r>
              <a:rPr lang="en-US" sz="2800" dirty="0" smtClean="0"/>
              <a:t>Lower rock layers were deposited before the upper layers.</a:t>
            </a:r>
            <a:endParaRPr lang="en-US" sz="2400" dirty="0" smtClean="0"/>
          </a:p>
          <a:p>
            <a:pPr lvl="2"/>
            <a:r>
              <a:rPr lang="en-US" sz="2400" dirty="0" smtClean="0"/>
              <a:t>Lower layers are older than upper layers </a:t>
            </a:r>
          </a:p>
          <a:p>
            <a:pPr lvl="2">
              <a:buNone/>
            </a:pPr>
            <a:r>
              <a:rPr lang="en-US" sz="2400" dirty="0" smtClean="0"/>
              <a:t>  provided they have not been disturbed in any </a:t>
            </a:r>
          </a:p>
          <a:p>
            <a:pPr lvl="2">
              <a:buNone/>
            </a:pPr>
            <a:r>
              <a:rPr lang="en-US" sz="2400" dirty="0" smtClean="0"/>
              <a:t>  way.</a:t>
            </a:r>
            <a:endParaRPr lang="en-US" sz="2000" dirty="0" smtClean="0"/>
          </a:p>
          <a:p>
            <a:pPr lvl="2"/>
            <a:r>
              <a:rPr lang="en-US" sz="2400" dirty="0" smtClean="0"/>
              <a:t>Relative dating-technique to determine the age</a:t>
            </a:r>
          </a:p>
          <a:p>
            <a:pPr lvl="2">
              <a:buNone/>
            </a:pPr>
            <a:r>
              <a:rPr lang="en-US" sz="2400" dirty="0" smtClean="0"/>
              <a:t> of fossils relative to other fossils in different </a:t>
            </a:r>
          </a:p>
          <a:p>
            <a:pPr lvl="2">
              <a:buNone/>
            </a:pPr>
            <a:r>
              <a:rPr lang="en-US" sz="2400" dirty="0" smtClean="0"/>
              <a:t>  layers of rock.</a:t>
            </a:r>
            <a:endParaRPr lang="en-US" sz="2000" dirty="0" smtClean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1030" name="Picture 6" descr="T:\Teachers\Departments\Science\11-12\Klumpp Bio\Biology I\Unit 8-Evolution\Unit 9 2004-05\Day 3\fossil layers 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511446"/>
            <a:ext cx="1828800" cy="311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3000" u="sng" dirty="0" smtClean="0"/>
              <a:t>Evidence of Evolution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400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Rocks are made of various elements, some are radioactive.</a:t>
            </a:r>
            <a:endParaRPr lang="en-US" sz="2400" dirty="0" smtClean="0"/>
          </a:p>
          <a:p>
            <a:pPr lvl="2"/>
            <a:r>
              <a:rPr lang="en-US" sz="2400" dirty="0" smtClean="0"/>
              <a:t>Radioactive elements decay (break down) into nonradioactive elements at a very steady rate.</a:t>
            </a:r>
            <a:endParaRPr lang="en-US" sz="2000" dirty="0" smtClean="0"/>
          </a:p>
          <a:p>
            <a:pPr lvl="2"/>
            <a:r>
              <a:rPr lang="en-US" sz="2400" dirty="0" smtClean="0"/>
              <a:t>The measurement for decay is Half-Life.</a:t>
            </a:r>
            <a:endParaRPr lang="en-US" sz="2000" dirty="0" smtClean="0"/>
          </a:p>
          <a:p>
            <a:pPr lvl="3"/>
            <a:r>
              <a:rPr lang="en-US" dirty="0" smtClean="0"/>
              <a:t>length of time required for half the radioactive atoms in a sample to decay.</a:t>
            </a:r>
            <a:endParaRPr lang="en-US" sz="1800" dirty="0" smtClean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dirty="0" smtClean="0"/>
              <a:t>*1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picture original amount of isotope; next picture  half the isotope left;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picture half of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pictures isotopes left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1026" name="Picture 2" descr="half_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085492"/>
            <a:ext cx="4505326" cy="277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r>
              <a:rPr lang="en-US" dirty="0" smtClean="0"/>
              <a:t>If the half life of an element is 1 million years…</a:t>
            </a:r>
          </a:p>
          <a:p>
            <a:pPr>
              <a:buNone/>
            </a:pPr>
            <a:r>
              <a:rPr lang="en-US" u="sng" dirty="0" smtClean="0"/>
              <a:t>              Time                  Amt of radioactive element	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      (millions of yrs)                 (kg)			            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     </a:t>
            </a:r>
          </a:p>
          <a:p>
            <a:pPr>
              <a:buNone/>
            </a:pPr>
            <a:r>
              <a:rPr lang="en-US" dirty="0" smtClean="0"/>
              <a:t>               4			            1					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     3	            		.5					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     2     			.25					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       	     1		            	.125						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present		         .0325							</a:t>
            </a:r>
            <a:endParaRPr lang="en-US" sz="2800" dirty="0" smtClean="0"/>
          </a:p>
          <a:p>
            <a:pPr lvl="2"/>
            <a:r>
              <a:rPr lang="en-US" sz="2400" dirty="0" smtClean="0"/>
              <a:t>each element has a different half life</a:t>
            </a:r>
            <a:endParaRPr lang="en-US" sz="2000" dirty="0" smtClean="0"/>
          </a:p>
          <a:p>
            <a:pPr lvl="2"/>
            <a:r>
              <a:rPr lang="en-US" sz="2400" dirty="0" smtClean="0"/>
              <a:t>They provide natural “clocks”</a:t>
            </a:r>
            <a:endParaRPr lang="en-US" sz="2000" dirty="0" smtClean="0"/>
          </a:p>
          <a:p>
            <a:pPr lvl="2"/>
            <a:r>
              <a:rPr lang="en-US" sz="2400" dirty="0" smtClean="0"/>
              <a:t>Can help date rocks, and specimens of different ages; called absolute dating.</a:t>
            </a:r>
            <a:endParaRPr lang="en-US" sz="2000" dirty="0" smtClean="0"/>
          </a:p>
          <a:p>
            <a:pPr lvl="2"/>
            <a:r>
              <a:rPr lang="en-US" sz="2400" dirty="0" smtClean="0"/>
              <a:t>Earth is about 4.5 billion years old.</a:t>
            </a:r>
            <a:endParaRPr lang="en-US" sz="2000" dirty="0" smtClean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The fossil record shows us that change followed change on Earth due to change in climate etc.</a:t>
            </a:r>
          </a:p>
          <a:p>
            <a:pPr lvl="2"/>
            <a:r>
              <a:rPr lang="en-US" sz="2800" dirty="0" smtClean="0"/>
              <a:t>It’s a preserved collective history of the Earth’s organisms.</a:t>
            </a:r>
          </a:p>
          <a:p>
            <a:pPr lvl="2"/>
            <a:r>
              <a:rPr lang="en-US" sz="2800" dirty="0" smtClean="0"/>
              <a:t>Shows major changes in earths climate and geography </a:t>
            </a:r>
          </a:p>
          <a:p>
            <a:pPr lvl="3"/>
            <a:r>
              <a:rPr lang="en-US" sz="2500" dirty="0" smtClean="0"/>
              <a:t>ex. Shark teeth in Arizona</a:t>
            </a:r>
          </a:p>
          <a:p>
            <a:pPr lvl="3"/>
            <a:r>
              <a:rPr lang="en-US" sz="2500" dirty="0" smtClean="0"/>
              <a:t>Show’s that whales once lived on land</a:t>
            </a:r>
          </a:p>
          <a:p>
            <a:pPr lvl="3"/>
            <a:r>
              <a:rPr lang="en-US" sz="2500" dirty="0" smtClean="0"/>
              <a:t>Fossils of dinosaurs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4" name="Picture 4" descr="T:\Teachers\Departments\Science\11-12\Klumpp Bio\Biology I\Unit 8-Evolution\Unit 9 2004-05\Day 3\fossil layer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67200"/>
            <a:ext cx="453229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2</a:t>
            </a:r>
            <a:r>
              <a:rPr lang="en-US" sz="2800" b="1" dirty="0"/>
              <a:t>. </a:t>
            </a:r>
            <a:r>
              <a:rPr lang="en-US" sz="2800" b="1" u="sng" dirty="0"/>
              <a:t>Comparison of the body structures (anatomy) of organisms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a.</a:t>
            </a:r>
            <a:r>
              <a:rPr lang="en-US" sz="2800" dirty="0"/>
              <a:t>  </a:t>
            </a:r>
            <a:r>
              <a:rPr lang="en-US" sz="2800" b="1" u="sng" dirty="0"/>
              <a:t>Homologous Structures</a:t>
            </a:r>
            <a:r>
              <a:rPr lang="en-US" sz="2800" b="1" dirty="0"/>
              <a:t> </a:t>
            </a:r>
            <a:endParaRPr lang="en-US" sz="2800" dirty="0"/>
          </a:p>
          <a:p>
            <a:pPr lvl="0"/>
            <a:r>
              <a:rPr lang="en-US" sz="2800" dirty="0"/>
              <a:t>These structures are evidence </a:t>
            </a:r>
            <a:r>
              <a:rPr lang="en-US" sz="2800" dirty="0" smtClean="0"/>
              <a:t>that </a:t>
            </a:r>
            <a:r>
              <a:rPr lang="en-US" sz="2800" dirty="0"/>
              <a:t>suggest different</a:t>
            </a:r>
            <a:r>
              <a:rPr lang="en-US" sz="2800" b="1" dirty="0"/>
              <a:t> </a:t>
            </a:r>
            <a:r>
              <a:rPr lang="en-US" sz="2800" dirty="0"/>
              <a:t>species may have evolved from a </a:t>
            </a:r>
            <a:r>
              <a:rPr lang="en-US" sz="2800" b="1" u="sng" dirty="0" smtClean="0"/>
              <a:t>common </a:t>
            </a:r>
            <a:r>
              <a:rPr lang="en-US" sz="2800" dirty="0" smtClean="0"/>
              <a:t>ancestor</a:t>
            </a:r>
            <a:r>
              <a:rPr lang="en-US" sz="2800" dirty="0"/>
              <a:t>.  These structures are similar in skeletal </a:t>
            </a:r>
            <a:r>
              <a:rPr lang="en-US" sz="2800" b="1" u="sng" dirty="0" smtClean="0"/>
              <a:t>structure </a:t>
            </a:r>
            <a:r>
              <a:rPr lang="en-US" sz="2800" dirty="0" smtClean="0"/>
              <a:t>but </a:t>
            </a:r>
            <a:r>
              <a:rPr lang="en-US" sz="2800" dirty="0"/>
              <a:t>may be different in their </a:t>
            </a:r>
            <a:r>
              <a:rPr lang="en-US" sz="2800" b="1" u="sng" dirty="0" smtClean="0"/>
              <a:t>function</a:t>
            </a:r>
            <a:endParaRPr lang="en-US" sz="2800" b="1" u="sng" dirty="0"/>
          </a:p>
        </p:txBody>
      </p:sp>
      <p:pic>
        <p:nvPicPr>
          <p:cNvPr id="2052" name="Picture 4" descr="http://itc.gsw.edu/faculty/bcarter/histgeol/paleo2/limb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5341"/>
            <a:ext cx="5176982" cy="251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024"/>
            <a:ext cx="8839200" cy="640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r>
              <a:rPr lang="en-US" sz="2800" b="1" dirty="0"/>
              <a:t>b. </a:t>
            </a:r>
            <a:r>
              <a:rPr lang="en-US" sz="2800" b="1" u="sng" dirty="0"/>
              <a:t>Analogous Structures</a:t>
            </a:r>
            <a:endParaRPr lang="en-US" sz="2800" dirty="0"/>
          </a:p>
          <a:p>
            <a:pPr lvl="0"/>
            <a:r>
              <a:rPr lang="en-US" sz="2800" dirty="0"/>
              <a:t>These structures are similar in </a:t>
            </a:r>
            <a:r>
              <a:rPr lang="en-US" sz="2800" b="1" u="sng" dirty="0" smtClean="0"/>
              <a:t>function </a:t>
            </a:r>
            <a:r>
              <a:rPr lang="en-US" sz="2800" dirty="0" smtClean="0"/>
              <a:t>but </a:t>
            </a:r>
            <a:r>
              <a:rPr lang="en-US" sz="2800" dirty="0"/>
              <a:t>may differ in </a:t>
            </a:r>
            <a:r>
              <a:rPr lang="en-US" sz="2800" b="1" u="sng" dirty="0" smtClean="0"/>
              <a:t>structure</a:t>
            </a:r>
            <a:endParaRPr lang="en-US" sz="2800" b="1" u="sng" dirty="0"/>
          </a:p>
          <a:p>
            <a:pPr marL="0" lvl="0" indent="0">
              <a:buNone/>
            </a:pPr>
            <a:endParaRPr lang="en-US" sz="2800" dirty="0" smtClean="0"/>
          </a:p>
        </p:txBody>
      </p:sp>
      <p:pic>
        <p:nvPicPr>
          <p:cNvPr id="9" name="Picture 2" descr="T:\Teachers\Departments\Science\11-12\Klumpp Bio\Biology I\Unit 8-Evolution\Unit 9 2004-05\Day 3\homologous vs. analogou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47268"/>
            <a:ext cx="5181600" cy="374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869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Evidence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b="1" dirty="0"/>
              <a:t>c.</a:t>
            </a:r>
            <a:r>
              <a:rPr lang="en-US" sz="2800" dirty="0"/>
              <a:t> </a:t>
            </a:r>
            <a:r>
              <a:rPr lang="en-US" sz="2800" b="1" u="sng" dirty="0"/>
              <a:t>Vestigial Structures</a:t>
            </a:r>
            <a:r>
              <a:rPr lang="en-US" sz="2800" b="1" dirty="0"/>
              <a:t> </a:t>
            </a:r>
            <a:endParaRPr lang="en-US" sz="2800" dirty="0"/>
          </a:p>
          <a:p>
            <a:pPr lvl="0"/>
            <a:r>
              <a:rPr lang="en-US" sz="2800" dirty="0"/>
              <a:t>These structures are present in an organism, but are considered to be “left-overs” because they are no longer used or may have a </a:t>
            </a:r>
            <a:r>
              <a:rPr lang="en-US" sz="2800" b="1" u="sng" dirty="0" smtClean="0"/>
              <a:t>reduced </a:t>
            </a:r>
            <a:r>
              <a:rPr lang="en-US" sz="2800" dirty="0" smtClean="0"/>
              <a:t>function </a:t>
            </a:r>
            <a:r>
              <a:rPr lang="en-US" sz="2800" dirty="0"/>
              <a:t>in the organism today</a:t>
            </a:r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studiocitycosmeticdentist.com/wp-content/uploads/wisdomteeth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2684226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umm.edu/graphics/images/en/11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434" y="3959148"/>
            <a:ext cx="3089766" cy="24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426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iRespondGraphMaster</vt:lpstr>
      <vt:lpstr>iRespondQuestionMaster</vt:lpstr>
      <vt:lpstr>Foundry</vt:lpstr>
      <vt:lpstr>UNIT 8:  Evolution What is the evidence that supports evolution? </vt:lpstr>
      <vt:lpstr>Evidence of Evolution</vt:lpstr>
      <vt:lpstr>Evidence of Evolution</vt:lpstr>
      <vt:lpstr>Evidence of Evolution</vt:lpstr>
      <vt:lpstr>PowerPoint Presentation</vt:lpstr>
      <vt:lpstr>PowerPoint Presentation</vt:lpstr>
      <vt:lpstr>Evidence of Evolution</vt:lpstr>
      <vt:lpstr>Evidence of Evolution</vt:lpstr>
      <vt:lpstr>Evidence of Evolution</vt:lpstr>
      <vt:lpstr>Evidence of Evolution</vt:lpstr>
      <vt:lpstr>Evidence of 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209</cp:revision>
  <cp:lastPrinted>2012-10-18T11:37:51Z</cp:lastPrinted>
  <dcterms:created xsi:type="dcterms:W3CDTF">2012-08-12T15:53:18Z</dcterms:created>
  <dcterms:modified xsi:type="dcterms:W3CDTF">2013-11-06T12:52:13Z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