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94" r:id="rId2"/>
    <p:sldMasterId id="2147484081" r:id="rId3"/>
  </p:sldMasterIdLst>
  <p:handoutMasterIdLst>
    <p:handoutMasterId r:id="rId11"/>
  </p:handoutMasterIdLst>
  <p:sldIdLst>
    <p:sldId id="289" r:id="rId4"/>
    <p:sldId id="258" r:id="rId5"/>
    <p:sldId id="259" r:id="rId6"/>
    <p:sldId id="284" r:id="rId7"/>
    <p:sldId id="261" r:id="rId8"/>
    <p:sldId id="285" r:id="rId9"/>
    <p:sldId id="290" r:id="rId10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997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997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B6DB8A38-4191-4344-A5B6-AFC383AB0954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81D232EF-12DF-4F43-8A5B-A12B5A7F7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64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2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0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2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9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5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90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69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20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10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95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343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07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CC01294-C6C3-4444-B7BD-340900C369C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01294-C6C3-4444-B7BD-340900C369C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CC01294-C6C3-4444-B7BD-340900C369C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01294-C6C3-4444-B7BD-340900C369C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01294-C6C3-4444-B7BD-340900C369C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01294-C6C3-4444-B7BD-340900C369C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01294-C6C3-4444-B7BD-340900C369C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CC01294-C6C3-4444-B7BD-340900C369C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6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CC01294-C6C3-4444-B7BD-340900C369C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01294-C6C3-4444-B7BD-340900C369C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01294-C6C3-4444-B7BD-340900C369C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6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10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3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035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74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smtClean="0">
                <a:solidFill>
                  <a:srgbClr val="000000"/>
                </a:solidFill>
              </a:rPr>
              <a:t>iRespond Question Master</a:t>
            </a: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A.) Response A</a:t>
            </a:r>
            <a:endParaRPr lang="en-US" sz="3200"/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B.) Response B</a:t>
            </a:r>
            <a:endParaRPr lang="en-US" sz="3200"/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C.) Response C</a:t>
            </a:r>
            <a:endParaRPr lang="en-US" sz="3200"/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D.) Response D</a:t>
            </a:r>
            <a:endParaRPr lang="en-US" sz="3200"/>
          </a:p>
        </p:txBody>
      </p:sp>
      <p:sp>
        <p:nvSpPr>
          <p:cNvPr id="39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E.) Response E</a:t>
            </a:r>
            <a:endParaRPr lang="en-US" sz="3200"/>
          </a:p>
        </p:txBody>
      </p:sp>
      <p:sp>
        <p:nvSpPr>
          <p:cNvPr id="40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41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35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3/30/2015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  <p:sldLayoutId id="2147484092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086" y="609600"/>
            <a:ext cx="79248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/>
              <a:t>UNIT </a:t>
            </a:r>
            <a:r>
              <a:rPr lang="en-US" sz="2800" b="1" dirty="0"/>
              <a:t>4</a:t>
            </a:r>
            <a:r>
              <a:rPr lang="en-US" sz="2800" b="1" dirty="0" smtClean="0"/>
              <a:t>:  </a:t>
            </a:r>
            <a:r>
              <a:rPr lang="en-US" sz="2800" b="1" dirty="0" smtClean="0"/>
              <a:t>Evolution</a:t>
            </a:r>
            <a:br>
              <a:rPr lang="en-US" sz="2800" b="1" dirty="0" smtClean="0"/>
            </a:br>
            <a:r>
              <a:rPr lang="en-US" sz="2700" b="1" dirty="0" smtClean="0"/>
              <a:t>What is the evidence that supports evolution?</a:t>
            </a:r>
            <a:br>
              <a:rPr lang="en-US" sz="2700" b="1" dirty="0" smtClean="0"/>
            </a:br>
            <a:endParaRPr lang="en-US" sz="2700" b="1" dirty="0"/>
          </a:p>
        </p:txBody>
      </p:sp>
      <p:sp>
        <p:nvSpPr>
          <p:cNvPr id="4" name="Rectangle 3"/>
          <p:cNvSpPr/>
          <p:nvPr/>
        </p:nvSpPr>
        <p:spPr>
          <a:xfrm>
            <a:off x="286986" y="1295400"/>
            <a:ext cx="8763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sz="2400" dirty="0"/>
          </a:p>
          <a:p>
            <a:endParaRPr lang="en-US" sz="2400" b="1" u="sng" dirty="0"/>
          </a:p>
          <a:p>
            <a:pPr marL="342900" indent="-342900">
              <a:buFontTx/>
              <a:buChar char="-"/>
            </a:pPr>
            <a:endParaRPr lang="en-US" sz="2400" dirty="0" smtClean="0"/>
          </a:p>
          <a:p>
            <a:pPr lvl="1"/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b="1" dirty="0"/>
              <a:t> </a:t>
            </a:r>
            <a:endParaRPr lang="en-US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430" y="838200"/>
            <a:ext cx="9049986" cy="556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800" b="1" u="sng" dirty="0" smtClean="0"/>
          </a:p>
          <a:p>
            <a:pPr algn="l"/>
            <a:r>
              <a:rPr lang="en-US" sz="2800" b="1" u="sng" dirty="0"/>
              <a:t>Quick Review</a:t>
            </a:r>
            <a:r>
              <a:rPr lang="en-US" sz="2800" dirty="0"/>
              <a:t>:  Evolution is a </a:t>
            </a:r>
            <a:r>
              <a:rPr lang="en-US" sz="2800" b="1" u="sng" dirty="0" smtClean="0"/>
              <a:t>gradual </a:t>
            </a:r>
            <a:r>
              <a:rPr lang="en-US" sz="2800" dirty="0" smtClean="0"/>
              <a:t>change </a:t>
            </a:r>
            <a:r>
              <a:rPr lang="en-US" sz="2800" dirty="0"/>
              <a:t>that occurs in a </a:t>
            </a:r>
            <a:r>
              <a:rPr lang="en-US" sz="2800" b="1" u="sng" dirty="0" smtClean="0"/>
              <a:t>population </a:t>
            </a:r>
            <a:r>
              <a:rPr lang="en-US" sz="2800" dirty="0" smtClean="0"/>
              <a:t>over </a:t>
            </a:r>
            <a:r>
              <a:rPr lang="en-US" sz="2800" dirty="0"/>
              <a:t>a </a:t>
            </a:r>
            <a:r>
              <a:rPr lang="en-US" sz="2800" b="1" u="sng" dirty="0" smtClean="0"/>
              <a:t>long </a:t>
            </a:r>
            <a:r>
              <a:rPr lang="en-US" sz="2800" dirty="0" smtClean="0"/>
              <a:t>period </a:t>
            </a:r>
            <a:r>
              <a:rPr lang="en-US" sz="2800" dirty="0"/>
              <a:t>of time  Evolution is a </a:t>
            </a:r>
            <a:r>
              <a:rPr lang="en-US" sz="2800" b="1" u="sng" dirty="0" smtClean="0"/>
              <a:t>theory, </a:t>
            </a:r>
            <a:r>
              <a:rPr lang="en-US" sz="2800" dirty="0" smtClean="0"/>
              <a:t>which </a:t>
            </a:r>
            <a:r>
              <a:rPr lang="en-US" sz="2800" dirty="0"/>
              <a:t>means it has been proven many times by way of….</a:t>
            </a:r>
          </a:p>
        </p:txBody>
      </p:sp>
      <p:pic>
        <p:nvPicPr>
          <p:cNvPr id="1028" name="Picture 4" descr="http://www.emc.maricopa.edu/faculty/farabee/biobk/cladogram_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855" y="3222847"/>
            <a:ext cx="5334000" cy="359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08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458200" cy="685800"/>
          </a:xfrm>
        </p:spPr>
        <p:txBody>
          <a:bodyPr>
            <a:noAutofit/>
          </a:bodyPr>
          <a:lstStyle/>
          <a:p>
            <a:pPr marL="68580" indent="0" algn="ctr"/>
            <a:r>
              <a:rPr lang="en-US" sz="5400" u="sng" dirty="0" smtClean="0"/>
              <a:t>Evidence of Evolution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0" y="228600"/>
            <a:ext cx="8915400" cy="57150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en-US" sz="2800" dirty="0"/>
          </a:p>
          <a:p>
            <a:r>
              <a:rPr lang="en-US" sz="2800" dirty="0" smtClean="0"/>
              <a:t>Evidence </a:t>
            </a:r>
            <a:r>
              <a:rPr lang="en-US" sz="2800" dirty="0"/>
              <a:t>of evolution comes from </a:t>
            </a:r>
            <a:r>
              <a:rPr lang="en-US" sz="2800" u="sng" dirty="0"/>
              <a:t>3 main sources</a:t>
            </a:r>
            <a:r>
              <a:rPr lang="en-US" sz="2800" dirty="0"/>
              <a:t>: </a:t>
            </a:r>
          </a:p>
          <a:p>
            <a:pPr marL="0" indent="0">
              <a:buNone/>
            </a:pPr>
            <a:r>
              <a:rPr lang="en-US" sz="2800" dirty="0"/>
              <a:t> </a:t>
            </a:r>
          </a:p>
          <a:p>
            <a:pPr marL="0" indent="0">
              <a:buNone/>
            </a:pPr>
            <a:r>
              <a:rPr lang="en-US" sz="2800" b="1" dirty="0"/>
              <a:t>1. </a:t>
            </a:r>
            <a:r>
              <a:rPr lang="en-US" sz="2800" b="1" u="sng" dirty="0"/>
              <a:t>Fossils</a:t>
            </a:r>
            <a:r>
              <a:rPr lang="en-US" sz="2800" b="1" dirty="0"/>
              <a:t> </a:t>
            </a:r>
            <a:r>
              <a:rPr lang="en-US" sz="2800" dirty="0" smtClean="0"/>
              <a:t>– </a:t>
            </a:r>
            <a:r>
              <a:rPr lang="en-US" sz="2800" b="1" u="sng" dirty="0" smtClean="0"/>
              <a:t>evidence </a:t>
            </a:r>
            <a:r>
              <a:rPr lang="en-US" sz="2800" dirty="0" smtClean="0"/>
              <a:t>of </a:t>
            </a:r>
            <a:r>
              <a:rPr lang="en-US" sz="2800" dirty="0"/>
              <a:t>organisms that lived long ago  </a:t>
            </a:r>
          </a:p>
          <a:p>
            <a:r>
              <a:rPr lang="en-US" sz="2800" dirty="0"/>
              <a:t>**Examining fossils allows scientists to reconstruct a history of life on Earth</a:t>
            </a:r>
          </a:p>
          <a:p>
            <a:r>
              <a:rPr lang="en-US" sz="2800" dirty="0"/>
              <a:t> What type of rock are fossils usually found in? </a:t>
            </a:r>
            <a:r>
              <a:rPr lang="en-US" sz="2800" b="1" u="sng" dirty="0" smtClean="0"/>
              <a:t>sedimentary</a:t>
            </a:r>
            <a:endParaRPr lang="en-US" sz="2800" b="1" u="sng" dirty="0"/>
          </a:p>
          <a:p>
            <a:pPr marL="0" indent="0">
              <a:buNone/>
            </a:pPr>
            <a:r>
              <a:rPr lang="en-US" sz="2800" b="1" dirty="0"/>
              <a:t> </a:t>
            </a:r>
            <a:endParaRPr lang="en-US" sz="2800" dirty="0"/>
          </a:p>
          <a:p>
            <a:pPr marL="525780" indent="-457200">
              <a:buFont typeface="Courier New" pitchFamily="49" charset="0"/>
              <a:buChar char="o"/>
            </a:pPr>
            <a:endParaRPr lang="en-US" sz="2800" dirty="0"/>
          </a:p>
        </p:txBody>
      </p:sp>
      <p:pic>
        <p:nvPicPr>
          <p:cNvPr id="1026" name="Picture 2" descr="T:\Teachers\Departments\Science\11-12\Klumpp Bio\Biology I\Unit 8-Evolution\Unit 9 2004-05\Day 3\fossils layers 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25" y="3733800"/>
            <a:ext cx="2809875" cy="208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:\Teachers\Departments\Science\11-12\Klumpp Bio\Biology I\Unit 8-Evolution\Unit 9 2004-05\Day 3\fossil layer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260705"/>
            <a:ext cx="3670299" cy="2098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:\Teachers\Departments\Science\11-12\Klumpp Bio\Biology I\Unit 8-Evolution\Unit 9 2004-05\Day 3\fossil layers 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636508"/>
            <a:ext cx="1743075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890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915400" cy="685800"/>
          </a:xfrm>
        </p:spPr>
        <p:txBody>
          <a:bodyPr>
            <a:noAutofit/>
          </a:bodyPr>
          <a:lstStyle/>
          <a:p>
            <a:pPr algn="ctr"/>
            <a:r>
              <a:rPr lang="en-US" sz="4000" b="1" u="sng" dirty="0" smtClean="0"/>
              <a:t>Evidence of Evolution</a:t>
            </a:r>
            <a:endParaRPr lang="en-US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705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dirty="0" smtClean="0"/>
              <a:t>2</a:t>
            </a:r>
            <a:r>
              <a:rPr lang="en-US" sz="2800" b="1" dirty="0"/>
              <a:t>. </a:t>
            </a:r>
            <a:r>
              <a:rPr lang="en-US" sz="2800" b="1" u="sng" dirty="0"/>
              <a:t>Comparison of the body structures (anatomy) of organisms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b="1" dirty="0"/>
              <a:t>a.</a:t>
            </a:r>
            <a:r>
              <a:rPr lang="en-US" sz="2800" dirty="0"/>
              <a:t>  </a:t>
            </a:r>
            <a:r>
              <a:rPr lang="en-US" sz="2800" b="1" u="sng" dirty="0"/>
              <a:t>Homologous Structures</a:t>
            </a:r>
            <a:r>
              <a:rPr lang="en-US" sz="2800" b="1" dirty="0"/>
              <a:t> </a:t>
            </a:r>
            <a:endParaRPr lang="en-US" sz="2800" dirty="0"/>
          </a:p>
          <a:p>
            <a:pPr lvl="0"/>
            <a:r>
              <a:rPr lang="en-US" sz="2800" dirty="0"/>
              <a:t>These structures are evidence </a:t>
            </a:r>
            <a:r>
              <a:rPr lang="en-US" sz="2800" dirty="0" smtClean="0"/>
              <a:t>that </a:t>
            </a:r>
            <a:r>
              <a:rPr lang="en-US" sz="2800" dirty="0"/>
              <a:t>suggest different</a:t>
            </a:r>
            <a:r>
              <a:rPr lang="en-US" sz="2800" b="1" dirty="0"/>
              <a:t> </a:t>
            </a:r>
            <a:r>
              <a:rPr lang="en-US" sz="2800" dirty="0"/>
              <a:t>species may have evolved from a </a:t>
            </a:r>
            <a:r>
              <a:rPr lang="en-US" sz="2800" b="1" u="sng" dirty="0" smtClean="0"/>
              <a:t>common </a:t>
            </a:r>
            <a:r>
              <a:rPr lang="en-US" sz="2800" dirty="0" smtClean="0"/>
              <a:t>ancestor</a:t>
            </a:r>
            <a:r>
              <a:rPr lang="en-US" sz="2800" dirty="0"/>
              <a:t>.  These structures are similar in skeletal </a:t>
            </a:r>
            <a:r>
              <a:rPr lang="en-US" sz="2800" b="1" u="sng" dirty="0" smtClean="0"/>
              <a:t>structure </a:t>
            </a:r>
            <a:r>
              <a:rPr lang="en-US" sz="2800" dirty="0" smtClean="0"/>
              <a:t>but </a:t>
            </a:r>
            <a:r>
              <a:rPr lang="en-US" sz="2800" dirty="0"/>
              <a:t>may be different in their </a:t>
            </a:r>
            <a:r>
              <a:rPr lang="en-US" sz="2800" b="1" u="sng" dirty="0" smtClean="0"/>
              <a:t>function</a:t>
            </a:r>
            <a:endParaRPr lang="en-US" sz="2800" b="1" u="sng" dirty="0"/>
          </a:p>
        </p:txBody>
      </p:sp>
      <p:pic>
        <p:nvPicPr>
          <p:cNvPr id="2052" name="Picture 4" descr="http://itc.gsw.edu/faculty/bcarter/histgeol/paleo2/limb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345341"/>
            <a:ext cx="5176982" cy="2512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797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8915400" cy="685800"/>
          </a:xfrm>
        </p:spPr>
        <p:txBody>
          <a:bodyPr>
            <a:noAutofit/>
          </a:bodyPr>
          <a:lstStyle/>
          <a:p>
            <a:pPr algn="ctr"/>
            <a:r>
              <a:rPr lang="en-US" sz="4000" b="1" u="sng" dirty="0" smtClean="0"/>
              <a:t>Evidence of Evolution</a:t>
            </a:r>
            <a:endParaRPr lang="en-US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47024"/>
            <a:ext cx="8839200" cy="64008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sz="2800" dirty="0" smtClean="0"/>
          </a:p>
          <a:p>
            <a:r>
              <a:rPr lang="en-US" sz="2800" b="1" dirty="0"/>
              <a:t>b. </a:t>
            </a:r>
            <a:r>
              <a:rPr lang="en-US" sz="2800" b="1" u="sng" dirty="0"/>
              <a:t>Analogous Structures</a:t>
            </a:r>
            <a:endParaRPr lang="en-US" sz="2800" dirty="0"/>
          </a:p>
          <a:p>
            <a:pPr lvl="0"/>
            <a:r>
              <a:rPr lang="en-US" sz="2800" dirty="0"/>
              <a:t>These structures are similar in </a:t>
            </a:r>
            <a:r>
              <a:rPr lang="en-US" sz="2800" b="1" u="sng" dirty="0" smtClean="0"/>
              <a:t>function </a:t>
            </a:r>
            <a:r>
              <a:rPr lang="en-US" sz="2800" dirty="0" smtClean="0"/>
              <a:t>but </a:t>
            </a:r>
            <a:r>
              <a:rPr lang="en-US" sz="2800" dirty="0"/>
              <a:t>may differ in </a:t>
            </a:r>
            <a:r>
              <a:rPr lang="en-US" sz="2800" b="1" u="sng" dirty="0" smtClean="0"/>
              <a:t>structure</a:t>
            </a:r>
            <a:endParaRPr lang="en-US" sz="2800" b="1" u="sng" dirty="0"/>
          </a:p>
          <a:p>
            <a:pPr marL="0" lvl="0" indent="0">
              <a:buNone/>
            </a:pPr>
            <a:endParaRPr lang="en-US" sz="2800" dirty="0" smtClean="0"/>
          </a:p>
        </p:txBody>
      </p:sp>
      <p:pic>
        <p:nvPicPr>
          <p:cNvPr id="9" name="Picture 2" descr="T:\Teachers\Departments\Science\11-12\Klumpp Bio\Biology I\Unit 8-Evolution\Unit 9 2004-05\Day 3\homologous vs. analogou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447268"/>
            <a:ext cx="5181600" cy="374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996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8693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Evidence of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839200" cy="5791200"/>
          </a:xfrm>
        </p:spPr>
        <p:txBody>
          <a:bodyPr>
            <a:normAutofit/>
          </a:bodyPr>
          <a:lstStyle/>
          <a:p>
            <a:r>
              <a:rPr lang="en-US" sz="2800" b="1" dirty="0"/>
              <a:t>c.</a:t>
            </a:r>
            <a:r>
              <a:rPr lang="en-US" sz="2800" dirty="0"/>
              <a:t> </a:t>
            </a:r>
            <a:r>
              <a:rPr lang="en-US" sz="2800" b="1" u="sng" dirty="0"/>
              <a:t>Vestigial Structures</a:t>
            </a:r>
            <a:r>
              <a:rPr lang="en-US" sz="2800" b="1" dirty="0"/>
              <a:t> </a:t>
            </a:r>
            <a:endParaRPr lang="en-US" sz="2800" dirty="0"/>
          </a:p>
          <a:p>
            <a:pPr lvl="0"/>
            <a:r>
              <a:rPr lang="en-US" sz="2800" dirty="0"/>
              <a:t>These structures are present in an organism, but are considered to be “left-overs” because they are no longer used or may have a </a:t>
            </a:r>
            <a:r>
              <a:rPr lang="en-US" sz="2800" b="1" u="sng" dirty="0" smtClean="0"/>
              <a:t>reduced </a:t>
            </a:r>
            <a:r>
              <a:rPr lang="en-US" sz="2800" dirty="0" smtClean="0"/>
              <a:t>function </a:t>
            </a:r>
            <a:r>
              <a:rPr lang="en-US" sz="2800" dirty="0"/>
              <a:t>in the organism today</a:t>
            </a:r>
          </a:p>
          <a:p>
            <a:pPr marL="228600" lvl="1" indent="0">
              <a:buNone/>
            </a:pPr>
            <a:endParaRPr lang="en-US" b="1" u="sng" dirty="0"/>
          </a:p>
          <a:p>
            <a:pPr marL="228600" lvl="1" indent="0">
              <a:buNone/>
            </a:pPr>
            <a:endParaRPr lang="en-US" b="1" u="sng" dirty="0" smtClean="0"/>
          </a:p>
          <a:p>
            <a:pPr marL="228600" lvl="1" indent="0">
              <a:buNone/>
            </a:pPr>
            <a:endParaRPr lang="en-US" b="1" u="sng" dirty="0"/>
          </a:p>
          <a:p>
            <a:pPr marL="228600" lvl="1" indent="0">
              <a:buNone/>
            </a:pPr>
            <a:endParaRPr lang="en-US" b="1" u="sng" dirty="0" smtClean="0"/>
          </a:p>
          <a:p>
            <a:pPr marL="228600" lvl="1" indent="0">
              <a:buNone/>
            </a:pPr>
            <a:endParaRPr lang="en-US" b="1" u="sng" dirty="0" smtClean="0"/>
          </a:p>
          <a:p>
            <a:pPr marL="228600" lvl="1" indent="-228600">
              <a:buNone/>
            </a:pP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14438" y="17478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http://studiocitycosmeticdentist.com/wp-content/uploads/wisdomteeth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05200"/>
            <a:ext cx="2684226" cy="280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umm.edu/graphics/images/en/112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434" y="3959148"/>
            <a:ext cx="3089766" cy="247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033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715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 smtClean="0"/>
              <a:t>Evidence of Evolution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8068"/>
            <a:ext cx="9144000" cy="6172200"/>
          </a:xfrm>
        </p:spPr>
        <p:txBody>
          <a:bodyPr>
            <a:normAutofit/>
          </a:bodyPr>
          <a:lstStyle/>
          <a:p>
            <a:pPr marL="228600" lvl="1" indent="0">
              <a:buNone/>
            </a:pPr>
            <a:endParaRPr lang="en-US" b="1" u="sng" dirty="0" smtClean="0"/>
          </a:p>
          <a:p>
            <a:pPr marL="228600" lvl="1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sz="2800" b="1" dirty="0"/>
              <a:t>3.  </a:t>
            </a:r>
            <a:r>
              <a:rPr lang="en-US" sz="2800" b="1" u="sng" dirty="0"/>
              <a:t>Embryology</a:t>
            </a:r>
            <a:endParaRPr lang="en-US" sz="2800" dirty="0"/>
          </a:p>
          <a:p>
            <a:pPr lvl="0"/>
            <a:r>
              <a:rPr lang="en-US" sz="2800" b="1" dirty="0"/>
              <a:t>Closely related </a:t>
            </a:r>
            <a:r>
              <a:rPr lang="en-US" sz="2800" dirty="0"/>
              <a:t>species will have </a:t>
            </a:r>
            <a:r>
              <a:rPr lang="en-US" sz="2800" b="1" u="sng" dirty="0" smtClean="0"/>
              <a:t>more </a:t>
            </a:r>
            <a:r>
              <a:rPr lang="en-US" sz="2800" dirty="0" smtClean="0"/>
              <a:t>similarities</a:t>
            </a:r>
            <a:r>
              <a:rPr lang="en-US" sz="2800" dirty="0"/>
              <a:t>/ </a:t>
            </a:r>
            <a:r>
              <a:rPr lang="en-US" sz="2800" b="1" u="sng" dirty="0" smtClean="0"/>
              <a:t>less </a:t>
            </a:r>
            <a:r>
              <a:rPr lang="en-US" sz="2800" dirty="0" smtClean="0"/>
              <a:t>differences </a:t>
            </a:r>
            <a:r>
              <a:rPr lang="en-US" sz="2800" dirty="0"/>
              <a:t>in their </a:t>
            </a:r>
            <a:endParaRPr lang="en-US" sz="2800" dirty="0" smtClean="0"/>
          </a:p>
          <a:p>
            <a:pPr marL="0" lvl="0" indent="0">
              <a:buNone/>
            </a:pPr>
            <a:r>
              <a:rPr lang="en-US" sz="2800" dirty="0" smtClean="0"/>
              <a:t>stages </a:t>
            </a:r>
            <a:r>
              <a:rPr lang="en-US" sz="2800" dirty="0"/>
              <a:t>of </a:t>
            </a:r>
            <a:r>
              <a:rPr lang="en-US" sz="2800" dirty="0" smtClean="0"/>
              <a:t>embryological </a:t>
            </a:r>
          </a:p>
          <a:p>
            <a:pPr marL="0" lvl="0" indent="0">
              <a:buNone/>
            </a:pPr>
            <a:r>
              <a:rPr lang="en-US" sz="2800" dirty="0" smtClean="0"/>
              <a:t>development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dirty="0"/>
              <a:t> </a:t>
            </a:r>
          </a:p>
          <a:p>
            <a:pPr lvl="0"/>
            <a:r>
              <a:rPr lang="en-US" sz="2800" b="1" dirty="0"/>
              <a:t>Distantly related</a:t>
            </a:r>
            <a:r>
              <a:rPr lang="en-US" sz="2800" dirty="0"/>
              <a:t> species </a:t>
            </a:r>
            <a:endParaRPr lang="en-US" sz="2800" dirty="0" smtClean="0"/>
          </a:p>
          <a:p>
            <a:pPr marL="0" lvl="0" indent="0">
              <a:buNone/>
            </a:pPr>
            <a:r>
              <a:rPr lang="en-US" sz="2800" dirty="0" smtClean="0"/>
              <a:t>will </a:t>
            </a:r>
            <a:r>
              <a:rPr lang="en-US" sz="2800" dirty="0"/>
              <a:t>show </a:t>
            </a:r>
            <a:r>
              <a:rPr lang="en-US" sz="2800" b="1" u="sng" dirty="0" smtClean="0"/>
              <a:t>less </a:t>
            </a:r>
            <a:r>
              <a:rPr lang="en-US" sz="2800" dirty="0" smtClean="0"/>
              <a:t>similarities/</a:t>
            </a:r>
          </a:p>
          <a:p>
            <a:pPr marL="0" lvl="0" indent="0">
              <a:buNone/>
            </a:pPr>
            <a:r>
              <a:rPr lang="en-US" sz="2800" b="1" u="sng" dirty="0"/>
              <a:t>m</a:t>
            </a:r>
            <a:r>
              <a:rPr lang="en-US" sz="2800" b="1" u="sng" dirty="0" smtClean="0"/>
              <a:t>ore </a:t>
            </a:r>
            <a:r>
              <a:rPr lang="en-US" sz="2800" dirty="0" smtClean="0"/>
              <a:t>differences </a:t>
            </a:r>
            <a:r>
              <a:rPr lang="en-US" sz="2800" dirty="0"/>
              <a:t>in their </a:t>
            </a:r>
            <a:endParaRPr lang="en-US" sz="2800" dirty="0" smtClean="0"/>
          </a:p>
          <a:p>
            <a:pPr marL="0" lvl="0" indent="0">
              <a:buNone/>
            </a:pPr>
            <a:r>
              <a:rPr lang="en-US" sz="2800" dirty="0" smtClean="0"/>
              <a:t>stages </a:t>
            </a:r>
            <a:r>
              <a:rPr lang="en-US" sz="2800" dirty="0"/>
              <a:t>of embryological </a:t>
            </a:r>
            <a:endParaRPr lang="en-US" sz="2800" dirty="0" smtClean="0"/>
          </a:p>
          <a:p>
            <a:pPr marL="0" lvl="0" indent="0">
              <a:buNone/>
            </a:pPr>
            <a:r>
              <a:rPr lang="en-US" sz="2800" dirty="0" smtClean="0"/>
              <a:t>development</a:t>
            </a:r>
            <a:r>
              <a:rPr lang="en-US" sz="2800" dirty="0"/>
              <a:t>.</a:t>
            </a:r>
          </a:p>
          <a:p>
            <a:endParaRPr lang="en-US" sz="2800" dirty="0"/>
          </a:p>
          <a:p>
            <a:pPr marL="228600" lvl="1" indent="0">
              <a:buNone/>
            </a:pPr>
            <a:endParaRPr lang="en-US" b="1" u="sng" dirty="0" smtClean="0"/>
          </a:p>
          <a:p>
            <a:pPr marL="228600" lvl="1" indent="0">
              <a:buNone/>
            </a:pPr>
            <a:endParaRPr lang="en-US" b="1" u="sng" dirty="0"/>
          </a:p>
          <a:p>
            <a:pPr marL="228600" lvl="1" indent="0">
              <a:buNone/>
            </a:pPr>
            <a:endParaRPr lang="en-US" b="1" u="sng" dirty="0" smtClean="0"/>
          </a:p>
          <a:p>
            <a:pPr marL="228600" lvl="1" indent="0">
              <a:buNone/>
            </a:pPr>
            <a:endParaRPr lang="en-US" b="1" u="sng" dirty="0" smtClean="0"/>
          </a:p>
          <a:p>
            <a:pPr marL="228600" lvl="1" indent="-228600">
              <a:buNone/>
            </a:pP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14438" y="17478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T:\Teachers\Departments\Science\11-12\Klumpp Bio\Biology I\Unit 8-Evolution\Unit 9 2004-05\Day 3\embryological development evidenc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780045"/>
            <a:ext cx="4038600" cy="4977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028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7869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/>
              <a:t>Evidence of Evolution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628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b="1" u="sng" dirty="0" smtClean="0"/>
              <a:t>Molecular evidence</a:t>
            </a:r>
            <a:r>
              <a:rPr lang="en-US" dirty="0" smtClean="0"/>
              <a:t>: DNA</a:t>
            </a:r>
          </a:p>
          <a:p>
            <a:r>
              <a:rPr lang="en-US" dirty="0" smtClean="0"/>
              <a:t>The more </a:t>
            </a:r>
            <a:r>
              <a:rPr lang="en-US" b="1" u="sng" dirty="0" smtClean="0"/>
              <a:t>closely </a:t>
            </a:r>
            <a:r>
              <a:rPr lang="en-US" dirty="0" smtClean="0"/>
              <a:t>related you are,  the more </a:t>
            </a:r>
            <a:r>
              <a:rPr lang="en-US" b="1" u="sng" dirty="0" smtClean="0"/>
              <a:t>similar</a:t>
            </a:r>
            <a:r>
              <a:rPr lang="en-US" dirty="0" smtClean="0"/>
              <a:t> the DNA</a:t>
            </a:r>
          </a:p>
          <a:p>
            <a:r>
              <a:rPr lang="en-US" dirty="0" smtClean="0"/>
              <a:t>DNA</a:t>
            </a:r>
            <a:r>
              <a:rPr lang="en-US" dirty="0" smtClean="0">
                <a:sym typeface="Wingdings" pitchFamily="2" charset="2"/>
              </a:rPr>
              <a:t>RNAPROTEIN!</a:t>
            </a:r>
          </a:p>
        </p:txBody>
      </p:sp>
      <p:pic>
        <p:nvPicPr>
          <p:cNvPr id="1026" name="Picture 2" descr="http://blogs-images.forbes.com/daviddisalvo/files/2011/11/DN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687" y="3124200"/>
            <a:ext cx="44704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090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3956</TotalTime>
  <Words>209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iRespondGraphMaster</vt:lpstr>
      <vt:lpstr>iRespondQuestionMaster</vt:lpstr>
      <vt:lpstr>Foundry</vt:lpstr>
      <vt:lpstr>UNIT 4:  Evolution What is the evidence that supports evolution? </vt:lpstr>
      <vt:lpstr>Evidence of Evolution</vt:lpstr>
      <vt:lpstr>Evidence of Evolution</vt:lpstr>
      <vt:lpstr>Evidence of Evolution</vt:lpstr>
      <vt:lpstr>Evidence of Evolution</vt:lpstr>
      <vt:lpstr>Evidence of Evolution</vt:lpstr>
      <vt:lpstr>Evidence of Evolution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Brittany Haynes</dc:creator>
  <cp:lastModifiedBy>Allyson Klumpp</cp:lastModifiedBy>
  <cp:revision>211</cp:revision>
  <cp:lastPrinted>2013-11-06T13:10:29Z</cp:lastPrinted>
  <dcterms:created xsi:type="dcterms:W3CDTF">2012-08-12T15:53:18Z</dcterms:created>
  <dcterms:modified xsi:type="dcterms:W3CDTF">2015-03-30T13:55:46Z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