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1240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lder-4SMALL.jpg" descr="Calder-4SMALL"/>
          <p:cNvPicPr>
            <a:picLocks noChangeAspect="1"/>
          </p:cNvPicPr>
          <p:nvPr/>
        </p:nvPicPr>
        <p:blipFill>
          <a:blip r:embed="rId3">
            <a:extLst/>
          </a:blip>
          <a:srcRect l="5839" t="3631" r="6568" b="4100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mcs.csuhayward.edu/~malek/Chagal5.html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 idx="4294967295"/>
          </p:nvPr>
        </p:nvSpPr>
        <p:spPr>
          <a:xfrm>
            <a:off x="76200" y="457200"/>
            <a:ext cx="89154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lnSpc>
                <a:spcPct val="80000"/>
              </a:lnSpc>
              <a:defRPr sz="4180"/>
            </a:pPr>
            <a:r>
              <a:rPr sz="7600"/>
              <a:t>The</a:t>
            </a:r>
            <a:r>
              <a:rPr sz="10450"/>
              <a:t> </a:t>
            </a:r>
            <a:r>
              <a:rPr sz="13489" i="1">
                <a:solidFill>
                  <a:srgbClr val="CC3300"/>
                </a:solidFill>
              </a:rPr>
              <a:t>Elements</a:t>
            </a:r>
            <a:r>
              <a:rPr sz="10450"/>
              <a:t> </a:t>
            </a:r>
            <a:r>
              <a:rPr sz="7600"/>
              <a:t>and</a:t>
            </a:r>
            <a:r>
              <a:rPr sz="10450"/>
              <a:t> </a:t>
            </a:r>
            <a:r>
              <a:rPr sz="12540" i="1">
                <a:solidFill>
                  <a:schemeClr val="accent2"/>
                </a:solidFill>
              </a:rPr>
              <a:t>Principles</a:t>
            </a:r>
            <a:br>
              <a:rPr sz="12540" i="1">
                <a:solidFill>
                  <a:schemeClr val="accent2"/>
                </a:solidFill>
              </a:rPr>
            </a:br>
            <a:r>
              <a:rPr sz="14250" i="1"/>
              <a:t>of 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0" y="5334000"/>
            <a:ext cx="30480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Robert Mapplethorpe</a:t>
            </a:r>
          </a:p>
        </p:txBody>
      </p:sp>
      <p:sp>
        <p:nvSpPr>
          <p:cNvPr id="70" name="Shape 70"/>
          <p:cNvSpPr/>
          <p:nvPr/>
        </p:nvSpPr>
        <p:spPr>
          <a:xfrm>
            <a:off x="76200" y="6186487"/>
            <a:ext cx="1752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Claude Monet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685800" y="-1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 P A C E</a:t>
            </a:r>
          </a:p>
        </p:txBody>
      </p:sp>
      <p:pic>
        <p:nvPicPr>
          <p:cNvPr id="72" name="Monet-Wheatfield1881.jpg" descr="Monet-Wheatfield188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735137"/>
            <a:ext cx="5486400" cy="4360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Mapplethorp-calla.jpg" descr="Mapplethorp-call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8800" y="1981200"/>
            <a:ext cx="3490913" cy="35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152399" y="838200"/>
            <a:ext cx="8763002" cy="88913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 b="1"/>
            </a:lvl1pPr>
          </a:lstStyle>
          <a:p>
            <a:pPr>
              <a:defRPr sz="1800" b="0"/>
            </a:pPr>
            <a:r>
              <a:rPr sz="2800" b="1"/>
              <a:t>The distance or area between, around, above, below, or within things. </a:t>
            </a:r>
          </a:p>
        </p:txBody>
      </p:sp>
      <p:sp>
        <p:nvSpPr>
          <p:cNvPr id="75" name="Shape 75"/>
          <p:cNvSpPr/>
          <p:nvPr/>
        </p:nvSpPr>
        <p:spPr>
          <a:xfrm>
            <a:off x="5715000" y="5486400"/>
            <a:ext cx="3276600" cy="6151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/>
            </a:lvl1pPr>
          </a:lstStyle>
          <a:p>
            <a:r>
              <a:t>Positive (filled with something) and Negative (empty areas).</a:t>
            </a:r>
          </a:p>
        </p:txBody>
      </p:sp>
      <p:sp>
        <p:nvSpPr>
          <p:cNvPr id="76" name="Shape 76"/>
          <p:cNvSpPr/>
          <p:nvPr/>
        </p:nvSpPr>
        <p:spPr>
          <a:xfrm>
            <a:off x="304800" y="6035675"/>
            <a:ext cx="5105400" cy="6648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/>
            </a:lvl1pPr>
          </a:lstStyle>
          <a:p>
            <a:pPr>
              <a:defRPr sz="1800"/>
            </a:pPr>
            <a:r>
              <a:rPr sz="2000"/>
              <a:t>Foreground, Middleground and Background (creates DEPTH)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animBg="1" advAuto="0"/>
      <p:bldP spid="75" grpId="3" animBg="1" advAuto="0"/>
      <p:bldP spid="76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-1" y="2209800"/>
            <a:ext cx="9144002" cy="3733800"/>
            <a:chOff x="0" y="0"/>
            <a:chExt cx="9144000" cy="3733799"/>
          </a:xfrm>
        </p:grpSpPr>
        <p:pic>
          <p:nvPicPr>
            <p:cNvPr id="78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89684" y="1866900"/>
              <a:ext cx="1844843" cy="186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866900"/>
              <a:ext cx="1844844" cy="186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4315" y="1866900"/>
              <a:ext cx="1844844" cy="186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99158" y="0"/>
              <a:ext cx="1844843" cy="186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54315" y="0"/>
              <a:ext cx="1844844" cy="186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99158" y="1866900"/>
              <a:ext cx="1844843" cy="186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44842" y="1866900"/>
              <a:ext cx="1844843" cy="186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imag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89684" y="0"/>
              <a:ext cx="1794711" cy="186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image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0"/>
              <a:ext cx="1844844" cy="186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image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44842" y="0"/>
              <a:ext cx="1844843" cy="186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1" name="Group 91" descr="Paper bag"/>
          <p:cNvGrpSpPr/>
          <p:nvPr/>
        </p:nvGrpSpPr>
        <p:grpSpPr>
          <a:xfrm>
            <a:off x="-1" y="609600"/>
            <a:ext cx="9144002" cy="914400"/>
            <a:chOff x="0" y="0"/>
            <a:chExt cx="9144000" cy="914400"/>
          </a:xfrm>
        </p:grpSpPr>
        <p:sp>
          <p:nvSpPr>
            <p:cNvPr id="89" name="Shape 89"/>
            <p:cNvSpPr/>
            <p:nvPr/>
          </p:nvSpPr>
          <p:spPr>
            <a:xfrm>
              <a:off x="-1" y="0"/>
              <a:ext cx="9144002" cy="914400"/>
            </a:xfrm>
            <a:prstGeom prst="rect">
              <a:avLst/>
            </a:prstGeom>
            <a:blipFill rotWithShape="1">
              <a:blip r:embed="rId1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1" y="32346"/>
              <a:ext cx="9144002" cy="8497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400" b="1">
                  <a:solidFill>
                    <a:schemeClr val="accent3">
                      <a:lumOff val="44000"/>
                    </a:schemeClr>
                  </a:solidFill>
                  <a:effectLst>
                    <a:outerShdw blurRad="127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sz="5400" b="1">
                  <a:solidFill>
                    <a:schemeClr val="accent3">
                      <a:lumOff val="44000"/>
                    </a:schemeClr>
                  </a:solidFill>
                  <a:effectLst>
                    <a:outerShdw blurRad="12700" dist="38100" dir="2700000" rotWithShape="0">
                      <a:srgbClr val="000000"/>
                    </a:outerShdw>
                  </a:effectLst>
                </a:rPr>
                <a:t>TEXTURE</a:t>
              </a:r>
            </a:p>
          </p:txBody>
        </p:sp>
      </p:grpSp>
      <p:sp>
        <p:nvSpPr>
          <p:cNvPr id="92" name="Shape 92"/>
          <p:cNvSpPr/>
          <p:nvPr/>
        </p:nvSpPr>
        <p:spPr>
          <a:xfrm>
            <a:off x="0" y="5791200"/>
            <a:ext cx="9296400" cy="88913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/>
            </a:lvl1pPr>
          </a:lstStyle>
          <a:p>
            <a:pPr>
              <a:defRPr sz="1800"/>
            </a:pPr>
            <a:r>
              <a:rPr sz="2800"/>
              <a:t>The surface quality or "feel" of an object, its smoothness, roughness, softness, etc. Textures may be actual or implied.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uller,Cecil-Self portrait1949.jpg" descr="Buller,Cecil-Self portrait194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2812" y="381000"/>
            <a:ext cx="4979988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7162800" y="5943600"/>
            <a:ext cx="914400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Cecil Buller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 idx="4294967295"/>
          </p:nvPr>
        </p:nvSpPr>
        <p:spPr>
          <a:xfrm>
            <a:off x="381000" y="1600200"/>
            <a:ext cx="84582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pPr>
              <a:defRPr sz="4400">
                <a:solidFill>
                  <a:srgbClr val="000000"/>
                </a:solidFill>
              </a:defRPr>
            </a:pPr>
            <a:r>
              <a:rPr sz="7200">
                <a:solidFill>
                  <a:schemeClr val="accent2"/>
                </a:solidFill>
              </a:rPr>
              <a:t>The Principles of Art</a:t>
            </a:r>
          </a:p>
        </p:txBody>
      </p:sp>
      <p:sp>
        <p:nvSpPr>
          <p:cNvPr id="98" name="Shape 98"/>
          <p:cNvSpPr/>
          <p:nvPr/>
        </p:nvSpPr>
        <p:spPr>
          <a:xfrm>
            <a:off x="838200" y="3733800"/>
            <a:ext cx="7696200" cy="2346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600"/>
              </a:spcBef>
              <a:defRPr sz="1800"/>
            </a:pPr>
            <a:r>
              <a:rPr sz="4400"/>
              <a:t>What we use to organize the Elements of Art,</a:t>
            </a:r>
          </a:p>
          <a:p>
            <a:pPr algn="ctr">
              <a:spcBef>
                <a:spcPts val="2600"/>
              </a:spcBef>
              <a:defRPr sz="1800"/>
            </a:pPr>
            <a:r>
              <a:rPr sz="4400" i="1"/>
              <a:t>or </a:t>
            </a:r>
            <a:r>
              <a:rPr sz="4400"/>
              <a:t>the tools to make art.</a:t>
            </a:r>
          </a:p>
        </p:txBody>
      </p:sp>
      <p:sp>
        <p:nvSpPr>
          <p:cNvPr id="99" name="Shape 99"/>
          <p:cNvSpPr/>
          <p:nvPr/>
        </p:nvSpPr>
        <p:spPr>
          <a:xfrm>
            <a:off x="-1" y="3048000"/>
            <a:ext cx="914400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 idx="4294967295"/>
          </p:nvPr>
        </p:nvSpPr>
        <p:spPr>
          <a:xfrm>
            <a:off x="-533400" y="-76201"/>
            <a:ext cx="48768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>
                <a:solidFill>
                  <a:srgbClr val="800080"/>
                </a:solidFill>
              </a:rPr>
              <a:t>B</a:t>
            </a:r>
            <a:r>
              <a:rPr sz="5400"/>
              <a:t>A</a:t>
            </a:r>
            <a:r>
              <a:t>L</a:t>
            </a:r>
            <a:r>
              <a:rPr sz="3600">
                <a:solidFill>
                  <a:schemeClr val="accent2"/>
                </a:solidFill>
              </a:rPr>
              <a:t>A</a:t>
            </a:r>
            <a:r>
              <a:t>N</a:t>
            </a:r>
            <a:r>
              <a:rPr sz="5400"/>
              <a:t>C</a:t>
            </a:r>
            <a:r>
              <a:rPr sz="6600">
                <a:solidFill>
                  <a:srgbClr val="800080"/>
                </a:solidFill>
              </a:rPr>
              <a:t>E</a:t>
            </a:r>
          </a:p>
        </p:txBody>
      </p:sp>
      <p:pic>
        <p:nvPicPr>
          <p:cNvPr id="102" name="Calder-Composition Guache.jpg" descr="Calder-Composition Guach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143000"/>
            <a:ext cx="7391400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3581400" y="0"/>
            <a:ext cx="5562600" cy="88913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/>
            </a:lvl1pPr>
          </a:lstStyle>
          <a:p>
            <a:pPr>
              <a:defRPr sz="1800"/>
            </a:pPr>
            <a:r>
              <a:rPr sz="2800"/>
              <a:t>The way the elements are arranged to create a feeling of stability in a work. </a:t>
            </a:r>
          </a:p>
        </p:txBody>
      </p:sp>
      <p:sp>
        <p:nvSpPr>
          <p:cNvPr id="104" name="Shape 104"/>
          <p:cNvSpPr/>
          <p:nvPr/>
        </p:nvSpPr>
        <p:spPr>
          <a:xfrm>
            <a:off x="914400" y="6477000"/>
            <a:ext cx="25908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Alexander Calder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0" y="914400"/>
            <a:ext cx="7639050" cy="553402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381000" y="152400"/>
            <a:ext cx="8305800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/>
            </a:lvl1pPr>
          </a:lstStyle>
          <a:p>
            <a:pPr>
              <a:defRPr sz="1800"/>
            </a:pPr>
            <a:r>
              <a:rPr sz="3600"/>
              <a:t>Symmetrical Balance</a:t>
            </a:r>
          </a:p>
        </p:txBody>
      </p:sp>
      <p:sp>
        <p:nvSpPr>
          <p:cNvPr id="108" name="Shape 108"/>
          <p:cNvSpPr/>
          <p:nvPr/>
        </p:nvSpPr>
        <p:spPr>
          <a:xfrm>
            <a:off x="2286000" y="1219200"/>
            <a:ext cx="4724400" cy="6151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/>
            </a:lvl1pPr>
          </a:lstStyle>
          <a:p>
            <a:r>
              <a:t>The parts of an image are organized so that one side mirrors the other. </a:t>
            </a:r>
          </a:p>
        </p:txBody>
      </p:sp>
      <p:sp>
        <p:nvSpPr>
          <p:cNvPr id="109" name="Shape 109"/>
          <p:cNvSpPr/>
          <p:nvPr/>
        </p:nvSpPr>
        <p:spPr>
          <a:xfrm>
            <a:off x="685800" y="6477000"/>
            <a:ext cx="27432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Leonardo DaVinci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936625"/>
            <a:ext cx="6553200" cy="5692775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1828800" y="152400"/>
            <a:ext cx="4876800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/>
            </a:lvl1pPr>
          </a:lstStyle>
          <a:p>
            <a:pPr>
              <a:defRPr sz="1800"/>
            </a:pPr>
            <a:r>
              <a:rPr sz="3200"/>
              <a:t>Asymmetrical Balance</a:t>
            </a:r>
          </a:p>
        </p:txBody>
      </p:sp>
      <p:sp>
        <p:nvSpPr>
          <p:cNvPr id="113" name="Shape 113"/>
          <p:cNvSpPr/>
          <p:nvPr/>
        </p:nvSpPr>
        <p:spPr>
          <a:xfrm>
            <a:off x="228600" y="1447800"/>
            <a:ext cx="1752600" cy="14152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/>
            </a:lvl1pPr>
          </a:lstStyle>
          <a:p>
            <a:r>
              <a:t>When one side of a composition does not reflect the design of the other.</a:t>
            </a:r>
          </a:p>
        </p:txBody>
      </p:sp>
      <p:sp>
        <p:nvSpPr>
          <p:cNvPr id="114" name="Shape 114"/>
          <p:cNvSpPr/>
          <p:nvPr/>
        </p:nvSpPr>
        <p:spPr>
          <a:xfrm>
            <a:off x="685800" y="6262687"/>
            <a:ext cx="1752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James Whistler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 idx="4294967295"/>
          </p:nvPr>
        </p:nvSpPr>
        <p:spPr>
          <a:xfrm>
            <a:off x="533400" y="-1"/>
            <a:ext cx="48768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EMPH</a:t>
            </a:r>
            <a:r>
              <a:rPr sz="6000">
                <a:solidFill>
                  <a:srgbClr val="FF3300"/>
                </a:solidFill>
              </a:rPr>
              <a:t>A</a:t>
            </a:r>
            <a:r>
              <a:t>SIS</a:t>
            </a:r>
          </a:p>
        </p:txBody>
      </p:sp>
      <p:pic>
        <p:nvPicPr>
          <p:cNvPr id="117" name="Dine-hart_in_blu.jpeg" descr="Dine-hart_in_blu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438400"/>
            <a:ext cx="4524375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76200"/>
            <a:ext cx="2857500" cy="640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838199" y="990600"/>
            <a:ext cx="4572002" cy="6151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/>
            </a:lvl1pPr>
          </a:lstStyle>
          <a:p>
            <a:r>
              <a:t>The focal point of an image, or when one area or thing stand out the most.</a:t>
            </a:r>
          </a:p>
        </p:txBody>
      </p:sp>
      <p:sp>
        <p:nvSpPr>
          <p:cNvPr id="120" name="Shape 120"/>
          <p:cNvSpPr/>
          <p:nvPr/>
        </p:nvSpPr>
        <p:spPr>
          <a:xfrm>
            <a:off x="457200" y="6491287"/>
            <a:ext cx="1752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Jim Dine</a:t>
            </a:r>
          </a:p>
        </p:txBody>
      </p:sp>
      <p:sp>
        <p:nvSpPr>
          <p:cNvPr id="121" name="Shape 121"/>
          <p:cNvSpPr/>
          <p:nvPr/>
        </p:nvSpPr>
        <p:spPr>
          <a:xfrm>
            <a:off x="5791200" y="6491287"/>
            <a:ext cx="1752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Gustav Klimt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  <a:solidFill>
            <a:srgbClr val="000000"/>
          </a:solidFill>
        </p:spPr>
        <p:txBody>
          <a:bodyPr>
            <a:normAutofit/>
          </a:bodyPr>
          <a:lstStyle>
            <a:lvl1pPr>
              <a:defRPr sz="4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>
              <a:defRPr sz="4400" b="0">
                <a:solidFill>
                  <a:srgbClr val="000000"/>
                </a:solidFill>
              </a:defRPr>
            </a:pPr>
            <a:r>
              <a:rPr sz="4800" b="1">
                <a:solidFill>
                  <a:schemeClr val="accent3">
                    <a:lumOff val="44000"/>
                  </a:schemeClr>
                </a:solidFill>
              </a:rPr>
              <a:t>CONTRAST</a:t>
            </a:r>
          </a:p>
        </p:txBody>
      </p:sp>
      <p:pic>
        <p:nvPicPr>
          <p:cNvPr id="124" name="Adams-OaktreeSunrise.jpg" descr="Adams-OaktreeSunris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52600"/>
            <a:ext cx="4114800" cy="443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alvador_Dali-Paysage_aux_Papillons.jpg" descr="Salvador_Dali-Paysage_aux_Papillon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0362" y="1981200"/>
            <a:ext cx="4897438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4114800" y="5334000"/>
            <a:ext cx="5029200" cy="14838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/>
            </a:lvl1pPr>
          </a:lstStyle>
          <a:p>
            <a:pPr>
              <a:defRPr sz="1800"/>
            </a:pPr>
            <a:r>
              <a:rPr sz="3200"/>
              <a:t>A large difference between two things to create interest and tension.</a:t>
            </a:r>
          </a:p>
        </p:txBody>
      </p:sp>
      <p:sp>
        <p:nvSpPr>
          <p:cNvPr id="127" name="Shape 127"/>
          <p:cNvSpPr/>
          <p:nvPr/>
        </p:nvSpPr>
        <p:spPr>
          <a:xfrm>
            <a:off x="76200" y="6110287"/>
            <a:ext cx="1752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Ansel Adams</a:t>
            </a:r>
          </a:p>
        </p:txBody>
      </p:sp>
      <p:sp>
        <p:nvSpPr>
          <p:cNvPr id="128" name="Shape 128"/>
          <p:cNvSpPr/>
          <p:nvPr/>
        </p:nvSpPr>
        <p:spPr>
          <a:xfrm>
            <a:off x="4191000" y="4876800"/>
            <a:ext cx="1752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Salvador Dali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 idx="4294967295"/>
          </p:nvPr>
        </p:nvSpPr>
        <p:spPr>
          <a:xfrm>
            <a:off x="4953000" y="0"/>
            <a:ext cx="35814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RHYTHM  RHYTHM RHYTHM RHYTHM RHYTHM RHYTHM</a:t>
            </a:r>
          </a:p>
        </p:txBody>
      </p:sp>
      <p:pic>
        <p:nvPicPr>
          <p:cNvPr id="131" name="Duchamp-NudeDescndingStaircase2,1912.jpg" descr="Duchamp-NudeDescndingStaircase2,1912"/>
          <p:cNvPicPr>
            <a:picLocks noChangeAspect="1"/>
          </p:cNvPicPr>
          <p:nvPr/>
        </p:nvPicPr>
        <p:blipFill>
          <a:blip r:embed="rId2">
            <a:extLst/>
          </a:blip>
          <a:srcRect l="8752" t="5555" r="7220" b="6666"/>
          <a:stretch>
            <a:fillRect/>
          </a:stretch>
        </p:blipFill>
        <p:spPr>
          <a:xfrm>
            <a:off x="788987" y="76199"/>
            <a:ext cx="4121151" cy="6781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5486400" y="4347649"/>
            <a:ext cx="3657600" cy="1363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4400"/>
            </a:lvl1pPr>
          </a:lstStyle>
          <a:p>
            <a:pPr>
              <a:defRPr sz="1800"/>
            </a:pPr>
            <a:r>
              <a:rPr sz="4400"/>
              <a:t>and MOVEMENT</a:t>
            </a:r>
          </a:p>
        </p:txBody>
      </p:sp>
      <p:sp>
        <p:nvSpPr>
          <p:cNvPr id="133" name="Shape 133"/>
          <p:cNvSpPr/>
          <p:nvPr/>
        </p:nvSpPr>
        <p:spPr>
          <a:xfrm>
            <a:off x="5257800" y="609600"/>
            <a:ext cx="3200400" cy="28935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/>
            </a:lvl1pPr>
          </a:lstStyle>
          <a:p>
            <a:pPr>
              <a:defRPr sz="1800"/>
            </a:pPr>
            <a:r>
              <a:rPr sz="3200"/>
              <a:t>A regular repetition of elements to produce the look and feel of movement.</a:t>
            </a:r>
          </a:p>
        </p:txBody>
      </p:sp>
      <p:sp>
        <p:nvSpPr>
          <p:cNvPr id="134" name="Shape 134"/>
          <p:cNvSpPr/>
          <p:nvPr/>
        </p:nvSpPr>
        <p:spPr>
          <a:xfrm>
            <a:off x="762000" y="6216650"/>
            <a:ext cx="1752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Marcel Duchamp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 idx="4294967295"/>
          </p:nvPr>
        </p:nvSpPr>
        <p:spPr>
          <a:xfrm>
            <a:off x="-990600" y="1524000"/>
            <a:ext cx="10896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>
                <a:solidFill>
                  <a:srgbClr val="CC3300"/>
                </a:solidFill>
              </a:defRPr>
            </a:lvl1pPr>
          </a:lstStyle>
          <a:p>
            <a:pPr>
              <a:defRPr sz="4400">
                <a:solidFill>
                  <a:srgbClr val="000000"/>
                </a:solidFill>
              </a:defRPr>
            </a:pPr>
            <a:r>
              <a:rPr sz="7200">
                <a:solidFill>
                  <a:srgbClr val="CC3300"/>
                </a:solidFill>
              </a:rPr>
              <a:t>The Elements of Art</a:t>
            </a:r>
          </a:p>
        </p:txBody>
      </p:sp>
      <p:sp>
        <p:nvSpPr>
          <p:cNvPr id="24" name="Shape 24"/>
          <p:cNvSpPr/>
          <p:nvPr/>
        </p:nvSpPr>
        <p:spPr>
          <a:xfrm>
            <a:off x="2209800" y="3657600"/>
            <a:ext cx="4876800" cy="1425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spcBef>
                <a:spcPts val="2600"/>
              </a:spcBef>
              <a:defRPr sz="1800"/>
            </a:pPr>
            <a:r>
              <a:rPr sz="4400"/>
              <a:t>The building blocks </a:t>
            </a:r>
            <a:r>
              <a:rPr sz="4400" i="1"/>
              <a:t>or </a:t>
            </a:r>
            <a:r>
              <a:rPr sz="4400"/>
              <a:t>ingredients of art.</a:t>
            </a:r>
          </a:p>
        </p:txBody>
      </p:sp>
      <p:sp>
        <p:nvSpPr>
          <p:cNvPr id="25" name="Shape 25"/>
          <p:cNvSpPr/>
          <p:nvPr/>
        </p:nvSpPr>
        <p:spPr>
          <a:xfrm>
            <a:off x="-1" y="3048000"/>
            <a:ext cx="914400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gh.jpg" descr="gog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76200"/>
            <a:ext cx="7924800" cy="652303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85799" y="6491287"/>
            <a:ext cx="2286002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Vincent VanGogh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 idx="4294967295"/>
          </p:nvPr>
        </p:nvSpPr>
        <p:spPr>
          <a:xfrm>
            <a:off x="4191000" y="76199"/>
            <a:ext cx="37338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32104">
              <a:defRPr sz="4004"/>
            </a:pPr>
            <a:r>
              <a:rPr>
                <a:solidFill>
                  <a:srgbClr val="009900"/>
                </a:solidFill>
              </a:rPr>
              <a:t>P</a:t>
            </a:r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rgbClr val="009900"/>
                </a:solidFill>
              </a:rPr>
              <a:t>T</a:t>
            </a:r>
            <a:r>
              <a:rPr>
                <a:solidFill>
                  <a:schemeClr val="accent2"/>
                </a:solidFill>
              </a:rPr>
              <a:t>T</a:t>
            </a:r>
            <a:r>
              <a:rPr>
                <a:solidFill>
                  <a:srgbClr val="009900"/>
                </a:solidFill>
              </a:rPr>
              <a:t>E</a:t>
            </a:r>
            <a:r>
              <a:rPr>
                <a:solidFill>
                  <a:schemeClr val="accent2"/>
                </a:solidFill>
              </a:rPr>
              <a:t>R</a:t>
            </a:r>
            <a:r>
              <a:rPr>
                <a:solidFill>
                  <a:srgbClr val="009900"/>
                </a:solidFill>
              </a:rPr>
              <a:t>N</a:t>
            </a:r>
            <a:br>
              <a:rPr>
                <a:solidFill>
                  <a:srgbClr val="009900"/>
                </a:solidFill>
              </a:rPr>
            </a:br>
            <a:r>
              <a:rPr sz="3276">
                <a:solidFill>
                  <a:srgbClr val="009900"/>
                </a:solidFill>
              </a:rPr>
              <a:t>and Repetition</a:t>
            </a:r>
          </a:p>
        </p:txBody>
      </p:sp>
      <p:pic>
        <p:nvPicPr>
          <p:cNvPr id="140" name="ra23.jpg" descr="ra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" y="0"/>
            <a:ext cx="364807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klimt_kiss_dtl.jpg" descr="klimt_kiss_dt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6200" y="1371600"/>
            <a:ext cx="5191125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419600" y="6019800"/>
            <a:ext cx="3886200" cy="5440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/>
            </a:lvl1pPr>
          </a:lstStyle>
          <a:p>
            <a:pPr>
              <a:defRPr sz="1800"/>
            </a:pPr>
            <a:r>
              <a:rPr sz="3200"/>
              <a:t>Repetition of a design.</a:t>
            </a:r>
          </a:p>
        </p:txBody>
      </p:sp>
      <p:sp>
        <p:nvSpPr>
          <p:cNvPr id="143" name="Shape 143"/>
          <p:cNvSpPr/>
          <p:nvPr/>
        </p:nvSpPr>
        <p:spPr>
          <a:xfrm>
            <a:off x="7696200" y="1004887"/>
            <a:ext cx="1752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Gustav Klimt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 idx="4294967295"/>
          </p:nvPr>
        </p:nvSpPr>
        <p:spPr>
          <a:xfrm>
            <a:off x="152400" y="914400"/>
            <a:ext cx="274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UNITY</a:t>
            </a:r>
          </a:p>
        </p:txBody>
      </p:sp>
      <p:pic>
        <p:nvPicPr>
          <p:cNvPr id="14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152400"/>
            <a:ext cx="5664200" cy="640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304800" y="2895600"/>
            <a:ext cx="2590800" cy="336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/>
            </a:lvl1pPr>
          </a:lstStyle>
          <a:p>
            <a:pPr>
              <a:defRPr sz="1800"/>
            </a:pPr>
            <a:r>
              <a:rPr sz="3200"/>
              <a:t>When all the elements and principles work together to create a pleasing image.</a:t>
            </a:r>
          </a:p>
        </p:txBody>
      </p:sp>
      <p:sp>
        <p:nvSpPr>
          <p:cNvPr id="148" name="Shape 148"/>
          <p:cNvSpPr/>
          <p:nvPr/>
        </p:nvSpPr>
        <p:spPr>
          <a:xfrm>
            <a:off x="6705600" y="6262687"/>
            <a:ext cx="28194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Johannes Vermeer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 idx="4294967295"/>
          </p:nvPr>
        </p:nvSpPr>
        <p:spPr>
          <a:xfrm>
            <a:off x="5715000" y="4572000"/>
            <a:ext cx="3581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86384">
              <a:defRPr sz="3784"/>
            </a:pPr>
            <a:r>
              <a:rPr sz="6192"/>
              <a:t>V</a:t>
            </a:r>
            <a:r>
              <a:t>A</a:t>
            </a:r>
            <a:r>
              <a:rPr sz="5160"/>
              <a:t>R</a:t>
            </a:r>
            <a:r>
              <a:rPr sz="1548"/>
              <a:t>I</a:t>
            </a:r>
            <a:r>
              <a:rPr sz="2408"/>
              <a:t>E</a:t>
            </a:r>
            <a:r>
              <a:rPr sz="4300"/>
              <a:t>T</a:t>
            </a:r>
            <a:r>
              <a:rPr sz="7568"/>
              <a:t>Y</a:t>
            </a:r>
          </a:p>
        </p:txBody>
      </p:sp>
      <p:pic>
        <p:nvPicPr>
          <p:cNvPr id="152" name="chagal4.jpg" descr="chagal4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228600"/>
            <a:ext cx="5335588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5943600" y="762000"/>
            <a:ext cx="2819400" cy="28935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/>
            </a:lvl1pPr>
          </a:lstStyle>
          <a:p>
            <a:pPr>
              <a:defRPr sz="1800"/>
            </a:pPr>
            <a:r>
              <a:rPr sz="3200"/>
              <a:t>The use of differences and change to increase the visual interest of the work. </a:t>
            </a:r>
          </a:p>
        </p:txBody>
      </p:sp>
      <p:sp>
        <p:nvSpPr>
          <p:cNvPr id="154" name="Shape 154"/>
          <p:cNvSpPr/>
          <p:nvPr/>
        </p:nvSpPr>
        <p:spPr>
          <a:xfrm>
            <a:off x="304800" y="6477000"/>
            <a:ext cx="1752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Marc Chagall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 idx="4294967295"/>
          </p:nvPr>
        </p:nvSpPr>
        <p:spPr>
          <a:xfrm>
            <a:off x="-228600" y="76199"/>
            <a:ext cx="6096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7000"/>
              <a:t>P</a:t>
            </a:r>
            <a:r>
              <a:rPr sz="6500"/>
              <a:t>R</a:t>
            </a:r>
            <a:r>
              <a:rPr sz="6000"/>
              <a:t>O</a:t>
            </a:r>
            <a:r>
              <a:rPr sz="5500"/>
              <a:t>P</a:t>
            </a:r>
            <a:r>
              <a:rPr sz="5000"/>
              <a:t>O</a:t>
            </a:r>
            <a:r>
              <a:rPr sz="4500"/>
              <a:t>R</a:t>
            </a:r>
            <a:r>
              <a:rPr sz="4000"/>
              <a:t>T</a:t>
            </a:r>
            <a:r>
              <a:rPr sz="3500"/>
              <a:t>I</a:t>
            </a:r>
            <a:r>
              <a:rPr sz="3000"/>
              <a:t>O</a:t>
            </a:r>
            <a:r>
              <a:rPr sz="2500"/>
              <a:t>N</a:t>
            </a:r>
          </a:p>
        </p:txBody>
      </p:sp>
      <p:pic>
        <p:nvPicPr>
          <p:cNvPr id="157" name="caillebotte-Rue de Paris Temps de Pluie1877.jpg" descr="caillebotte-Rue de Paris Temps de Pluie187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79587"/>
            <a:ext cx="6553200" cy="507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6629400" y="685800"/>
            <a:ext cx="2514600" cy="43032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/>
            </a:lvl1pPr>
          </a:lstStyle>
          <a:p>
            <a:pPr>
              <a:defRPr sz="1800"/>
            </a:pPr>
            <a:r>
              <a:rPr sz="3200"/>
              <a:t>The comparative relationship of one part to another with respect to size, quantity, or degree; SCALE. </a:t>
            </a:r>
          </a:p>
        </p:txBody>
      </p:sp>
      <p:sp>
        <p:nvSpPr>
          <p:cNvPr id="159" name="Shape 159"/>
          <p:cNvSpPr/>
          <p:nvPr/>
        </p:nvSpPr>
        <p:spPr>
          <a:xfrm>
            <a:off x="533400" y="5943600"/>
            <a:ext cx="1752600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Gustave Caillebotte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aillebotte-pont de l'europe.jpg" descr="Caillebotte-pont de l'europ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1600200"/>
            <a:ext cx="55626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-1" y="762000"/>
            <a:ext cx="9144002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 idx="4294967295"/>
          </p:nvPr>
        </p:nvSpPr>
        <p:spPr>
          <a:xfrm>
            <a:off x="152400" y="381000"/>
            <a:ext cx="1981200" cy="68580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>
            <a:normAutofit/>
          </a:bodyPr>
          <a:lstStyle>
            <a:lvl1pPr defTabSz="896111">
              <a:defRPr sz="4312"/>
            </a:lvl1pPr>
          </a:lstStyle>
          <a:p>
            <a:r>
              <a:t>LINE</a:t>
            </a:r>
          </a:p>
        </p:txBody>
      </p:sp>
      <p:sp>
        <p:nvSpPr>
          <p:cNvPr id="30" name="Shape 30"/>
          <p:cNvSpPr/>
          <p:nvPr/>
        </p:nvSpPr>
        <p:spPr>
          <a:xfrm>
            <a:off x="2057400" y="228600"/>
            <a:ext cx="7086600" cy="75228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800"/>
            </a:pPr>
            <a:r>
              <a:t>A mark with length and direction.</a:t>
            </a:r>
          </a:p>
          <a:p>
            <a:pPr algn="ctr">
              <a:spcBef>
                <a:spcPts val="1000"/>
              </a:spcBef>
              <a:defRPr sz="1800"/>
            </a:pPr>
            <a:r>
              <a:t>A continuous mark made on a surface by a moving point.</a:t>
            </a:r>
          </a:p>
        </p:txBody>
      </p:sp>
      <p:sp>
        <p:nvSpPr>
          <p:cNvPr id="31" name="Shape 31"/>
          <p:cNvSpPr/>
          <p:nvPr/>
        </p:nvSpPr>
        <p:spPr>
          <a:xfrm>
            <a:off x="76200" y="6172200"/>
            <a:ext cx="1752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808080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08080"/>
                </a:solidFill>
              </a:rPr>
              <a:t>Ansel Adams</a:t>
            </a:r>
          </a:p>
        </p:txBody>
      </p:sp>
      <p:sp>
        <p:nvSpPr>
          <p:cNvPr id="32" name="Shape 32"/>
          <p:cNvSpPr/>
          <p:nvPr/>
        </p:nvSpPr>
        <p:spPr>
          <a:xfrm>
            <a:off x="3962400" y="6172200"/>
            <a:ext cx="2514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808080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08080"/>
                </a:solidFill>
              </a:rPr>
              <a:t>Gustave Caillebotte</a:t>
            </a:r>
          </a:p>
        </p:txBody>
      </p:sp>
      <p:pic>
        <p:nvPicPr>
          <p:cNvPr id="33" name="Adams-PineForestInTheSnow.jpg" descr="Adams-PineForestInTheSnow"/>
          <p:cNvPicPr>
            <a:picLocks noChangeAspect="1"/>
          </p:cNvPicPr>
          <p:nvPr/>
        </p:nvPicPr>
        <p:blipFill>
          <a:blip r:embed="rId3">
            <a:extLst/>
          </a:blip>
          <a:srcRect b="16191"/>
          <a:stretch>
            <a:fillRect/>
          </a:stretch>
        </p:blipFill>
        <p:spPr>
          <a:xfrm>
            <a:off x="-76200" y="1523999"/>
            <a:ext cx="3940175" cy="495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asso-goatsskullbottleandcandle1952.jpg" descr="Picasso-goatsskullbottleandcandle19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2400"/>
            <a:ext cx="8153400" cy="62261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09600" y="6477000"/>
            <a:ext cx="1752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Pablo Picasso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5105400" y="152399"/>
            <a:ext cx="40386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b="1">
                <a:solidFill>
                  <a:srgbClr val="FF3300"/>
                </a:solidFill>
              </a:rPr>
              <a:t>C</a:t>
            </a:r>
            <a:r>
              <a:rPr b="1">
                <a:solidFill>
                  <a:srgbClr val="FF9900"/>
                </a:solidFill>
              </a:rPr>
              <a:t>O</a:t>
            </a:r>
            <a:r>
              <a:rPr b="1">
                <a:solidFill>
                  <a:srgbClr val="009900"/>
                </a:solidFill>
              </a:rPr>
              <a:t>L</a:t>
            </a:r>
            <a:r>
              <a:rPr b="1">
                <a:solidFill>
                  <a:srgbClr val="0000FF"/>
                </a:solidFill>
              </a:rPr>
              <a:t>O</a:t>
            </a:r>
            <a:r>
              <a:rPr b="1">
                <a:solidFill>
                  <a:srgbClr val="800080"/>
                </a:solidFill>
              </a:rPr>
              <a:t>R</a:t>
            </a:r>
          </a:p>
        </p:txBody>
      </p:sp>
      <p:pic>
        <p:nvPicPr>
          <p:cNvPr id="39" name="Calder-4SMALL.jpg" descr="Calder-4SMALL"/>
          <p:cNvPicPr>
            <a:picLocks noChangeAspect="1"/>
          </p:cNvPicPr>
          <p:nvPr/>
        </p:nvPicPr>
        <p:blipFill>
          <a:blip r:embed="rId2">
            <a:extLst/>
          </a:blip>
          <a:srcRect l="1315" t="3773" r="2632" b="3773"/>
          <a:stretch>
            <a:fillRect/>
          </a:stretch>
        </p:blipFill>
        <p:spPr>
          <a:xfrm>
            <a:off x="5029199" y="4114799"/>
            <a:ext cx="3810001" cy="2481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derain.jpg" descr="derai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304800"/>
            <a:ext cx="4543425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4953000" y="1066800"/>
            <a:ext cx="3962400" cy="24236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/>
            </a:lvl1pPr>
          </a:lstStyle>
          <a:p>
            <a:pPr>
              <a:defRPr sz="1800"/>
            </a:pPr>
            <a:r>
              <a:rPr sz="3200"/>
              <a:t>Consists of Hue (another word for color), Intensity (brightness) and Value (lightness or darkness).</a:t>
            </a:r>
          </a:p>
        </p:txBody>
      </p:sp>
      <p:sp>
        <p:nvSpPr>
          <p:cNvPr id="42" name="Shape 42"/>
          <p:cNvSpPr/>
          <p:nvPr/>
        </p:nvSpPr>
        <p:spPr>
          <a:xfrm>
            <a:off x="152400" y="6491287"/>
            <a:ext cx="23622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Henri Matisse</a:t>
            </a:r>
          </a:p>
        </p:txBody>
      </p:sp>
      <p:sp>
        <p:nvSpPr>
          <p:cNvPr id="43" name="Shape 43"/>
          <p:cNvSpPr/>
          <p:nvPr/>
        </p:nvSpPr>
        <p:spPr>
          <a:xfrm>
            <a:off x="5029200" y="5715000"/>
            <a:ext cx="22098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Alexander Calder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 idx="4294967295"/>
          </p:nvPr>
        </p:nvSpPr>
        <p:spPr>
          <a:xfrm>
            <a:off x="-457200" y="228600"/>
            <a:ext cx="441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b="1"/>
              <a:t>V</a:t>
            </a:r>
            <a:r>
              <a:rPr b="1">
                <a:solidFill>
                  <a:srgbClr val="4D4D4D"/>
                </a:solidFill>
              </a:rPr>
              <a:t>A</a:t>
            </a:r>
            <a:r>
              <a:rPr b="1">
                <a:solidFill>
                  <a:srgbClr val="808080"/>
                </a:solidFill>
              </a:rPr>
              <a:t>L</a:t>
            </a:r>
            <a:r>
              <a:rPr b="1">
                <a:solidFill>
                  <a:srgbClr val="B2B2B2"/>
                </a:solidFill>
              </a:rPr>
              <a:t>U</a:t>
            </a:r>
            <a:r>
              <a:rPr b="1">
                <a:solidFill>
                  <a:srgbClr val="DDDDDD"/>
                </a:solidFill>
              </a:rPr>
              <a:t>E</a:t>
            </a:r>
          </a:p>
        </p:txBody>
      </p:sp>
      <p:pic>
        <p:nvPicPr>
          <p:cNvPr id="46" name="Escher-1.jpg" descr="Escher-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295400"/>
            <a:ext cx="3587750" cy="518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1800" y="668337"/>
            <a:ext cx="5943600" cy="398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00600" y="1295400"/>
            <a:ext cx="3355975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2971799" y="152399"/>
            <a:ext cx="6172202" cy="54407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/>
            </a:lvl1pPr>
          </a:lstStyle>
          <a:p>
            <a:pPr>
              <a:defRPr sz="1800"/>
            </a:pPr>
            <a:r>
              <a:rPr sz="3200"/>
              <a:t>The lightness or darkness of a color.</a:t>
            </a:r>
          </a:p>
        </p:txBody>
      </p:sp>
      <p:sp>
        <p:nvSpPr>
          <p:cNvPr id="50" name="Shape 50"/>
          <p:cNvSpPr/>
          <p:nvPr/>
        </p:nvSpPr>
        <p:spPr>
          <a:xfrm>
            <a:off x="381000" y="6491287"/>
            <a:ext cx="1752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MC Escher</a:t>
            </a:r>
          </a:p>
        </p:txBody>
      </p:sp>
      <p:sp>
        <p:nvSpPr>
          <p:cNvPr id="51" name="Shape 51"/>
          <p:cNvSpPr/>
          <p:nvPr/>
        </p:nvSpPr>
        <p:spPr>
          <a:xfrm>
            <a:off x="4724400" y="6400800"/>
            <a:ext cx="1752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Pablo Picasso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2590800" cy="838200"/>
          </a:xfrm>
          <a:prstGeom prst="rect">
            <a:avLst/>
          </a:prstGeom>
          <a:ln w="38100">
            <a:solidFill>
              <a:srgbClr val="000000"/>
            </a:solidFill>
            <a:round/>
          </a:ln>
        </p:spPr>
        <p:txBody>
          <a:bodyPr>
            <a:normAutofit/>
          </a:bodyPr>
          <a:lstStyle/>
          <a:p>
            <a:r>
              <a:t>SHAPE</a:t>
            </a:r>
          </a:p>
        </p:txBody>
      </p:sp>
      <p:pic>
        <p:nvPicPr>
          <p:cNvPr id="54" name="Miro.jpeg" descr="Mir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95400"/>
            <a:ext cx="8839200" cy="546258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3810000" y="0"/>
            <a:ext cx="5181600" cy="6151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/>
            </a:lvl1pPr>
          </a:lstStyle>
          <a:p>
            <a:r>
              <a:t>An enclosed area defined and determined by other art elements; 2-dimensional.</a:t>
            </a:r>
          </a:p>
        </p:txBody>
      </p:sp>
      <p:sp>
        <p:nvSpPr>
          <p:cNvPr id="56" name="Shape 56"/>
          <p:cNvSpPr/>
          <p:nvPr/>
        </p:nvSpPr>
        <p:spPr>
          <a:xfrm>
            <a:off x="8001000" y="6064250"/>
            <a:ext cx="762000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Joan Miro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aillebotte_l.jpg" descr="caillebotte_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25" y="762000"/>
            <a:ext cx="6924675" cy="534035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143000" y="6110287"/>
            <a:ext cx="2895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Gustave Caillebotte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 idx="4294967295"/>
          </p:nvPr>
        </p:nvSpPr>
        <p:spPr>
          <a:xfrm>
            <a:off x="5181600" y="0"/>
            <a:ext cx="3124200" cy="838200"/>
          </a:xfrm>
          <a:prstGeom prst="rect">
            <a:avLst/>
          </a:prstGeom>
          <a:effectLst>
            <a:outerShdw blurRad="63500" dist="107763" dir="2700000" rotWithShape="0">
              <a:srgbClr val="C0C0C0"/>
            </a:outerShdw>
          </a:effectLst>
        </p:spPr>
        <p:txBody>
          <a:bodyPr>
            <a:normAutofit/>
          </a:bodyPr>
          <a:lstStyle>
            <a:lvl1pPr>
              <a:defRPr b="1"/>
            </a:lvl1pPr>
          </a:lstStyle>
          <a:p>
            <a:pPr>
              <a:defRPr b="0"/>
            </a:pPr>
            <a:r>
              <a:rPr b="1"/>
              <a:t>FORM</a:t>
            </a:r>
          </a:p>
        </p:txBody>
      </p:sp>
      <p:pic>
        <p:nvPicPr>
          <p:cNvPr id="6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1752600"/>
            <a:ext cx="4210050" cy="4676775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4572000" y="762000"/>
            <a:ext cx="4572001" cy="101898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800"/>
            </a:pPr>
            <a:r>
              <a:t>A 3-dimensional object;</a:t>
            </a:r>
          </a:p>
          <a:p>
            <a:pPr algn="ctr">
              <a:spcBef>
                <a:spcPts val="1000"/>
              </a:spcBef>
              <a:defRPr sz="1800"/>
            </a:pPr>
            <a:r>
              <a:t>or something in a 2-dimensional artwork that appears to be 3-dimensional.</a:t>
            </a:r>
          </a:p>
        </p:txBody>
      </p:sp>
      <p:sp>
        <p:nvSpPr>
          <p:cNvPr id="64" name="Shape 64"/>
          <p:cNvSpPr/>
          <p:nvPr/>
        </p:nvSpPr>
        <p:spPr>
          <a:xfrm>
            <a:off x="4876800" y="5638800"/>
            <a:ext cx="4267200" cy="80562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800"/>
            </a:pPr>
            <a:r>
              <a:rPr sz="1600"/>
              <a:t>For example, a triangle, which is 2-dimensional, is a shape, but a pyramid, which is 3-dimensional, is a form</a:t>
            </a:r>
            <a:r>
              <a:t>. </a:t>
            </a:r>
          </a:p>
        </p:txBody>
      </p:sp>
      <p:sp>
        <p:nvSpPr>
          <p:cNvPr id="65" name="Shape 65"/>
          <p:cNvSpPr/>
          <p:nvPr/>
        </p:nvSpPr>
        <p:spPr>
          <a:xfrm>
            <a:off x="304800" y="6491287"/>
            <a:ext cx="175260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Jean Arp</a:t>
            </a:r>
          </a:p>
        </p:txBody>
      </p:sp>
      <p:sp>
        <p:nvSpPr>
          <p:cNvPr id="66" name="Shape 66"/>
          <p:cNvSpPr/>
          <p:nvPr/>
        </p:nvSpPr>
        <p:spPr>
          <a:xfrm>
            <a:off x="4876800" y="6477000"/>
            <a:ext cx="1752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B2B2B2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B2B2B2"/>
                </a:solidFill>
              </a:rPr>
              <a:t>Lucien Freud</a:t>
            </a:r>
          </a:p>
        </p:txBody>
      </p:sp>
      <p:pic>
        <p:nvPicPr>
          <p:cNvPr id="67" name="Arp-Torsoofagiant1966.jpg" descr="Arp-Torsoofagiant196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04800"/>
            <a:ext cx="4641850" cy="61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animBg="1" advAuto="0"/>
      <p:bldP spid="64" grpId="2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431</Words>
  <Application>Microsoft Office PowerPoint</Application>
  <PresentationFormat>On-screen Show (4:3)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Helvetica</vt:lpstr>
      <vt:lpstr>Helvetica Neue</vt:lpstr>
      <vt:lpstr>Times New Roman</vt:lpstr>
      <vt:lpstr>Default</vt:lpstr>
      <vt:lpstr>The Elements and Principles of Art</vt:lpstr>
      <vt:lpstr>The Elements of Art</vt:lpstr>
      <vt:lpstr>LINE</vt:lpstr>
      <vt:lpstr>PowerPoint Presentation</vt:lpstr>
      <vt:lpstr>COLOR</vt:lpstr>
      <vt:lpstr>VALUE</vt:lpstr>
      <vt:lpstr>SHAPE</vt:lpstr>
      <vt:lpstr>PowerPoint Presentation</vt:lpstr>
      <vt:lpstr>FORM</vt:lpstr>
      <vt:lpstr>S P A C E</vt:lpstr>
      <vt:lpstr>PowerPoint Presentation</vt:lpstr>
      <vt:lpstr>PowerPoint Presentation</vt:lpstr>
      <vt:lpstr>The Principles of Art</vt:lpstr>
      <vt:lpstr>BALANCE</vt:lpstr>
      <vt:lpstr>PowerPoint Presentation</vt:lpstr>
      <vt:lpstr>PowerPoint Presentation</vt:lpstr>
      <vt:lpstr>EMPHASIS</vt:lpstr>
      <vt:lpstr>CONTRAST</vt:lpstr>
      <vt:lpstr>RHYTHM  RHYTHM RHYTHM RHYTHM RHYTHM RHYTHM</vt:lpstr>
      <vt:lpstr>PowerPoint Presentation</vt:lpstr>
      <vt:lpstr>PATTERN and Repetition</vt:lpstr>
      <vt:lpstr>UNITY</vt:lpstr>
      <vt:lpstr>PowerPoint Presentation</vt:lpstr>
      <vt:lpstr>VARIETY</vt:lpstr>
      <vt:lpstr>PROPORTION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and Principles of Art</dc:title>
  <dc:creator>Allyson John</dc:creator>
  <cp:lastModifiedBy>Allyson John</cp:lastModifiedBy>
  <cp:revision>1</cp:revision>
  <dcterms:modified xsi:type="dcterms:W3CDTF">2016-08-05T14:10:03Z</dcterms:modified>
</cp:coreProperties>
</file>