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58" r:id="rId6"/>
    <p:sldId id="284" r:id="rId7"/>
    <p:sldId id="285" r:id="rId8"/>
    <p:sldId id="259" r:id="rId9"/>
    <p:sldId id="260" r:id="rId10"/>
    <p:sldId id="264" r:id="rId11"/>
    <p:sldId id="265" r:id="rId12"/>
    <p:sldId id="263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3" autoAdjust="0"/>
    <p:restoredTop sz="94660"/>
  </p:normalViewPr>
  <p:slideViewPr>
    <p:cSldViewPr>
      <p:cViewPr varScale="1">
        <p:scale>
          <a:sx n="66" d="100"/>
          <a:sy n="66" d="100"/>
        </p:scale>
        <p:origin x="456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6FF04-6FD8-4F97-9FAF-D04D81C11F71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41EC2-DA75-4A76-9D6F-6C9BFCA0E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6FF04-6FD8-4F97-9FAF-D04D81C11F71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41EC2-DA75-4A76-9D6F-6C9BFCA0E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72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6FF04-6FD8-4F97-9FAF-D04D81C11F71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41EC2-DA75-4A76-9D6F-6C9BFCA0E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320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06FF04-6FD8-4F97-9FAF-D04D81C11F71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F41EC2-DA75-4A76-9D6F-6C9BFCA0E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26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06FF04-6FD8-4F97-9FAF-D04D81C11F71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F41EC2-DA75-4A76-9D6F-6C9BFCA0E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99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06FF04-6FD8-4F97-9FAF-D04D81C11F71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F41EC2-DA75-4A76-9D6F-6C9BFCA0E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37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06FF04-6FD8-4F97-9FAF-D04D81C11F71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F41EC2-DA75-4A76-9D6F-6C9BFCA0E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84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06FF04-6FD8-4F97-9FAF-D04D81C11F71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F41EC2-DA75-4A76-9D6F-6C9BFCA0E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057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06FF04-6FD8-4F97-9FAF-D04D81C11F71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F41EC2-DA75-4A76-9D6F-6C9BFCA0E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114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06FF04-6FD8-4F97-9FAF-D04D81C11F71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F41EC2-DA75-4A76-9D6F-6C9BFCA0E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093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06FF04-6FD8-4F97-9FAF-D04D81C11F71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F41EC2-DA75-4A76-9D6F-6C9BFCA0E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704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6FF04-6FD8-4F97-9FAF-D04D81C11F71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41EC2-DA75-4A76-9D6F-6C9BFCA0E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267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06FF04-6FD8-4F97-9FAF-D04D81C11F71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F41EC2-DA75-4A76-9D6F-6C9BFCA0E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729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06FF04-6FD8-4F97-9FAF-D04D81C11F71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F41EC2-DA75-4A76-9D6F-6C9BFCA0E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3201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06FF04-6FD8-4F97-9FAF-D04D81C11F71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F41EC2-DA75-4A76-9D6F-6C9BFCA0E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267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06FF04-6FD8-4F97-9FAF-D04D81C11F71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F41EC2-DA75-4A76-9D6F-6C9BFCA0E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992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06FF04-6FD8-4F97-9FAF-D04D81C11F71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F41EC2-DA75-4A76-9D6F-6C9BFCA0E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371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06FF04-6FD8-4F97-9FAF-D04D81C11F71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F41EC2-DA75-4A76-9D6F-6C9BFCA0E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845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06FF04-6FD8-4F97-9FAF-D04D81C11F71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F41EC2-DA75-4A76-9D6F-6C9BFCA0E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0570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06FF04-6FD8-4F97-9FAF-D04D81C11F71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F41EC2-DA75-4A76-9D6F-6C9BFCA0E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114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06FF04-6FD8-4F97-9FAF-D04D81C11F71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F41EC2-DA75-4A76-9D6F-6C9BFCA0E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093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06FF04-6FD8-4F97-9FAF-D04D81C11F71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F41EC2-DA75-4A76-9D6F-6C9BFCA0E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704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6FF04-6FD8-4F97-9FAF-D04D81C11F71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41EC2-DA75-4A76-9D6F-6C9BFCA0E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992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06FF04-6FD8-4F97-9FAF-D04D81C11F71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F41EC2-DA75-4A76-9D6F-6C9BFCA0E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729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06FF04-6FD8-4F97-9FAF-D04D81C11F71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F41EC2-DA75-4A76-9D6F-6C9BFCA0E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320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6FF04-6FD8-4F97-9FAF-D04D81C11F71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41EC2-DA75-4A76-9D6F-6C9BFCA0E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37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6FF04-6FD8-4F97-9FAF-D04D81C11F71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41EC2-DA75-4A76-9D6F-6C9BFCA0E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84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6FF04-6FD8-4F97-9FAF-D04D81C11F71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41EC2-DA75-4A76-9D6F-6C9BFCA0E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05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6FF04-6FD8-4F97-9FAF-D04D81C11F71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41EC2-DA75-4A76-9D6F-6C9BFCA0E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11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6FF04-6FD8-4F97-9FAF-D04D81C11F71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41EC2-DA75-4A76-9D6F-6C9BFCA0E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09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6FF04-6FD8-4F97-9FAF-D04D81C11F71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41EC2-DA75-4A76-9D6F-6C9BFCA0E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704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6FF04-6FD8-4F97-9FAF-D04D81C11F71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41EC2-DA75-4A76-9D6F-6C9BFCA0E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896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A.) Response A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B.) Response B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C.) Response C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D.) Response D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E.) Response E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896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0896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42586"/>
            <a:ext cx="7102831" cy="533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900" y="19665"/>
            <a:ext cx="7772400" cy="1295399"/>
          </a:xfrm>
        </p:spPr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Populations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19394"/>
            <a:ext cx="6477000" cy="35814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57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585"/>
            <a:ext cx="8229600" cy="808038"/>
          </a:xfrm>
        </p:spPr>
        <p:txBody>
          <a:bodyPr/>
          <a:lstStyle/>
          <a:p>
            <a:r>
              <a:rPr lang="en-US" dirty="0" smtClean="0"/>
              <a:t>Exponential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1" y="879331"/>
            <a:ext cx="9144000" cy="45259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In exponential growth, a </a:t>
            </a:r>
            <a:r>
              <a:rPr lang="en-US" b="1" dirty="0" smtClean="0">
                <a:solidFill>
                  <a:schemeClr val="accent1"/>
                </a:solidFill>
              </a:rPr>
              <a:t>large</a:t>
            </a:r>
            <a:r>
              <a:rPr lang="en-US" dirty="0" smtClean="0"/>
              <a:t> number of individuals is added to the population in each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succeeding time period.</a:t>
            </a:r>
          </a:p>
          <a:p>
            <a:endParaRPr lang="en-US" dirty="0"/>
          </a:p>
        </p:txBody>
      </p:sp>
      <p:pic>
        <p:nvPicPr>
          <p:cNvPr id="5" name="Picture 10" descr="08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458432"/>
            <a:ext cx="3581400" cy="409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91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Limits Population Growth?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316" y="1219200"/>
            <a:ext cx="8153400" cy="4696714"/>
          </a:xfrm>
        </p:spPr>
        <p:txBody>
          <a:bodyPr/>
          <a:lstStyle/>
          <a:p>
            <a:pPr>
              <a:buClr>
                <a:srgbClr val="FFFFFF"/>
              </a:buClr>
            </a:pPr>
            <a:r>
              <a:rPr lang="en-US" dirty="0" smtClean="0"/>
              <a:t>Because natural conditions are neither </a:t>
            </a:r>
            <a:r>
              <a:rPr lang="en-US" b="1" dirty="0" smtClean="0">
                <a:solidFill>
                  <a:schemeClr val="accent1"/>
                </a:solidFill>
              </a:rPr>
              <a:t>ideal</a:t>
            </a:r>
            <a:r>
              <a:rPr lang="en-US" dirty="0" smtClean="0"/>
              <a:t> nor </a:t>
            </a:r>
            <a:r>
              <a:rPr lang="en-US" b="1" dirty="0" smtClean="0">
                <a:solidFill>
                  <a:schemeClr val="accent1"/>
                </a:solidFill>
              </a:rPr>
              <a:t>constant</a:t>
            </a:r>
            <a:r>
              <a:rPr lang="en-US" dirty="0" smtClean="0"/>
              <a:t>, populations cannot grow forever.</a:t>
            </a:r>
          </a:p>
          <a:p>
            <a:pPr>
              <a:buClr>
                <a:srgbClr val="FFFFFF"/>
              </a:buClr>
            </a:pPr>
            <a:r>
              <a:rPr lang="en-US" dirty="0" smtClean="0"/>
              <a:t>Eventually, resources are </a:t>
            </a:r>
            <a:r>
              <a:rPr lang="en-US" b="1" dirty="0" smtClean="0">
                <a:solidFill>
                  <a:schemeClr val="accent1"/>
                </a:solidFill>
              </a:rPr>
              <a:t>used up </a:t>
            </a:r>
            <a:r>
              <a:rPr lang="en-US" dirty="0" smtClean="0"/>
              <a:t>or the environment changes, and deaths increase or births decrease.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962400"/>
            <a:ext cx="4247213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5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Carrying Capacity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334000"/>
          </a:xfrm>
        </p:spPr>
        <p:txBody>
          <a:bodyPr>
            <a:normAutofit/>
          </a:bodyPr>
          <a:lstStyle/>
          <a:p>
            <a:pPr>
              <a:buClr>
                <a:srgbClr val="FFFFFF"/>
              </a:buClr>
            </a:pPr>
            <a:r>
              <a:rPr lang="en-US" b="1" u="sng" dirty="0" smtClean="0">
                <a:solidFill>
                  <a:schemeClr val="accent1"/>
                </a:solidFill>
              </a:rPr>
              <a:t>Carrying capacity </a:t>
            </a:r>
            <a:r>
              <a:rPr lang="en-US" dirty="0" smtClean="0"/>
              <a:t>is the largest population that an environment can support at any given time.</a:t>
            </a:r>
          </a:p>
          <a:p>
            <a:pPr>
              <a:buClr>
                <a:srgbClr val="FFFFFF"/>
              </a:buClr>
            </a:pPr>
            <a:r>
              <a:rPr lang="en-US" dirty="0" smtClean="0"/>
              <a:t>A population may increase beyond this number but it cannot </a:t>
            </a:r>
            <a:r>
              <a:rPr lang="en-US" b="1" dirty="0" smtClean="0">
                <a:solidFill>
                  <a:schemeClr val="accent1"/>
                </a:solidFill>
              </a:rPr>
              <a:t>stay</a:t>
            </a:r>
            <a:r>
              <a:rPr lang="en-US" dirty="0" smtClean="0"/>
              <a:t> at this increased size.</a:t>
            </a:r>
          </a:p>
          <a:p>
            <a:pPr>
              <a:buClr>
                <a:srgbClr val="FFFFFF"/>
              </a:buClr>
            </a:pPr>
            <a:r>
              <a:rPr lang="en-US" dirty="0" smtClean="0"/>
              <a:t>Because ecosystems change, carrying capacity is difficult to predict or calculate exactly. However, it may be </a:t>
            </a:r>
            <a:r>
              <a:rPr lang="en-US" b="1" dirty="0" smtClean="0">
                <a:solidFill>
                  <a:schemeClr val="accent1"/>
                </a:solidFill>
              </a:rPr>
              <a:t>estimated</a:t>
            </a:r>
            <a:r>
              <a:rPr lang="en-US" dirty="0" smtClean="0"/>
              <a:t> by looking at average population sizes or by observing a population crash after a certain size has been exceeded.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2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3400" y="1143000"/>
            <a:ext cx="533400" cy="2746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Picture 8" descr="08_0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264"/>
            <a:ext cx="8763000" cy="651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18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Limits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rgbClr val="FFFFFF"/>
              </a:buClr>
            </a:pPr>
            <a:r>
              <a:rPr lang="en-US" dirty="0" smtClean="0"/>
              <a:t>A species reaches its </a:t>
            </a:r>
            <a:r>
              <a:rPr lang="en-US" b="1" dirty="0" smtClean="0">
                <a:solidFill>
                  <a:schemeClr val="accent1"/>
                </a:solidFill>
              </a:rPr>
              <a:t>carrying capacity </a:t>
            </a:r>
            <a:r>
              <a:rPr lang="en-US" dirty="0" smtClean="0"/>
              <a:t>when it consumes a particular natural resource at the same rate at which the ecosystem produces the resource.</a:t>
            </a:r>
          </a:p>
          <a:p>
            <a:pPr>
              <a:buClr>
                <a:srgbClr val="FFFFFF"/>
              </a:buClr>
            </a:pPr>
            <a:r>
              <a:rPr lang="en-US" dirty="0" smtClean="0"/>
              <a:t>That natural resource is then called a </a:t>
            </a:r>
            <a:r>
              <a:rPr lang="en-US" b="1" dirty="0" smtClean="0">
                <a:solidFill>
                  <a:schemeClr val="accent1"/>
                </a:solidFill>
              </a:rPr>
              <a:t>limiting resource</a:t>
            </a:r>
            <a:r>
              <a:rPr lang="en-US" i="1" dirty="0" smtClean="0"/>
              <a:t>.</a:t>
            </a:r>
          </a:p>
          <a:p>
            <a:pPr>
              <a:buClr>
                <a:srgbClr val="FFFFFF"/>
              </a:buClr>
            </a:pPr>
            <a:r>
              <a:rPr lang="en-US" dirty="0" smtClean="0"/>
              <a:t>The supply of the </a:t>
            </a:r>
            <a:r>
              <a:rPr lang="en-US" b="1" dirty="0" smtClean="0">
                <a:solidFill>
                  <a:schemeClr val="accent1"/>
                </a:solidFill>
              </a:rPr>
              <a:t>most</a:t>
            </a:r>
            <a:r>
              <a:rPr lang="en-US" dirty="0" smtClean="0"/>
              <a:t> severely limited resources determines the carrying capacity of an environment for a particular species at a particular time.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98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Clr>
                <a:srgbClr val="FFFFFF"/>
              </a:buClr>
            </a:pPr>
            <a:r>
              <a:rPr lang="en-US" dirty="0" smtClean="0"/>
              <a:t>When a cause of death in a population is </a:t>
            </a:r>
            <a:r>
              <a:rPr lang="en-US" b="1" dirty="0" smtClean="0">
                <a:solidFill>
                  <a:schemeClr val="accent1"/>
                </a:solidFill>
              </a:rPr>
              <a:t>density dependent</a:t>
            </a:r>
            <a:r>
              <a:rPr lang="en-US" dirty="0" smtClean="0"/>
              <a:t>, deaths occur more quickly in a crowded population than in a sparse population.</a:t>
            </a:r>
          </a:p>
          <a:p>
            <a:pPr>
              <a:buClr>
                <a:srgbClr val="FFFFFF"/>
              </a:buClr>
            </a:pPr>
            <a:r>
              <a:rPr lang="en-US" dirty="0" smtClean="0"/>
              <a:t>This type of regulation happens when individuals of a population are </a:t>
            </a:r>
            <a:r>
              <a:rPr lang="en-US" b="1" dirty="0" smtClean="0">
                <a:solidFill>
                  <a:schemeClr val="accent1"/>
                </a:solidFill>
              </a:rPr>
              <a:t>densely</a:t>
            </a:r>
            <a:r>
              <a:rPr lang="en-US" dirty="0" smtClean="0"/>
              <a:t> packed together.</a:t>
            </a:r>
          </a:p>
          <a:p>
            <a:pPr>
              <a:buClr>
                <a:srgbClr val="FFFFFF"/>
              </a:buClr>
            </a:pPr>
            <a:r>
              <a:rPr lang="en-US" b="1" dirty="0" smtClean="0">
                <a:solidFill>
                  <a:schemeClr val="accent1"/>
                </a:solidFill>
              </a:rPr>
              <a:t>Limited resources</a:t>
            </a:r>
            <a:r>
              <a:rPr lang="en-US" dirty="0" smtClean="0"/>
              <a:t>, predation and</a:t>
            </a:r>
            <a:r>
              <a:rPr lang="en-US" b="1" dirty="0" smtClean="0">
                <a:solidFill>
                  <a:schemeClr val="accent1"/>
                </a:solidFill>
              </a:rPr>
              <a:t> disease </a:t>
            </a:r>
            <a:r>
              <a:rPr lang="en-US" dirty="0" smtClean="0"/>
              <a:t>result in higher rates of death in dense populations than in sparse populations.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47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0" y="1143000"/>
            <a:ext cx="304800" cy="2746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>
              <a:buClr>
                <a:srgbClr val="FFFFFF"/>
              </a:buClr>
            </a:pPr>
            <a:r>
              <a:rPr lang="en-US" dirty="0" smtClean="0"/>
              <a:t>When a cause of death is </a:t>
            </a:r>
            <a:r>
              <a:rPr lang="en-US" b="1" dirty="0" smtClean="0">
                <a:solidFill>
                  <a:schemeClr val="accent1"/>
                </a:solidFill>
              </a:rPr>
              <a:t>density independent</a:t>
            </a:r>
            <a:r>
              <a:rPr lang="en-US" dirty="0" smtClean="0"/>
              <a:t>, a certain proportion of a population may die </a:t>
            </a:r>
            <a:r>
              <a:rPr lang="en-US" b="1" dirty="0" smtClean="0">
                <a:solidFill>
                  <a:schemeClr val="accent1"/>
                </a:solidFill>
              </a:rPr>
              <a:t>regardless</a:t>
            </a:r>
            <a:r>
              <a:rPr lang="en-US" dirty="0" smtClean="0"/>
              <a:t> of the population’s density.</a:t>
            </a:r>
          </a:p>
          <a:p>
            <a:pPr>
              <a:buClr>
                <a:srgbClr val="FFFFFF"/>
              </a:buClr>
            </a:pPr>
            <a:r>
              <a:rPr lang="en-US" dirty="0" smtClean="0"/>
              <a:t>This type of regulation affects all populations in a general or uniform way.</a:t>
            </a:r>
          </a:p>
          <a:p>
            <a:pPr>
              <a:buClr>
                <a:srgbClr val="FFFFFF"/>
              </a:buClr>
            </a:pPr>
            <a:r>
              <a:rPr lang="en-US" dirty="0" smtClean="0"/>
              <a:t>Severe </a:t>
            </a:r>
            <a:r>
              <a:rPr lang="en-US" b="1" dirty="0" smtClean="0">
                <a:solidFill>
                  <a:schemeClr val="accent1"/>
                </a:solidFill>
              </a:rPr>
              <a:t>weather</a:t>
            </a:r>
            <a:r>
              <a:rPr lang="en-US" dirty="0" smtClean="0"/>
              <a:t> and natural </a:t>
            </a:r>
            <a:r>
              <a:rPr lang="en-US" b="1" dirty="0" smtClean="0">
                <a:solidFill>
                  <a:schemeClr val="accent1"/>
                </a:solidFill>
              </a:rPr>
              <a:t>disasters</a:t>
            </a:r>
            <a:r>
              <a:rPr lang="en-US" dirty="0" smtClean="0"/>
              <a:t> are often density independent causes of death.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15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0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An Organism’s Niche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0444" y="685800"/>
            <a:ext cx="9067800" cy="4525963"/>
          </a:xfrm>
        </p:spPr>
        <p:txBody>
          <a:bodyPr>
            <a:normAutofit/>
          </a:bodyPr>
          <a:lstStyle/>
          <a:p>
            <a:pPr>
              <a:buClr>
                <a:srgbClr val="FFFFFF"/>
              </a:buClr>
            </a:pPr>
            <a:r>
              <a:rPr lang="en-US" sz="2600" dirty="0" smtClean="0"/>
              <a:t>A </a:t>
            </a:r>
            <a:r>
              <a:rPr lang="en-US" sz="2600" b="1" dirty="0" smtClean="0">
                <a:solidFill>
                  <a:schemeClr val="accent1"/>
                </a:solidFill>
              </a:rPr>
              <a:t>niche</a:t>
            </a:r>
            <a:r>
              <a:rPr lang="en-US" sz="2600" dirty="0" smtClean="0"/>
              <a:t> is the unique position occupied by a species, both in terms of its </a:t>
            </a:r>
            <a:r>
              <a:rPr lang="en-US" sz="2600" b="1" dirty="0" smtClean="0">
                <a:solidFill>
                  <a:schemeClr val="accent1"/>
                </a:solidFill>
              </a:rPr>
              <a:t>physical</a:t>
            </a:r>
            <a:r>
              <a:rPr lang="en-US" sz="2600" dirty="0" smtClean="0"/>
              <a:t> use of its habitat and its </a:t>
            </a:r>
            <a:r>
              <a:rPr lang="en-US" sz="2600" b="1" dirty="0" smtClean="0">
                <a:solidFill>
                  <a:schemeClr val="accent1"/>
                </a:solidFill>
              </a:rPr>
              <a:t>function</a:t>
            </a:r>
            <a:r>
              <a:rPr lang="en-US" sz="2600" dirty="0" smtClean="0"/>
              <a:t> within an ecological community.</a:t>
            </a:r>
          </a:p>
          <a:p>
            <a:pPr>
              <a:buClr>
                <a:srgbClr val="FFFFFF"/>
              </a:buClr>
            </a:pPr>
            <a:r>
              <a:rPr lang="en-US" sz="2600" dirty="0" smtClean="0"/>
              <a:t>A niche is different from a </a:t>
            </a:r>
            <a:r>
              <a:rPr lang="en-US" sz="2600" b="1" dirty="0" smtClean="0">
                <a:solidFill>
                  <a:schemeClr val="accent1"/>
                </a:solidFill>
              </a:rPr>
              <a:t>habitat</a:t>
            </a:r>
            <a:r>
              <a:rPr lang="en-US" sz="2600" dirty="0" smtClean="0"/>
              <a:t>. An organism’s habitat is a </a:t>
            </a:r>
            <a:r>
              <a:rPr lang="en-US" sz="2600" b="1" dirty="0" smtClean="0">
                <a:solidFill>
                  <a:schemeClr val="accent1"/>
                </a:solidFill>
              </a:rPr>
              <a:t>location</a:t>
            </a:r>
            <a:r>
              <a:rPr lang="en-US" sz="2600" dirty="0" smtClean="0"/>
              <a:t>. However, a niche is an organism’s pattern of use of its habitat.</a:t>
            </a:r>
          </a:p>
          <a:p>
            <a:pPr>
              <a:buClr>
                <a:srgbClr val="FFFFFF"/>
              </a:buClr>
            </a:pPr>
            <a:r>
              <a:rPr lang="en-US" sz="2600" dirty="0" smtClean="0"/>
              <a:t>A niche can also be thought of as the functional role, or</a:t>
            </a:r>
            <a:r>
              <a:rPr lang="en-US" sz="2600" b="1" dirty="0" smtClean="0">
                <a:solidFill>
                  <a:schemeClr val="accent1"/>
                </a:solidFill>
              </a:rPr>
              <a:t> job </a:t>
            </a:r>
            <a:r>
              <a:rPr lang="en-US" sz="2600" dirty="0" smtClean="0"/>
              <a:t>of a particular species in an ecosystem.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219" t="7974"/>
          <a:stretch/>
        </p:blipFill>
        <p:spPr>
          <a:xfrm>
            <a:off x="2522731" y="4114800"/>
            <a:ext cx="3981450" cy="259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86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in Which Species Interact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Clr>
                <a:srgbClr val="FFFFFF"/>
              </a:buClr>
            </a:pPr>
            <a:r>
              <a:rPr lang="en-US" dirty="0" smtClean="0"/>
              <a:t>Interactions between species are categorized at the level where one population </a:t>
            </a:r>
            <a:r>
              <a:rPr lang="en-US" b="1" dirty="0" smtClean="0">
                <a:solidFill>
                  <a:schemeClr val="accent1"/>
                </a:solidFill>
              </a:rPr>
              <a:t>interacts</a:t>
            </a:r>
            <a:r>
              <a:rPr lang="en-US" dirty="0" smtClean="0"/>
              <a:t> with another.</a:t>
            </a:r>
          </a:p>
          <a:p>
            <a:pPr>
              <a:buClr>
                <a:srgbClr val="FFFFFF"/>
              </a:buClr>
            </a:pPr>
            <a:r>
              <a:rPr lang="en-US" dirty="0" smtClean="0"/>
              <a:t>The five major types of species interactions are:</a:t>
            </a:r>
          </a:p>
          <a:p>
            <a:pPr lvl="1">
              <a:buClr>
                <a:srgbClr val="FFFFFF"/>
              </a:buClr>
              <a:buFontTx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Competition</a:t>
            </a:r>
          </a:p>
          <a:p>
            <a:pPr lvl="1">
              <a:buClr>
                <a:srgbClr val="FFFFFF"/>
              </a:buClr>
              <a:buFontTx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Predation</a:t>
            </a:r>
          </a:p>
          <a:p>
            <a:pPr lvl="1">
              <a:buClr>
                <a:srgbClr val="FFFFFF"/>
              </a:buClr>
              <a:buFontTx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Parasitism</a:t>
            </a:r>
          </a:p>
          <a:p>
            <a:pPr lvl="1">
              <a:buClr>
                <a:srgbClr val="FFFFFF"/>
              </a:buClr>
              <a:buFontTx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Mutualism</a:t>
            </a:r>
          </a:p>
          <a:p>
            <a:pPr lvl="1">
              <a:buClr>
                <a:srgbClr val="FFFFFF"/>
              </a:buClr>
              <a:buFontTx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Commensalism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81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07478"/>
            <a:ext cx="8991600" cy="4525963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FFFF"/>
              </a:buClr>
            </a:pPr>
            <a:r>
              <a:rPr lang="en-US" b="1" dirty="0" smtClean="0">
                <a:solidFill>
                  <a:schemeClr val="accent1"/>
                </a:solidFill>
              </a:rPr>
              <a:t>Competition</a:t>
            </a:r>
            <a:r>
              <a:rPr lang="en-US" dirty="0" smtClean="0"/>
              <a:t> is the relationship between two species (or individuals) in which both species (or individuals) attempt to use the same </a:t>
            </a:r>
            <a:r>
              <a:rPr lang="en-US" b="1" dirty="0" smtClean="0">
                <a:solidFill>
                  <a:schemeClr val="accent1"/>
                </a:solidFill>
              </a:rPr>
              <a:t>limited resource </a:t>
            </a:r>
            <a:r>
              <a:rPr lang="en-US" dirty="0" smtClean="0"/>
              <a:t>such that both are negatively affected by the relationship.</a:t>
            </a:r>
          </a:p>
          <a:p>
            <a:pPr>
              <a:buClr>
                <a:srgbClr val="FFFFFF"/>
              </a:buClr>
            </a:pPr>
            <a:r>
              <a:rPr lang="en-US" dirty="0" smtClean="0"/>
              <a:t>Members of the same species must </a:t>
            </a:r>
            <a:r>
              <a:rPr lang="en-US" b="1" dirty="0" smtClean="0">
                <a:solidFill>
                  <a:schemeClr val="accent1"/>
                </a:solidFill>
              </a:rPr>
              <a:t>compete</a:t>
            </a:r>
            <a:r>
              <a:rPr lang="en-US" dirty="0" smtClean="0"/>
              <a:t> with each other because they require the same resources because they occupy the same niche. When members of </a:t>
            </a:r>
            <a:r>
              <a:rPr lang="en-US" b="1" dirty="0" smtClean="0">
                <a:solidFill>
                  <a:schemeClr val="accent1"/>
                </a:solidFill>
              </a:rPr>
              <a:t>different </a:t>
            </a:r>
            <a:r>
              <a:rPr lang="en-US" dirty="0" smtClean="0"/>
              <a:t>species compete, we say that their niches overlap, which means that each species uses some of the same resources in a habitat.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64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Population?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9067800" cy="4525963"/>
          </a:xfrm>
        </p:spPr>
        <p:txBody>
          <a:bodyPr>
            <a:normAutofit lnSpcReduction="10000"/>
          </a:bodyPr>
          <a:lstStyle/>
          <a:p>
            <a:pPr>
              <a:buClr>
                <a:srgbClr val="FFFFFF"/>
              </a:buClr>
            </a:pPr>
            <a:r>
              <a:rPr lang="en-US" dirty="0" smtClean="0"/>
              <a:t>A </a:t>
            </a:r>
            <a:r>
              <a:rPr lang="en-US" sz="2800" b="1" dirty="0" smtClean="0">
                <a:solidFill>
                  <a:srgbClr val="0070C0"/>
                </a:solidFill>
              </a:rPr>
              <a:t>population</a:t>
            </a:r>
            <a:r>
              <a:rPr lang="en-US" b="1" dirty="0" smtClean="0"/>
              <a:t> </a:t>
            </a:r>
            <a:r>
              <a:rPr lang="en-US" dirty="0" smtClean="0"/>
              <a:t>is a group of organisms of the </a:t>
            </a:r>
            <a:r>
              <a:rPr lang="en-US" b="1" dirty="0" smtClean="0">
                <a:solidFill>
                  <a:srgbClr val="0070C0"/>
                </a:solidFill>
              </a:rPr>
              <a:t>same</a:t>
            </a:r>
            <a:r>
              <a:rPr lang="en-US" dirty="0" smtClean="0"/>
              <a:t> species that live in a specific geographical area and </a:t>
            </a:r>
            <a:r>
              <a:rPr lang="en-US" b="1" dirty="0" smtClean="0">
                <a:solidFill>
                  <a:srgbClr val="0070C0"/>
                </a:solidFill>
              </a:rPr>
              <a:t>interbreed</a:t>
            </a:r>
            <a:r>
              <a:rPr lang="en-US" dirty="0" smtClean="0"/>
              <a:t>.</a:t>
            </a:r>
          </a:p>
          <a:p>
            <a:pPr>
              <a:buClr>
                <a:srgbClr val="FFFFFF"/>
              </a:buClr>
            </a:pPr>
            <a:r>
              <a:rPr lang="en-US" dirty="0" smtClean="0"/>
              <a:t>A population is a </a:t>
            </a:r>
            <a:r>
              <a:rPr lang="en-US" b="1" dirty="0" smtClean="0">
                <a:solidFill>
                  <a:srgbClr val="0070C0"/>
                </a:solidFill>
              </a:rPr>
              <a:t>reproductive</a:t>
            </a:r>
            <a:r>
              <a:rPr lang="en-US" dirty="0" smtClean="0"/>
              <a:t> group because organisms usually breed with members of </a:t>
            </a:r>
            <a:r>
              <a:rPr lang="en-US" b="1" dirty="0" smtClean="0">
                <a:solidFill>
                  <a:srgbClr val="0070C0"/>
                </a:solidFill>
              </a:rPr>
              <a:t>their own </a:t>
            </a:r>
            <a:r>
              <a:rPr lang="en-US" dirty="0" smtClean="0"/>
              <a:t>population.</a:t>
            </a:r>
          </a:p>
          <a:p>
            <a:pPr>
              <a:buClr>
                <a:srgbClr val="FFFFFF"/>
              </a:buClr>
            </a:pPr>
            <a:r>
              <a:rPr lang="en-US" dirty="0" smtClean="0"/>
              <a:t>The word </a:t>
            </a:r>
            <a:r>
              <a:rPr lang="en-US" i="1" dirty="0" smtClean="0"/>
              <a:t>population</a:t>
            </a:r>
            <a:r>
              <a:rPr lang="en-US" dirty="0" smtClean="0"/>
              <a:t> refers to the group in general and also to the</a:t>
            </a:r>
            <a:r>
              <a:rPr lang="en-US" b="1" dirty="0" smtClean="0">
                <a:solidFill>
                  <a:srgbClr val="0070C0"/>
                </a:solidFill>
              </a:rPr>
              <a:t> size </a:t>
            </a:r>
            <a:r>
              <a:rPr lang="en-US" dirty="0" smtClean="0"/>
              <a:t>of the population, or the </a:t>
            </a:r>
            <a:r>
              <a:rPr lang="en-US" b="1" dirty="0" smtClean="0">
                <a:solidFill>
                  <a:srgbClr val="0070C0"/>
                </a:solidFill>
              </a:rPr>
              <a:t>number</a:t>
            </a:r>
            <a:r>
              <a:rPr lang="en-US" dirty="0" smtClean="0"/>
              <a:t> of individuals it contains.</a:t>
            </a:r>
          </a:p>
          <a:p>
            <a:pPr>
              <a:buClr>
                <a:srgbClr val="FFFFFF"/>
              </a:buClr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56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Indirect 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4525963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FFFF"/>
              </a:buClr>
            </a:pPr>
            <a:r>
              <a:rPr lang="en-US" dirty="0" smtClean="0"/>
              <a:t>Species can compete even if they never come into </a:t>
            </a:r>
            <a:r>
              <a:rPr lang="en-US" b="1" dirty="0" smtClean="0">
                <a:solidFill>
                  <a:schemeClr val="accent1"/>
                </a:solidFill>
              </a:rPr>
              <a:t>direct </a:t>
            </a:r>
            <a:r>
              <a:rPr lang="en-US" dirty="0" smtClean="0"/>
              <a:t>contact with each other.</a:t>
            </a:r>
          </a:p>
          <a:p>
            <a:pPr>
              <a:buClr>
                <a:srgbClr val="FFFFFF"/>
              </a:buClr>
            </a:pPr>
            <a:r>
              <a:rPr lang="en-US" dirty="0" smtClean="0"/>
              <a:t>For example, suppose that one insect feeds on a certain plant during they day and that another species feeds on the same plant during the night. Because they use the same food source, the two species are </a:t>
            </a:r>
            <a:r>
              <a:rPr lang="en-US" b="1" dirty="0" smtClean="0">
                <a:solidFill>
                  <a:schemeClr val="accent1"/>
                </a:solidFill>
              </a:rPr>
              <a:t>indirect competitors</a:t>
            </a:r>
            <a:r>
              <a:rPr lang="en-US" dirty="0" smtClean="0"/>
              <a:t>.</a:t>
            </a:r>
          </a:p>
          <a:p>
            <a:pPr>
              <a:buClr>
                <a:srgbClr val="FFFFFF"/>
              </a:buClr>
            </a:pPr>
            <a:r>
              <a:rPr lang="en-US" dirty="0" smtClean="0"/>
              <a:t>Humans rarely interact with the</a:t>
            </a:r>
            <a:r>
              <a:rPr lang="en-US" b="1" dirty="0" smtClean="0">
                <a:solidFill>
                  <a:schemeClr val="accent1"/>
                </a:solidFill>
              </a:rPr>
              <a:t> insects </a:t>
            </a:r>
            <a:r>
              <a:rPr lang="en-US" dirty="0" smtClean="0"/>
              <a:t>that eat our food crops, but those insects are still competing with us for food.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82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5560"/>
            <a:ext cx="8229600" cy="960438"/>
          </a:xfrm>
        </p:spPr>
        <p:txBody>
          <a:bodyPr/>
          <a:lstStyle/>
          <a:p>
            <a:r>
              <a:rPr lang="en-US" dirty="0" smtClean="0"/>
              <a:t>Predation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838200"/>
            <a:ext cx="9220200" cy="4525963"/>
          </a:xfrm>
        </p:spPr>
        <p:txBody>
          <a:bodyPr/>
          <a:lstStyle/>
          <a:p>
            <a:pPr>
              <a:buClr>
                <a:srgbClr val="FFFFFF"/>
              </a:buClr>
            </a:pPr>
            <a:r>
              <a:rPr lang="en-US" b="1" dirty="0" smtClean="0">
                <a:solidFill>
                  <a:schemeClr val="accent1"/>
                </a:solidFill>
              </a:rPr>
              <a:t>Predation</a:t>
            </a:r>
            <a:r>
              <a:rPr lang="en-US" b="1" dirty="0" smtClean="0"/>
              <a:t> </a:t>
            </a:r>
            <a:r>
              <a:rPr lang="en-US" dirty="0" smtClean="0"/>
              <a:t>is an interaction between two species in which one species, the predator, </a:t>
            </a:r>
            <a:r>
              <a:rPr lang="en-US" b="1" dirty="0" smtClean="0">
                <a:solidFill>
                  <a:schemeClr val="accent1"/>
                </a:solidFill>
              </a:rPr>
              <a:t>feeds on </a:t>
            </a:r>
            <a:r>
              <a:rPr lang="en-US" dirty="0" smtClean="0"/>
              <a:t>the other species, the prey.</a:t>
            </a:r>
          </a:p>
          <a:p>
            <a:pPr>
              <a:buClr>
                <a:srgbClr val="FFFFFF"/>
              </a:buClr>
            </a:pPr>
            <a:r>
              <a:rPr lang="en-US" dirty="0" smtClean="0"/>
              <a:t>Most organisms have evolved some mechanisms to</a:t>
            </a:r>
            <a:r>
              <a:rPr lang="en-US" b="1" dirty="0" smtClean="0">
                <a:solidFill>
                  <a:schemeClr val="accent1"/>
                </a:solidFill>
              </a:rPr>
              <a:t> avoid </a:t>
            </a:r>
            <a:r>
              <a:rPr lang="en-US" dirty="0" smtClean="0"/>
              <a:t>or</a:t>
            </a:r>
            <a:r>
              <a:rPr lang="en-US" b="1" dirty="0" smtClean="0">
                <a:solidFill>
                  <a:schemeClr val="accent1"/>
                </a:solidFill>
              </a:rPr>
              <a:t> defend </a:t>
            </a:r>
            <a:r>
              <a:rPr lang="en-US" dirty="0" smtClean="0"/>
              <a:t>against predators.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3733800"/>
            <a:ext cx="4419600" cy="271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4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00" y="914400"/>
            <a:ext cx="1219200" cy="5032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dirty="0" smtClean="0"/>
              <a:t>Some predators eat only </a:t>
            </a:r>
            <a:r>
              <a:rPr lang="en-US" b="1" dirty="0" smtClean="0">
                <a:solidFill>
                  <a:schemeClr val="accent1"/>
                </a:solidFill>
              </a:rPr>
              <a:t>specific types </a:t>
            </a:r>
            <a:r>
              <a:rPr lang="en-US" dirty="0" smtClean="0"/>
              <a:t>of prey. In this kind of close relationship, the sizes of each population tend to increase and decrease in </a:t>
            </a:r>
            <a:r>
              <a:rPr lang="en-US" b="1" dirty="0" smtClean="0">
                <a:solidFill>
                  <a:schemeClr val="accent1"/>
                </a:solidFill>
              </a:rPr>
              <a:t>linked</a:t>
            </a:r>
            <a:r>
              <a:rPr lang="en-US" dirty="0" smtClean="0"/>
              <a:t> patterns, as shown below.</a:t>
            </a:r>
          </a:p>
          <a:p>
            <a:endParaRPr lang="en-US" dirty="0"/>
          </a:p>
        </p:txBody>
      </p:sp>
      <p:pic>
        <p:nvPicPr>
          <p:cNvPr id="4" name="Picture 10" descr="08_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458" y="2895600"/>
            <a:ext cx="5762818" cy="297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75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Parasitism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838200"/>
            <a:ext cx="9296400" cy="4525963"/>
          </a:xfrm>
        </p:spPr>
        <p:txBody>
          <a:bodyPr/>
          <a:lstStyle/>
          <a:p>
            <a:pPr>
              <a:buClr>
                <a:srgbClr val="FFFFFF"/>
              </a:buClr>
            </a:pPr>
            <a:r>
              <a:rPr lang="en-US" dirty="0" smtClean="0"/>
              <a:t>The differences between a </a:t>
            </a:r>
            <a:r>
              <a:rPr lang="en-US" b="1" dirty="0" smtClean="0">
                <a:solidFill>
                  <a:schemeClr val="accent1"/>
                </a:solidFill>
              </a:rPr>
              <a:t>parasite</a:t>
            </a:r>
            <a:r>
              <a:rPr lang="en-US" dirty="0" smtClean="0"/>
              <a:t> and a predator are that a parasite spends some of its life </a:t>
            </a:r>
            <a:r>
              <a:rPr lang="en-US" b="1" dirty="0" smtClean="0">
                <a:solidFill>
                  <a:schemeClr val="accent1"/>
                </a:solidFill>
              </a:rPr>
              <a:t>in</a:t>
            </a:r>
            <a:r>
              <a:rPr lang="en-US" dirty="0" smtClean="0"/>
              <a:t> or</a:t>
            </a:r>
            <a:r>
              <a:rPr lang="en-US" b="1" dirty="0" smtClean="0">
                <a:solidFill>
                  <a:schemeClr val="accent1"/>
                </a:solidFill>
              </a:rPr>
              <a:t> on </a:t>
            </a:r>
            <a:r>
              <a:rPr lang="en-US" dirty="0" smtClean="0"/>
              <a:t>the host, and that the parasites </a:t>
            </a:r>
            <a:r>
              <a:rPr lang="en-US" b="1" dirty="0" smtClean="0">
                <a:solidFill>
                  <a:schemeClr val="accent1"/>
                </a:solidFill>
              </a:rPr>
              <a:t>do not </a:t>
            </a:r>
            <a:r>
              <a:rPr lang="en-US" dirty="0" smtClean="0"/>
              <a:t>usually kill their hosts.</a:t>
            </a:r>
          </a:p>
          <a:p>
            <a:pPr>
              <a:buClr>
                <a:srgbClr val="FFFFFF"/>
              </a:buClr>
            </a:pPr>
            <a:r>
              <a:rPr lang="en-US" dirty="0" smtClean="0"/>
              <a:t>In fact, the parasite has an evolutionary advantage if it </a:t>
            </a:r>
            <a:r>
              <a:rPr lang="en-US" b="1" dirty="0" smtClean="0">
                <a:solidFill>
                  <a:schemeClr val="accent1"/>
                </a:solidFill>
              </a:rPr>
              <a:t>allows</a:t>
            </a:r>
            <a:r>
              <a:rPr lang="en-US" dirty="0" smtClean="0"/>
              <a:t> its host to live longer.</a:t>
            </a:r>
          </a:p>
          <a:p>
            <a:pPr>
              <a:buClr>
                <a:srgbClr val="FFFFFF"/>
              </a:buClr>
            </a:pPr>
            <a:r>
              <a:rPr lang="en-US" dirty="0" smtClean="0"/>
              <a:t>However, the host is often </a:t>
            </a:r>
            <a:r>
              <a:rPr lang="en-US" b="1" dirty="0" smtClean="0">
                <a:solidFill>
                  <a:schemeClr val="accent1"/>
                </a:solidFill>
              </a:rPr>
              <a:t>weakened</a:t>
            </a:r>
            <a:r>
              <a:rPr lang="en-US" dirty="0" smtClean="0"/>
              <a:t> or exposed to </a:t>
            </a:r>
            <a:r>
              <a:rPr lang="en-US" b="1" dirty="0" smtClean="0">
                <a:solidFill>
                  <a:schemeClr val="accent1"/>
                </a:solidFill>
              </a:rPr>
              <a:t>disease</a:t>
            </a:r>
            <a:r>
              <a:rPr lang="en-US" dirty="0" smtClean="0"/>
              <a:t> by the parasite.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00" b="33158"/>
          <a:stretch/>
        </p:blipFill>
        <p:spPr>
          <a:xfrm>
            <a:off x="4551680" y="4413250"/>
            <a:ext cx="373380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86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Mutualism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4525963"/>
          </a:xfrm>
        </p:spPr>
        <p:txBody>
          <a:bodyPr>
            <a:normAutofit/>
          </a:bodyPr>
          <a:lstStyle/>
          <a:p>
            <a:pPr>
              <a:buClr>
                <a:srgbClr val="FFFFFF"/>
              </a:buClr>
            </a:pPr>
            <a:r>
              <a:rPr lang="en-US" sz="2800" b="1" dirty="0" smtClean="0">
                <a:solidFill>
                  <a:schemeClr val="accent1"/>
                </a:solidFill>
              </a:rPr>
              <a:t>Mutualism</a:t>
            </a:r>
            <a:r>
              <a:rPr lang="en-US" sz="2800" dirty="0" smtClean="0"/>
              <a:t> is a relationship between two species in which both species benefit.</a:t>
            </a:r>
          </a:p>
          <a:p>
            <a:pPr>
              <a:buClr>
                <a:srgbClr val="FFFFFF"/>
              </a:buClr>
            </a:pPr>
            <a:r>
              <a:rPr lang="en-US" sz="2800" dirty="0" smtClean="0"/>
              <a:t>Certain species of </a:t>
            </a:r>
            <a:r>
              <a:rPr lang="en-US" sz="2800" b="1" dirty="0" smtClean="0">
                <a:solidFill>
                  <a:schemeClr val="accent1"/>
                </a:solidFill>
              </a:rPr>
              <a:t>bacteria</a:t>
            </a:r>
            <a:r>
              <a:rPr lang="en-US" sz="2800" dirty="0" smtClean="0"/>
              <a:t> in your intestines form a mutualistic relationship with you. These bacteria help </a:t>
            </a:r>
            <a:r>
              <a:rPr lang="en-US" sz="2800" b="1" dirty="0" smtClean="0">
                <a:solidFill>
                  <a:schemeClr val="accent1"/>
                </a:solidFill>
              </a:rPr>
              <a:t>break down </a:t>
            </a:r>
            <a:r>
              <a:rPr lang="en-US" sz="2800" dirty="0" smtClean="0"/>
              <a:t>food that you cannot digest. In return, you give the bacteria a warm, food-rich </a:t>
            </a:r>
            <a:r>
              <a:rPr lang="en-US" sz="2800" b="1" dirty="0" smtClean="0">
                <a:solidFill>
                  <a:schemeClr val="accent1"/>
                </a:solidFill>
              </a:rPr>
              <a:t>habitat</a:t>
            </a:r>
            <a:r>
              <a:rPr lang="en-US" sz="2800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810000"/>
            <a:ext cx="5124450" cy="287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01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304800"/>
            <a:ext cx="7391400" cy="792162"/>
          </a:xfrm>
        </p:spPr>
        <p:txBody>
          <a:bodyPr/>
          <a:lstStyle/>
          <a:p>
            <a:r>
              <a:rPr lang="en-US" sz="3600" dirty="0" smtClean="0"/>
              <a:t>Commensalism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96962"/>
            <a:ext cx="9220200" cy="5227638"/>
          </a:xfrm>
        </p:spPr>
        <p:txBody>
          <a:bodyPr>
            <a:normAutofit/>
          </a:bodyPr>
          <a:lstStyle/>
          <a:p>
            <a:pPr>
              <a:buClr>
                <a:srgbClr val="FFFFFF"/>
              </a:buClr>
            </a:pPr>
            <a:r>
              <a:rPr lang="en-US" sz="2800" b="1" dirty="0" smtClean="0">
                <a:solidFill>
                  <a:schemeClr val="accent1"/>
                </a:solidFill>
              </a:rPr>
              <a:t>Commensalism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smtClean="0"/>
              <a:t>is a relationship between two organisms in which one organism </a:t>
            </a:r>
            <a:r>
              <a:rPr lang="en-US" sz="2800" b="1" dirty="0" smtClean="0">
                <a:solidFill>
                  <a:schemeClr val="accent1"/>
                </a:solidFill>
              </a:rPr>
              <a:t>benefits</a:t>
            </a:r>
            <a:r>
              <a:rPr lang="en-US" sz="2800" dirty="0" smtClean="0"/>
              <a:t> and the other is </a:t>
            </a:r>
            <a:r>
              <a:rPr lang="en-US" sz="2800" b="1" dirty="0" smtClean="0">
                <a:solidFill>
                  <a:schemeClr val="accent1"/>
                </a:solidFill>
              </a:rPr>
              <a:t>unaffected</a:t>
            </a:r>
            <a:r>
              <a:rPr lang="en-US" sz="2800" dirty="0" smtClean="0"/>
              <a:t>.</a:t>
            </a:r>
          </a:p>
          <a:p>
            <a:pPr>
              <a:buClr>
                <a:srgbClr val="FFFFFF"/>
              </a:buClr>
            </a:pPr>
            <a:endParaRPr lang="en-US" sz="2800" dirty="0" smtClean="0"/>
          </a:p>
          <a:p>
            <a:pPr>
              <a:buClr>
                <a:srgbClr val="FFFFFF"/>
              </a:buClr>
            </a:pPr>
            <a:r>
              <a:rPr lang="en-US" sz="2800" dirty="0" smtClean="0"/>
              <a:t>An example is the relationship between sharks and a type of fish called </a:t>
            </a:r>
            <a:r>
              <a:rPr lang="en-US" sz="2800" b="1" dirty="0" smtClean="0">
                <a:solidFill>
                  <a:schemeClr val="accent1"/>
                </a:solidFill>
              </a:rPr>
              <a:t>remoras</a:t>
            </a:r>
            <a:r>
              <a:rPr lang="en-US" sz="2800" dirty="0" smtClean="0"/>
              <a:t>. Remoras attach themselves to sharks and feed on scraps of food left over from the shark’s meals.</a:t>
            </a:r>
          </a:p>
          <a:p>
            <a:pPr>
              <a:buClr>
                <a:srgbClr val="FFFFFF"/>
              </a:buClr>
            </a:pPr>
            <a:r>
              <a:rPr lang="en-US" sz="2800" dirty="0" smtClean="0"/>
              <a:t>Even seemingly </a:t>
            </a:r>
            <a:r>
              <a:rPr lang="en-US" sz="2800" b="1" dirty="0" smtClean="0">
                <a:solidFill>
                  <a:schemeClr val="accent1"/>
                </a:solidFill>
              </a:rPr>
              <a:t>harmless</a:t>
            </a:r>
          </a:p>
          <a:p>
            <a:pPr>
              <a:buClr>
                <a:srgbClr val="FFFFFF"/>
              </a:buClr>
            </a:pPr>
            <a:r>
              <a:rPr lang="en-US" sz="2800" dirty="0" smtClean="0"/>
              <a:t> activity, however,  might </a:t>
            </a:r>
          </a:p>
          <a:p>
            <a:pPr>
              <a:buClr>
                <a:srgbClr val="FFFFFF"/>
              </a:buClr>
            </a:pPr>
            <a:r>
              <a:rPr lang="en-US" sz="2800" dirty="0" smtClean="0"/>
              <a:t>have an effect on another </a:t>
            </a:r>
          </a:p>
          <a:p>
            <a:pPr>
              <a:buClr>
                <a:srgbClr val="FFFFFF"/>
              </a:buClr>
            </a:pPr>
            <a:r>
              <a:rPr lang="en-US" sz="2800" dirty="0" smtClean="0"/>
              <a:t>species.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962400"/>
            <a:ext cx="4667250" cy="261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09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Symbiosis and Coevolution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36320"/>
            <a:ext cx="8686800" cy="4525963"/>
          </a:xfrm>
        </p:spPr>
        <p:txBody>
          <a:bodyPr>
            <a:normAutofit/>
          </a:bodyPr>
          <a:lstStyle/>
          <a:p>
            <a:pPr>
              <a:buClr>
                <a:srgbClr val="FFFFFF"/>
              </a:buClr>
            </a:pPr>
            <a:r>
              <a:rPr lang="en-US" sz="3000" b="1" dirty="0" smtClean="0">
                <a:solidFill>
                  <a:schemeClr val="accent1"/>
                </a:solidFill>
              </a:rPr>
              <a:t>Symbiosis</a:t>
            </a:r>
            <a:r>
              <a:rPr lang="en-US" sz="3000" b="1" dirty="0" smtClean="0"/>
              <a:t> </a:t>
            </a:r>
            <a:r>
              <a:rPr lang="en-US" sz="3000" dirty="0" smtClean="0"/>
              <a:t>is a relationship in which two different organisms live in close association with each other.</a:t>
            </a:r>
          </a:p>
          <a:p>
            <a:pPr>
              <a:buClr>
                <a:srgbClr val="FFFFFF"/>
              </a:buClr>
            </a:pPr>
            <a:r>
              <a:rPr lang="en-US" sz="3000" dirty="0" smtClean="0"/>
              <a:t>Symbiosis is most often used to describe a relationship in which </a:t>
            </a:r>
            <a:r>
              <a:rPr lang="en-US" sz="3000" b="1" dirty="0" smtClean="0">
                <a:solidFill>
                  <a:schemeClr val="accent1"/>
                </a:solidFill>
              </a:rPr>
              <a:t>at least </a:t>
            </a:r>
            <a:r>
              <a:rPr lang="en-US" sz="3000" dirty="0" smtClean="0"/>
              <a:t>one species benefits.</a:t>
            </a:r>
          </a:p>
          <a:p>
            <a:pPr>
              <a:buClr>
                <a:srgbClr val="FFFFFF"/>
              </a:buClr>
            </a:pPr>
            <a:r>
              <a:rPr lang="en-US" sz="3000" dirty="0" smtClean="0"/>
              <a:t>Overtime, species in close relationships may </a:t>
            </a:r>
            <a:r>
              <a:rPr lang="en-US" sz="3000" i="1" dirty="0" smtClean="0"/>
              <a:t>coevolve</a:t>
            </a:r>
            <a:r>
              <a:rPr lang="en-US" sz="3000" dirty="0" smtClean="0"/>
              <a:t>. These species may evolve </a:t>
            </a:r>
            <a:r>
              <a:rPr lang="en-US" sz="3000" b="1" dirty="0" smtClean="0">
                <a:solidFill>
                  <a:schemeClr val="accent1"/>
                </a:solidFill>
              </a:rPr>
              <a:t>adaptations</a:t>
            </a:r>
            <a:r>
              <a:rPr lang="en-US" sz="3000" dirty="0" smtClean="0"/>
              <a:t> that reduce the harm or improve the benefit of the relationship.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569431"/>
            <a:ext cx="2971800" cy="198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99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4300" dirty="0" smtClean="0"/>
              <a:t>Properties of Populations</a:t>
            </a:r>
            <a:endParaRPr lang="en-US" sz="4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31334"/>
            <a:ext cx="9144000" cy="5334000"/>
          </a:xfrm>
        </p:spPr>
        <p:txBody>
          <a:bodyPr>
            <a:normAutofit/>
          </a:bodyPr>
          <a:lstStyle/>
          <a:p>
            <a:pPr>
              <a:buClr>
                <a:srgbClr val="FFFFFF"/>
              </a:buClr>
            </a:pPr>
            <a:r>
              <a:rPr lang="en-US" b="1" dirty="0" smtClean="0">
                <a:solidFill>
                  <a:srgbClr val="0070C0"/>
                </a:solidFill>
              </a:rPr>
              <a:t>1. Size </a:t>
            </a:r>
            <a:r>
              <a:rPr lang="en-US" dirty="0" smtClean="0"/>
              <a:t>TOTAL number of individuals of the same species, living in the same place at the same time</a:t>
            </a:r>
            <a:endParaRPr lang="en-US" dirty="0" smtClean="0">
              <a:solidFill>
                <a:srgbClr val="0070C0"/>
              </a:solidFill>
            </a:endParaRPr>
          </a:p>
          <a:p>
            <a:pPr>
              <a:buClr>
                <a:srgbClr val="FFFFFF"/>
              </a:buClr>
            </a:pPr>
            <a:r>
              <a:rPr lang="en-US" b="1" dirty="0" smtClean="0">
                <a:solidFill>
                  <a:srgbClr val="0070C0"/>
                </a:solidFill>
              </a:rPr>
              <a:t>2. Density</a:t>
            </a:r>
            <a:r>
              <a:rPr lang="en-US" b="1" dirty="0" smtClean="0"/>
              <a:t> </a:t>
            </a:r>
            <a:r>
              <a:rPr lang="en-US" dirty="0" smtClean="0"/>
              <a:t>is the number of individuals of the same species in that live in a given unit of area.</a:t>
            </a:r>
          </a:p>
          <a:p>
            <a:pPr>
              <a:buClr>
                <a:srgbClr val="FFFFFF"/>
              </a:buClr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2819400"/>
            <a:ext cx="27813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25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0965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4300" dirty="0" smtClean="0"/>
              <a:t>Properties of Populations</a:t>
            </a:r>
            <a:endParaRPr lang="en-US" sz="4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26765"/>
            <a:ext cx="9144000" cy="5334000"/>
          </a:xfrm>
        </p:spPr>
        <p:txBody>
          <a:bodyPr>
            <a:normAutofit/>
          </a:bodyPr>
          <a:lstStyle/>
          <a:p>
            <a:pPr>
              <a:buClr>
                <a:srgbClr val="FFFFFF"/>
              </a:buClr>
            </a:pPr>
            <a:r>
              <a:rPr lang="en-US" b="1" dirty="0" smtClean="0">
                <a:solidFill>
                  <a:srgbClr val="0070C0"/>
                </a:solidFill>
              </a:rPr>
              <a:t>3. Dispersion</a:t>
            </a:r>
            <a:r>
              <a:rPr lang="en-US" b="1" dirty="0" smtClean="0"/>
              <a:t> </a:t>
            </a:r>
            <a:r>
              <a:rPr lang="en-US" dirty="0" smtClean="0"/>
              <a:t>is the pattern of distribution of organisms in a population. A population’s dispersion may be </a:t>
            </a:r>
            <a:r>
              <a:rPr lang="en-US" b="1" dirty="0" smtClean="0">
                <a:solidFill>
                  <a:srgbClr val="0070C0"/>
                </a:solidFill>
              </a:rPr>
              <a:t>even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0070C0"/>
                </a:solidFill>
              </a:rPr>
              <a:t>clumped</a:t>
            </a:r>
            <a:r>
              <a:rPr lang="en-US" dirty="0" smtClean="0"/>
              <a:t>, or </a:t>
            </a:r>
            <a:r>
              <a:rPr lang="en-US" b="1" dirty="0" smtClean="0">
                <a:solidFill>
                  <a:srgbClr val="0070C0"/>
                </a:solidFill>
              </a:rPr>
              <a:t>random</a:t>
            </a:r>
            <a:r>
              <a:rPr lang="en-US" dirty="0" smtClean="0"/>
              <a:t>.</a:t>
            </a:r>
          </a:p>
          <a:p>
            <a:pPr>
              <a:buClr>
                <a:srgbClr val="FFFFFF"/>
              </a:buClr>
            </a:pPr>
            <a:r>
              <a:rPr lang="en-US" dirty="0" smtClean="0"/>
              <a:t>Size, density, dispersion, and other properties can be used to describe populations and to </a:t>
            </a:r>
            <a:r>
              <a:rPr lang="en-US" b="1" dirty="0" smtClean="0">
                <a:solidFill>
                  <a:srgbClr val="0070C0"/>
                </a:solidFill>
              </a:rPr>
              <a:t>predict changes </a:t>
            </a:r>
            <a:r>
              <a:rPr lang="en-US" dirty="0" smtClean="0"/>
              <a:t>within them.</a:t>
            </a:r>
          </a:p>
          <a:p>
            <a:endParaRPr lang="en-US" dirty="0"/>
          </a:p>
        </p:txBody>
      </p:sp>
      <p:pic>
        <p:nvPicPr>
          <p:cNvPr id="4" name="Picture 2" descr="https://dr282zn36sxxg.cloudfront.net/datastreams/f-d%3Aa8070d548b03708fe12680a6c88af3ec2d39446c05176c6109d77640%2BIMAGE_TINY%2BIMAGE_TINY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355522"/>
            <a:ext cx="5029200" cy="350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20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0965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4300" b="1" u="sng" dirty="0" smtClean="0"/>
              <a:t>Estimating Population Size</a:t>
            </a:r>
            <a:endParaRPr lang="en-US" sz="43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FFFFFF"/>
              </a:buClr>
            </a:pPr>
            <a:r>
              <a:rPr lang="en-US" b="1" dirty="0"/>
              <a:t>Technique 1:  Sampling  - </a:t>
            </a:r>
            <a:r>
              <a:rPr lang="en-US" dirty="0"/>
              <a:t>A technique called sampling is sometimes used to estimate population size. In this procedure, the organisms in a few small areas are counted and projected to the entire area</a:t>
            </a:r>
            <a:r>
              <a:rPr lang="en-US" dirty="0" smtClean="0"/>
              <a:t>.</a:t>
            </a:r>
          </a:p>
          <a:p>
            <a:pPr>
              <a:buClr>
                <a:srgbClr val="FFFFFF"/>
              </a:buClr>
            </a:pPr>
            <a:endParaRPr lang="en-US" b="1" dirty="0" smtClean="0"/>
          </a:p>
          <a:p>
            <a:pPr>
              <a:buClr>
                <a:srgbClr val="FFFFFF"/>
              </a:buClr>
            </a:pPr>
            <a:r>
              <a:rPr lang="en-US" b="1" dirty="0" smtClean="0"/>
              <a:t>Technique </a:t>
            </a:r>
            <a:r>
              <a:rPr lang="en-US" b="1" dirty="0"/>
              <a:t>2 - Mark and Recapture - </a:t>
            </a:r>
            <a:r>
              <a:rPr lang="en-US" dirty="0"/>
              <a:t>In this procedure, biologists use traps to capture the animals alive and mark them in some way.  The animals are returned unharmed to their environment.  Over a long time period, the animals from the population are continued to be trapped and data is taken on how many are captured with tags.  A mathematical formula is then used to estimate population size.</a:t>
            </a:r>
          </a:p>
          <a:p>
            <a:pPr>
              <a:buClr>
                <a:srgbClr val="FFFFFF"/>
              </a:buClr>
            </a:pPr>
            <a:r>
              <a:rPr lang="en-US" dirty="0"/>
              <a:t>  </a:t>
            </a:r>
          </a:p>
        </p:txBody>
      </p:sp>
    </p:spTree>
    <p:extLst>
      <p:ext uri="{BB962C8B-B14F-4D97-AF65-F5344CB8AC3E}">
        <p14:creationId xmlns:p14="http://schemas.microsoft.com/office/powerpoint/2010/main" val="80077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a Population Grow?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4525963"/>
          </a:xfrm>
        </p:spPr>
        <p:txBody>
          <a:bodyPr/>
          <a:lstStyle/>
          <a:p>
            <a:pPr>
              <a:buClr>
                <a:srgbClr val="FFFFFF"/>
              </a:buClr>
            </a:pPr>
            <a:r>
              <a:rPr lang="en-US" dirty="0" smtClean="0"/>
              <a:t>A population </a:t>
            </a:r>
            <a:r>
              <a:rPr lang="en-US" b="1" dirty="0" smtClean="0">
                <a:solidFill>
                  <a:srgbClr val="0070C0"/>
                </a:solidFill>
              </a:rPr>
              <a:t>gains</a:t>
            </a:r>
            <a:r>
              <a:rPr lang="en-US" dirty="0" smtClean="0"/>
              <a:t> individuals with each new offspring or birth and loses them with each death.</a:t>
            </a:r>
          </a:p>
          <a:p>
            <a:pPr>
              <a:buClr>
                <a:srgbClr val="FFFFFF"/>
              </a:buClr>
            </a:pPr>
            <a:r>
              <a:rPr lang="en-US" dirty="0" smtClean="0"/>
              <a:t>The resulting population </a:t>
            </a:r>
            <a:r>
              <a:rPr lang="en-US" b="1" dirty="0" smtClean="0">
                <a:solidFill>
                  <a:srgbClr val="0070C0"/>
                </a:solidFill>
              </a:rPr>
              <a:t>change</a:t>
            </a:r>
            <a:r>
              <a:rPr lang="en-US" dirty="0" smtClean="0"/>
              <a:t> over time can be represented by the equation below.</a:t>
            </a:r>
          </a:p>
          <a:p>
            <a:endParaRPr lang="en-US" dirty="0"/>
          </a:p>
        </p:txBody>
      </p:sp>
      <p:pic>
        <p:nvPicPr>
          <p:cNvPr id="4" name="Picture 10" descr="08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80" y="4343400"/>
            <a:ext cx="8827840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10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a Population Grow?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FFFFFF"/>
              </a:buClr>
            </a:pPr>
            <a:r>
              <a:rPr lang="en-US" b="1" dirty="0" smtClean="0">
                <a:solidFill>
                  <a:srgbClr val="0070C0"/>
                </a:solidFill>
              </a:rPr>
              <a:t>Growth rate </a:t>
            </a:r>
            <a:r>
              <a:rPr lang="en-US" dirty="0" smtClean="0"/>
              <a:t>is an expression of the increase in the size of an organism or population over a given period of time. It is the birth rate </a:t>
            </a:r>
            <a:r>
              <a:rPr lang="en-US" b="1" dirty="0" smtClean="0">
                <a:solidFill>
                  <a:srgbClr val="0070C0"/>
                </a:solidFill>
              </a:rPr>
              <a:t>minus</a:t>
            </a:r>
            <a:r>
              <a:rPr lang="en-US" dirty="0" smtClean="0"/>
              <a:t> the death rate.</a:t>
            </a:r>
          </a:p>
          <a:p>
            <a:pPr>
              <a:buClr>
                <a:srgbClr val="FFFFFF"/>
              </a:buClr>
            </a:pPr>
            <a:r>
              <a:rPr lang="en-US" dirty="0" smtClean="0"/>
              <a:t>Overtime, the growth rates of populations </a:t>
            </a:r>
            <a:r>
              <a:rPr lang="en-US" b="1" dirty="0" smtClean="0">
                <a:solidFill>
                  <a:srgbClr val="0070C0"/>
                </a:solidFill>
              </a:rPr>
              <a:t>change</a:t>
            </a:r>
            <a:r>
              <a:rPr lang="en-US" dirty="0" smtClean="0"/>
              <a:t> because birth rates and death rates increase or decrease. </a:t>
            </a:r>
          </a:p>
          <a:p>
            <a:pPr>
              <a:buClr>
                <a:srgbClr val="FFFFFF"/>
              </a:buClr>
            </a:pPr>
            <a:r>
              <a:rPr lang="en-US" dirty="0" smtClean="0"/>
              <a:t>For this reason, growth rates can be </a:t>
            </a:r>
            <a:r>
              <a:rPr lang="en-US" b="1" dirty="0" smtClean="0">
                <a:solidFill>
                  <a:srgbClr val="0070C0"/>
                </a:solidFill>
              </a:rPr>
              <a:t>positive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0070C0"/>
                </a:solidFill>
              </a:rPr>
              <a:t>negative</a:t>
            </a:r>
            <a:r>
              <a:rPr lang="en-US" dirty="0" smtClean="0"/>
              <a:t>, or zero.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2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Reproductive Potential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525963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FFFF"/>
              </a:buClr>
            </a:pPr>
            <a:r>
              <a:rPr lang="en-US" dirty="0" smtClean="0"/>
              <a:t>A species’ biotic potential is the </a:t>
            </a:r>
            <a:r>
              <a:rPr lang="en-US" b="1" dirty="0" smtClean="0">
                <a:solidFill>
                  <a:srgbClr val="0070C0"/>
                </a:solidFill>
              </a:rPr>
              <a:t>fastest rate </a:t>
            </a:r>
            <a:r>
              <a:rPr lang="en-US" dirty="0" smtClean="0"/>
              <a:t>at which its populations can grow. This rate is limited by reproductive potential.</a:t>
            </a:r>
          </a:p>
          <a:p>
            <a:pPr>
              <a:buClr>
                <a:srgbClr val="FFFFFF"/>
              </a:buClr>
            </a:pPr>
            <a:r>
              <a:rPr lang="en-US" b="1" u="sng" dirty="0" smtClean="0">
                <a:solidFill>
                  <a:srgbClr val="0070C0"/>
                </a:solidFill>
              </a:rPr>
              <a:t>Reproductive potential</a:t>
            </a:r>
            <a:r>
              <a:rPr lang="en-US" u="sng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is the maximum number of offspring that a given organism can produce.</a:t>
            </a:r>
          </a:p>
          <a:p>
            <a:pPr>
              <a:buClr>
                <a:srgbClr val="FFFFFF"/>
              </a:buClr>
            </a:pPr>
            <a:r>
              <a:rPr lang="en-US" dirty="0" smtClean="0"/>
              <a:t>Some species have much higher reproductive potentials than others. Darwin calculated that it could take </a:t>
            </a:r>
            <a:r>
              <a:rPr lang="en-US" b="1" dirty="0" smtClean="0">
                <a:solidFill>
                  <a:srgbClr val="0070C0"/>
                </a:solidFill>
              </a:rPr>
              <a:t>750</a:t>
            </a:r>
            <a:r>
              <a:rPr lang="en-US" dirty="0" smtClean="0"/>
              <a:t> years for a pair of elephants to produce </a:t>
            </a:r>
            <a:r>
              <a:rPr lang="en-US" b="1" dirty="0" smtClean="0">
                <a:solidFill>
                  <a:srgbClr val="0070C0"/>
                </a:solidFill>
              </a:rPr>
              <a:t>19</a:t>
            </a:r>
            <a:r>
              <a:rPr lang="en-US" dirty="0" smtClean="0"/>
              <a:t> million descendants. While bacteria could produce that in a few days or weeks.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18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Exponential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FFFFFF"/>
              </a:buClr>
            </a:pPr>
            <a:r>
              <a:rPr lang="en-US" b="1" u="sng" dirty="0" smtClean="0">
                <a:solidFill>
                  <a:srgbClr val="0070C0"/>
                </a:solidFill>
              </a:rPr>
              <a:t>Exponential growth</a:t>
            </a:r>
            <a:r>
              <a:rPr lang="en-US" b="1" dirty="0" smtClean="0">
                <a:solidFill>
                  <a:srgbClr val="0070C0"/>
                </a:solidFill>
              </a:rPr>
              <a:t>-</a:t>
            </a:r>
            <a:r>
              <a:rPr lang="en-US" dirty="0" smtClean="0"/>
              <a:t>growth in which numbers increase rapidly by a certain factor in each successive time period.</a:t>
            </a:r>
          </a:p>
          <a:p>
            <a:pPr>
              <a:buClr>
                <a:srgbClr val="FFFFFF"/>
              </a:buClr>
            </a:pPr>
            <a:r>
              <a:rPr lang="en-US" dirty="0" smtClean="0"/>
              <a:t>Exponential growth occurs in nature only when populations have </a:t>
            </a:r>
            <a:r>
              <a:rPr lang="en-US" u="sng" dirty="0" smtClean="0"/>
              <a:t>plenty of </a:t>
            </a:r>
            <a:r>
              <a:rPr lang="en-US" b="1" u="sng" dirty="0" smtClean="0">
                <a:solidFill>
                  <a:srgbClr val="0070C0"/>
                </a:solidFill>
              </a:rPr>
              <a:t>food </a:t>
            </a:r>
            <a:r>
              <a:rPr lang="en-US" u="sng" dirty="0" smtClean="0"/>
              <a:t>and </a:t>
            </a:r>
            <a:r>
              <a:rPr lang="en-US" b="1" u="sng" dirty="0" smtClean="0">
                <a:solidFill>
                  <a:schemeClr val="accent1"/>
                </a:solidFill>
              </a:rPr>
              <a:t>space</a:t>
            </a:r>
            <a:r>
              <a:rPr lang="en-US" u="sng" dirty="0" smtClean="0"/>
              <a:t>, and have no competition or </a:t>
            </a:r>
            <a:r>
              <a:rPr lang="en-US" b="1" u="sng" dirty="0" smtClean="0">
                <a:solidFill>
                  <a:srgbClr val="0070C0"/>
                </a:solidFill>
              </a:rPr>
              <a:t>predators</a:t>
            </a:r>
            <a:r>
              <a:rPr lang="en-US" dirty="0" smtClean="0"/>
              <a:t>.</a:t>
            </a:r>
          </a:p>
          <a:p>
            <a:pPr>
              <a:buClr>
                <a:srgbClr val="FFFFFF"/>
              </a:buClr>
            </a:pPr>
            <a:r>
              <a:rPr lang="en-US" dirty="0" smtClean="0"/>
              <a:t>For example, population </a:t>
            </a:r>
            <a:r>
              <a:rPr lang="en-US" b="1" dirty="0" smtClean="0">
                <a:solidFill>
                  <a:schemeClr val="accent1"/>
                </a:solidFill>
              </a:rPr>
              <a:t>explosions</a:t>
            </a:r>
            <a:r>
              <a:rPr lang="en-US" dirty="0" smtClean="0"/>
              <a:t> occur when bacteria or molds grow on a new source of food.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67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1343</Words>
  <Application>Microsoft Office PowerPoint</Application>
  <PresentationFormat>On-screen Show (4:3)</PresentationFormat>
  <Paragraphs>94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Arial Rounded MT Bold</vt:lpstr>
      <vt:lpstr>Calibri</vt:lpstr>
      <vt:lpstr>Office Theme</vt:lpstr>
      <vt:lpstr>iRespondQuestionMaster</vt:lpstr>
      <vt:lpstr>iRespondGraphMaster</vt:lpstr>
      <vt:lpstr>Populations</vt:lpstr>
      <vt:lpstr>What Is a Population?</vt:lpstr>
      <vt:lpstr>Properties of Populations</vt:lpstr>
      <vt:lpstr>Properties of Populations</vt:lpstr>
      <vt:lpstr>Estimating Population Size</vt:lpstr>
      <vt:lpstr>How Does a Population Grow?</vt:lpstr>
      <vt:lpstr>How Does a Population Grow?</vt:lpstr>
      <vt:lpstr>Reproductive Potential</vt:lpstr>
      <vt:lpstr>Exponential Growth</vt:lpstr>
      <vt:lpstr>Exponential Growth</vt:lpstr>
      <vt:lpstr>What Limits Population Growth?</vt:lpstr>
      <vt:lpstr>Carrying Capacity</vt:lpstr>
      <vt:lpstr>PowerPoint Presentation</vt:lpstr>
      <vt:lpstr>Resource Limits</vt:lpstr>
      <vt:lpstr>Population Regulation</vt:lpstr>
      <vt:lpstr>PowerPoint Presentation</vt:lpstr>
      <vt:lpstr>An Organism’s Niche</vt:lpstr>
      <vt:lpstr>Ways in Which Species Interact</vt:lpstr>
      <vt:lpstr>Competition</vt:lpstr>
      <vt:lpstr>Indirect Competition</vt:lpstr>
      <vt:lpstr>Predation</vt:lpstr>
      <vt:lpstr>PowerPoint Presentation</vt:lpstr>
      <vt:lpstr>Parasitism</vt:lpstr>
      <vt:lpstr>Mutualism</vt:lpstr>
      <vt:lpstr>Commensalism</vt:lpstr>
      <vt:lpstr>Symbiosis and Coevolution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Populations</dc:title>
  <dc:creator>Susan Mccoy</dc:creator>
  <cp:lastModifiedBy>Allyson John</cp:lastModifiedBy>
  <cp:revision>25</cp:revision>
  <dcterms:created xsi:type="dcterms:W3CDTF">2013-03-02T12:06:36Z</dcterms:created>
  <dcterms:modified xsi:type="dcterms:W3CDTF">2019-02-25T13:52:23Z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eepGraph">
    <vt:bool>false</vt:bool>
  </property>
  <property fmtid="{D5CDD505-2E9C-101B-9397-08002B2CF9AE}" pid="3" name="AutoReflect">
    <vt:bool>false</vt:bool>
  </property>
</Properties>
</file>