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6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8/15/2013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youtube.com/watch?v=aWItglvTiLc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hyperlink" Target="http://www.britannica.com/eb/art-14136/Matthias-Schleiden?articleTypeId=1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0/Rudolf_Virchow.jpg" TargetMode="External"/><Relationship Id="rId2" Type="http://schemas.openxmlformats.org/officeDocument/2006/relationships/hyperlink" Target="http://www.youtube.com/watch?v=rgLJrvoX_qo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0"/>
            <a:ext cx="8534400" cy="1702160"/>
          </a:xfrm>
        </p:spPr>
        <p:txBody>
          <a:bodyPr>
            <a:normAutofit fontScale="90000"/>
          </a:bodyPr>
          <a:lstStyle/>
          <a:p>
            <a:r>
              <a:rPr lang="en-US" sz="2900" dirty="0" smtClean="0">
                <a:solidFill>
                  <a:schemeClr val="tx1"/>
                </a:solidFill>
              </a:rPr>
              <a:t>Cell Theory</a:t>
            </a:r>
            <a:br>
              <a:rPr lang="en-US" sz="2900" dirty="0" smtClean="0">
                <a:solidFill>
                  <a:schemeClr val="tx1"/>
                </a:solidFill>
              </a:rPr>
            </a:br>
            <a:r>
              <a:rPr lang="en-US" sz="2900" b="1" dirty="0" smtClean="0"/>
              <a:t>SB1a. </a:t>
            </a:r>
            <a:r>
              <a:rPr lang="en-US" sz="2900" dirty="0"/>
              <a:t>a. Explain the role of cell organelles for both prokaryotes and eukaryotes cells, including cell membrane, in maintaining homeostasis and cell reproduction.</a:t>
            </a:r>
            <a:br>
              <a:rPr lang="en-US" sz="2900" dirty="0"/>
            </a:br>
            <a:r>
              <a:rPr lang="en-US" sz="2900" b="1" dirty="0" smtClean="0"/>
              <a:t>– </a:t>
            </a:r>
            <a:r>
              <a:rPr lang="en-US" sz="2900" b="1" dirty="0"/>
              <a:t>Why cells are the </a:t>
            </a:r>
            <a:r>
              <a:rPr lang="en-US" sz="2900" b="1" i="1" dirty="0"/>
              <a:t>basic units of </a:t>
            </a:r>
            <a:r>
              <a:rPr lang="en-US" sz="2900" b="1" i="1" dirty="0" smtClean="0"/>
              <a:t>life?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biologycorner.com/resources/MICRO-label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15" y="2743200"/>
            <a:ext cx="4060832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1" y="1524000"/>
            <a:ext cx="6096000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 Cells are the basic unit of </a:t>
            </a:r>
            <a:r>
              <a:rPr lang="en-US" b="1" u="sng" dirty="0" smtClean="0"/>
              <a:t>structure </a:t>
            </a:r>
            <a:r>
              <a:rPr lang="en-US" dirty="0" smtClean="0"/>
              <a:t>&amp; </a:t>
            </a:r>
            <a:r>
              <a:rPr lang="en-US" b="1" u="sng" dirty="0" smtClean="0"/>
              <a:t>function</a:t>
            </a:r>
            <a:endParaRPr lang="en-US" b="1" u="sng" dirty="0"/>
          </a:p>
          <a:p>
            <a:pPr lvl="0"/>
            <a:r>
              <a:rPr lang="en-US" dirty="0"/>
              <a:t>Cells make up our internal &amp; external body parts and allow these parts to do their jobs</a:t>
            </a:r>
          </a:p>
          <a:p>
            <a:endParaRPr lang="en-US" dirty="0"/>
          </a:p>
          <a:p>
            <a:pPr marL="68580" lv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Theory</a:t>
            </a:r>
            <a:endParaRPr lang="en-US" b="1" u="sng" dirty="0"/>
          </a:p>
        </p:txBody>
      </p:sp>
      <p:pic>
        <p:nvPicPr>
          <p:cNvPr id="4098" name="Picture 2" descr="http://encyclopedia.lubopitko-bg.com/images/SRFile2012_1_1_8_44_43_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353867" cy="56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001000" cy="350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Why is cell size important for a cell to function?</a:t>
            </a:r>
            <a:endParaRPr lang="en-US" dirty="0"/>
          </a:p>
          <a:p>
            <a:r>
              <a:rPr lang="en-US" dirty="0"/>
              <a:t>Cells are very </a:t>
            </a:r>
            <a:r>
              <a:rPr lang="en-US" b="1" u="sng" dirty="0" smtClean="0"/>
              <a:t>small </a:t>
            </a:r>
            <a:r>
              <a:rPr lang="en-US" dirty="0" smtClean="0"/>
              <a:t>so </a:t>
            </a:r>
            <a:r>
              <a:rPr lang="en-US" dirty="0"/>
              <a:t>that it’s quick and easy for nutrients to </a:t>
            </a:r>
            <a:r>
              <a:rPr lang="en-US" b="1" u="sng" dirty="0" smtClean="0"/>
              <a:t>enter</a:t>
            </a:r>
            <a:r>
              <a:rPr lang="en-US" b="1" u="sng" dirty="0"/>
              <a:t> </a:t>
            </a:r>
            <a:r>
              <a:rPr lang="en-US" dirty="0" smtClean="0"/>
              <a:t>and </a:t>
            </a:r>
            <a:r>
              <a:rPr lang="en-US" dirty="0"/>
              <a:t>reach every part of the cell &amp; </a:t>
            </a:r>
            <a:r>
              <a:rPr lang="en-US" b="1" u="sng" dirty="0" smtClean="0"/>
              <a:t>wastes </a:t>
            </a:r>
            <a:r>
              <a:rPr lang="en-US" dirty="0" smtClean="0"/>
              <a:t>to </a:t>
            </a:r>
            <a:r>
              <a:rPr lang="en-US" dirty="0"/>
              <a:t>exit the cell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During cell growth, the cell’s </a:t>
            </a:r>
            <a:r>
              <a:rPr lang="en-US" b="1" i="1" dirty="0"/>
              <a:t>volume</a:t>
            </a:r>
            <a:r>
              <a:rPr lang="en-US" dirty="0"/>
              <a:t> </a:t>
            </a:r>
            <a:r>
              <a:rPr lang="en-US" b="1" u="sng" dirty="0" smtClean="0"/>
              <a:t>increases </a:t>
            </a:r>
            <a:r>
              <a:rPr lang="en-US" dirty="0" smtClean="0"/>
              <a:t>more quickly than </a:t>
            </a:r>
            <a:r>
              <a:rPr lang="en-US" dirty="0"/>
              <a:t>its </a:t>
            </a:r>
            <a:r>
              <a:rPr lang="en-US" b="1" i="1" dirty="0"/>
              <a:t>surface area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b="1" u="sng" dirty="0" smtClean="0"/>
              <a:t>Cell Theory</a:t>
            </a:r>
            <a:endParaRPr lang="en-US" b="1" u="sng" dirty="0"/>
          </a:p>
        </p:txBody>
      </p:sp>
      <p:pic>
        <p:nvPicPr>
          <p:cNvPr id="5122" name="Picture 2" descr="http://www.gifs.net/Animation11/Holidays/Party_Balloons/Balloon_explod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9334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153400" cy="35798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Some important scientists’ works helped to develop the cell theory: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a.  </a:t>
            </a:r>
            <a:r>
              <a:rPr lang="en-US" b="1" dirty="0"/>
              <a:t>Robert Hooke</a:t>
            </a:r>
            <a:r>
              <a:rPr lang="en-US" dirty="0"/>
              <a:t>:  Came up with the term “ </a:t>
            </a:r>
            <a:r>
              <a:rPr lang="en-US" b="1" u="sng" dirty="0" smtClean="0"/>
              <a:t>cells</a:t>
            </a:r>
            <a:r>
              <a:rPr lang="en-US" b="1" dirty="0" smtClean="0"/>
              <a:t>.”</a:t>
            </a:r>
            <a:endParaRPr lang="en-US" b="1" u="sng" dirty="0"/>
          </a:p>
          <a:p>
            <a:r>
              <a:rPr lang="en-US" dirty="0"/>
              <a:t>     -  Used a microscope to look at thin slices of </a:t>
            </a:r>
            <a:r>
              <a:rPr lang="en-US" b="1" u="sng" dirty="0" smtClean="0"/>
              <a:t>cork</a:t>
            </a:r>
            <a:endParaRPr lang="en-US" dirty="0"/>
          </a:p>
          <a:p>
            <a:r>
              <a:rPr lang="en-US" dirty="0"/>
              <a:t>     -  The “boxy” sections he saw were actually the cell walls of dead </a:t>
            </a:r>
            <a:r>
              <a:rPr lang="en-US" b="1" u="sng" dirty="0" smtClean="0"/>
              <a:t>plant </a:t>
            </a:r>
            <a:r>
              <a:rPr lang="en-US" dirty="0" smtClean="0"/>
              <a:t>cells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1026" name="Picture 2" descr="http://faculty.kutztown.edu/friehauf/science_outreach/elodia_cells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2921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/>
              <a:t>b.  </a:t>
            </a:r>
            <a:r>
              <a:rPr lang="en-US" b="1" dirty="0"/>
              <a:t>Anton van Leeuwenhoek</a:t>
            </a:r>
            <a:r>
              <a:rPr lang="en-US" dirty="0"/>
              <a:t>:  First scientist to observe </a:t>
            </a:r>
            <a:r>
              <a:rPr lang="en-US" b="1" u="sng" dirty="0" smtClean="0"/>
              <a:t>microscopic </a:t>
            </a:r>
            <a:r>
              <a:rPr lang="en-US" dirty="0" smtClean="0"/>
              <a:t>organisms and </a:t>
            </a:r>
            <a:r>
              <a:rPr lang="en-US" b="1" dirty="0"/>
              <a:t>living</a:t>
            </a:r>
            <a:r>
              <a:rPr lang="en-US" dirty="0"/>
              <a:t> cells using a microscope</a:t>
            </a:r>
          </a:p>
          <a:p>
            <a:endParaRPr lang="en-US" dirty="0"/>
          </a:p>
          <a:p>
            <a:pPr marL="68580" indent="0">
              <a:spcBef>
                <a:spcPts val="0"/>
              </a:spcBef>
              <a:buNone/>
            </a:pPr>
            <a:r>
              <a:rPr lang="en-US" b="0" dirty="0">
                <a:solidFill>
                  <a:schemeClr val="accent2"/>
                </a:solidFill>
              </a:rPr>
              <a:t>		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www.youtube.com/watch?v=aWItglvTiLc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cil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4231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567543"/>
            <a:ext cx="6934200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c.  </a:t>
            </a:r>
            <a:r>
              <a:rPr lang="en-US" b="1" dirty="0" smtClean="0"/>
              <a:t>Matthias </a:t>
            </a:r>
            <a:r>
              <a:rPr lang="en-US" b="1" dirty="0" err="1"/>
              <a:t>Schleiden</a:t>
            </a:r>
            <a:r>
              <a:rPr lang="en-US" dirty="0"/>
              <a:t>: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Discovered </a:t>
            </a:r>
            <a:r>
              <a:rPr lang="en-US" dirty="0"/>
              <a:t>that </a:t>
            </a:r>
            <a:r>
              <a:rPr lang="en-US" b="1" u="sng" dirty="0" smtClean="0"/>
              <a:t>plants </a:t>
            </a:r>
            <a:r>
              <a:rPr lang="en-US" dirty="0" smtClean="0"/>
              <a:t>were </a:t>
            </a:r>
            <a:r>
              <a:rPr lang="en-US" dirty="0"/>
              <a:t>made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cells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d</a:t>
            </a:r>
            <a:r>
              <a:rPr lang="en-US" dirty="0"/>
              <a:t>.  </a:t>
            </a:r>
            <a:r>
              <a:rPr lang="en-US" b="1" dirty="0"/>
              <a:t>Theodor Schwann</a:t>
            </a:r>
            <a:r>
              <a:rPr lang="en-US" dirty="0"/>
              <a:t>:  Discovered that </a:t>
            </a:r>
            <a:r>
              <a:rPr lang="en-US" b="1" u="sng" dirty="0" smtClean="0"/>
              <a:t>animals </a:t>
            </a:r>
            <a:r>
              <a:rPr lang="en-US" dirty="0" smtClean="0"/>
              <a:t>are </a:t>
            </a:r>
            <a:r>
              <a:rPr lang="en-US" dirty="0"/>
              <a:t>made of </a:t>
            </a:r>
            <a:r>
              <a:rPr lang="en-US" dirty="0" smtClean="0"/>
              <a:t>cells**THINK SWAN!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" indent="0"/>
            <a:r>
              <a:rPr lang="en-US" b="1" u="sng" dirty="0" smtClean="0"/>
              <a:t>Cell Theory</a:t>
            </a:r>
            <a:endParaRPr lang="en-US" dirty="0"/>
          </a:p>
        </p:txBody>
      </p:sp>
      <p:pic>
        <p:nvPicPr>
          <p:cNvPr id="7" name="Picture 2" descr="http://waynesword.palomar.edu/images/plan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76057"/>
            <a:ext cx="30426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aynesword.palomar.edu/images/anima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1"/>
            <a:ext cx="2935115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Theodor Schw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5686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hotograph:Matthias Schleiden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55982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e.  </a:t>
            </a:r>
            <a:r>
              <a:rPr lang="en-US" sz="3200" b="1" dirty="0"/>
              <a:t>Rudolf Virchow</a:t>
            </a:r>
            <a:r>
              <a:rPr lang="en-US" sz="3200" dirty="0"/>
              <a:t>:  Observed living cells </a:t>
            </a:r>
            <a:r>
              <a:rPr lang="en-US" sz="3200" b="1" u="sng" dirty="0" smtClean="0"/>
              <a:t>dividing </a:t>
            </a:r>
            <a:r>
              <a:rPr lang="en-US" sz="3200" dirty="0" smtClean="0"/>
              <a:t>and  proposed </a:t>
            </a:r>
            <a:r>
              <a:rPr lang="en-US" sz="3200" dirty="0"/>
              <a:t>that “all cells arise from pre-existing cells”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24688" cy="11430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Cell Theory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105835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www.youtube.com/watch?v=rgLJrvoX_qo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7" descr="Image:Rudolf Virch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07264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Theory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446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 All living things are made of </a:t>
            </a:r>
            <a:r>
              <a:rPr lang="en-US" b="1" u="sng" dirty="0" smtClean="0"/>
              <a:t>1 or more </a:t>
            </a:r>
            <a:r>
              <a:rPr lang="en-US" dirty="0" smtClean="0"/>
              <a:t>cells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 All cells come from </a:t>
            </a:r>
            <a:r>
              <a:rPr lang="en-US" b="1" u="sng" dirty="0" smtClean="0"/>
              <a:t>preexisting/other </a:t>
            </a:r>
            <a:r>
              <a:rPr lang="en-US" dirty="0" smtClean="0"/>
              <a:t>cells </a:t>
            </a:r>
            <a:r>
              <a:rPr lang="en-US" dirty="0"/>
              <a:t>(</a:t>
            </a:r>
            <a:r>
              <a:rPr lang="en-US" b="1" dirty="0"/>
              <a:t>refer to handouts A &amp; B</a:t>
            </a:r>
            <a:r>
              <a:rPr lang="en-US" dirty="0"/>
              <a:t>)</a:t>
            </a:r>
          </a:p>
          <a:p>
            <a:endParaRPr lang="en-US" dirty="0"/>
          </a:p>
          <a:p>
            <a:pPr lvl="0"/>
            <a:r>
              <a:rPr lang="en-US" b="1" dirty="0"/>
              <a:t>Francesco </a:t>
            </a:r>
            <a:r>
              <a:rPr lang="en-US" b="1" dirty="0" err="1"/>
              <a:t>Redi</a:t>
            </a:r>
            <a:r>
              <a:rPr lang="en-US" b="1" dirty="0"/>
              <a:t> </a:t>
            </a:r>
            <a:r>
              <a:rPr lang="en-US" dirty="0"/>
              <a:t>disproved </a:t>
            </a:r>
            <a:r>
              <a:rPr lang="en-US" b="1" u="sng" dirty="0" smtClean="0"/>
              <a:t>spontaneous generation</a:t>
            </a:r>
            <a:endParaRPr lang="en-US" dirty="0"/>
          </a:p>
          <a:p>
            <a:r>
              <a:rPr lang="en-US" dirty="0"/>
              <a:t>-  Did a </a:t>
            </a:r>
            <a:r>
              <a:rPr lang="en-US" b="1" u="sng" dirty="0" smtClean="0"/>
              <a:t>meat </a:t>
            </a:r>
            <a:r>
              <a:rPr lang="en-US" dirty="0" smtClean="0"/>
              <a:t>experiment</a:t>
            </a:r>
            <a:r>
              <a:rPr lang="en-US" dirty="0"/>
              <a:t>:  IV </a:t>
            </a:r>
            <a:r>
              <a:rPr lang="en-US" dirty="0" smtClean="0"/>
              <a:t>– </a:t>
            </a:r>
            <a:r>
              <a:rPr lang="en-US" b="1" u="sng" dirty="0" smtClean="0"/>
              <a:t>lids</a:t>
            </a:r>
            <a:endParaRPr lang="en-US" b="1" u="sng" dirty="0"/>
          </a:p>
          <a:p>
            <a:r>
              <a:rPr lang="en-US" dirty="0"/>
              <a:t>DV - </a:t>
            </a:r>
            <a:r>
              <a:rPr lang="en-US" b="1" u="sng" dirty="0" smtClean="0"/>
              <a:t># of maggots </a:t>
            </a:r>
            <a:r>
              <a:rPr lang="en-US" dirty="0" smtClean="0"/>
              <a:t>control- </a:t>
            </a:r>
            <a:r>
              <a:rPr lang="en-US" b="1" u="sng" dirty="0" smtClean="0"/>
              <a:t>uncovered jars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can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643308" cy="3508977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Louis Pasteur </a:t>
            </a:r>
            <a:r>
              <a:rPr lang="en-US" dirty="0"/>
              <a:t>also disproved spontaneous generation </a:t>
            </a:r>
          </a:p>
          <a:p>
            <a:r>
              <a:rPr lang="en-US" b="1" dirty="0"/>
              <a:t>-  </a:t>
            </a:r>
            <a:r>
              <a:rPr lang="en-US" dirty="0"/>
              <a:t>Did an experiment using </a:t>
            </a:r>
            <a:r>
              <a:rPr lang="en-US" b="1" u="sng" dirty="0" smtClean="0"/>
              <a:t>broth </a:t>
            </a:r>
            <a:r>
              <a:rPr lang="en-US" dirty="0" smtClean="0"/>
              <a:t>&amp; </a:t>
            </a:r>
            <a:r>
              <a:rPr lang="en-US" dirty="0"/>
              <a:t>an S-shaped flask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Cell Theory</a:t>
            </a:r>
            <a:endParaRPr lang="en-US" dirty="0"/>
          </a:p>
        </p:txBody>
      </p:sp>
      <p:pic>
        <p:nvPicPr>
          <p:cNvPr id="3074" name="Picture 2" descr="http://www.xtimeline.com/__UserPic_Large/73592/evt100912142000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676525" cy="30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n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8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264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iRespondQuestionMaster</vt:lpstr>
      <vt:lpstr>iRespondGraphMaster</vt:lpstr>
      <vt:lpstr>Civic</vt:lpstr>
      <vt:lpstr>Cell Theory SB1a. a. Explain the role of cell organelles for both prokaryotes and eukaryotes cells, including cell membrane, in maintaining homeostasis and cell reproduction. – Why cells are the basic units of life? </vt:lpstr>
      <vt:lpstr>Cell Theory</vt:lpstr>
      <vt:lpstr>Cell Theory</vt:lpstr>
      <vt:lpstr>Cell Theory</vt:lpstr>
      <vt:lpstr>Cell Theory</vt:lpstr>
      <vt:lpstr>Cell Theory</vt:lpstr>
      <vt:lpstr>PowerPoint Presentation</vt:lpstr>
      <vt:lpstr>Cell Theory</vt:lpstr>
      <vt:lpstr>PowerPoint Presentation</vt:lpstr>
      <vt:lpstr>Cell Theory</vt:lpstr>
      <vt:lpstr>Cell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Klumpp</cp:lastModifiedBy>
  <cp:revision>18</cp:revision>
  <dcterms:created xsi:type="dcterms:W3CDTF">2012-08-12T15:53:18Z</dcterms:created>
  <dcterms:modified xsi:type="dcterms:W3CDTF">2013-08-15T15:18:52Z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