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889" r:id="rId3"/>
  </p:sldMasterIdLst>
  <p:handoutMasterIdLst>
    <p:handoutMasterId r:id="rId30"/>
  </p:handoutMasterIdLst>
  <p:sldIdLst>
    <p:sldId id="256" r:id="rId4"/>
    <p:sldId id="258" r:id="rId5"/>
    <p:sldId id="288" r:id="rId6"/>
    <p:sldId id="298" r:id="rId7"/>
    <p:sldId id="259" r:id="rId8"/>
    <p:sldId id="287" r:id="rId9"/>
    <p:sldId id="284" r:id="rId10"/>
    <p:sldId id="285" r:id="rId11"/>
    <p:sldId id="286" r:id="rId12"/>
    <p:sldId id="273" r:id="rId13"/>
    <p:sldId id="268" r:id="rId14"/>
    <p:sldId id="277" r:id="rId15"/>
    <p:sldId id="278" r:id="rId16"/>
    <p:sldId id="279" r:id="rId17"/>
    <p:sldId id="280" r:id="rId18"/>
    <p:sldId id="281" r:id="rId19"/>
    <p:sldId id="282" r:id="rId20"/>
    <p:sldId id="289" r:id="rId21"/>
    <p:sldId id="290" r:id="rId22"/>
    <p:sldId id="295" r:id="rId23"/>
    <p:sldId id="291" r:id="rId24"/>
    <p:sldId id="292" r:id="rId25"/>
    <p:sldId id="293" r:id="rId26"/>
    <p:sldId id="294" r:id="rId27"/>
    <p:sldId id="296" r:id="rId28"/>
    <p:sldId id="297" r:id="rId29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39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r">
              <a:defRPr sz="1200"/>
            </a:lvl1pPr>
          </a:lstStyle>
          <a:p>
            <a:fld id="{3A166BE9-4196-49F1-AEDD-1EBEDFF1F47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39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r">
              <a:defRPr sz="1200"/>
            </a:lvl1pPr>
          </a:lstStyle>
          <a:p>
            <a:fld id="{C8DE24AA-3452-4F0C-B83C-53F4AE5D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9/11/2018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21" y="0"/>
            <a:ext cx="8915400" cy="2514600"/>
          </a:xfrm>
        </p:spPr>
        <p:txBody>
          <a:bodyPr>
            <a:normAutofit/>
          </a:bodyPr>
          <a:lstStyle/>
          <a:p>
            <a:pPr algn="ctr"/>
            <a:r>
              <a:rPr lang="en-US" sz="2800" smtClean="0"/>
              <a:t>Cell </a:t>
            </a:r>
            <a:r>
              <a:rPr lang="en-US" sz="2800" dirty="0" smtClean="0"/>
              <a:t>Division</a:t>
            </a:r>
            <a:br>
              <a:rPr lang="en-US" sz="2800" dirty="0" smtClean="0"/>
            </a:br>
            <a:r>
              <a:rPr lang="en-US" sz="2800" dirty="0" smtClean="0"/>
              <a:t>What are the 3 stages of the cell cycle?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5893" y="609600"/>
            <a:ext cx="8763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/>
              <a:t>Cells go through a process of </a:t>
            </a:r>
            <a:r>
              <a:rPr lang="en-US" sz="2800" b="1" u="sng" dirty="0" smtClean="0"/>
              <a:t>growth, development</a:t>
            </a:r>
            <a:r>
              <a:rPr lang="en-US" sz="2800" dirty="0" smtClean="0"/>
              <a:t> and </a:t>
            </a:r>
            <a:r>
              <a:rPr lang="en-US" sz="2800" b="1" u="sng" dirty="0" smtClean="0"/>
              <a:t>division</a:t>
            </a:r>
            <a:r>
              <a:rPr lang="en-US" sz="2800" dirty="0" smtClean="0"/>
              <a:t> called the </a:t>
            </a:r>
            <a:r>
              <a:rPr lang="en-US" sz="2800" b="1" u="sng" dirty="0" smtClean="0"/>
              <a:t>cell cycle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/>
              <a:t>The cell cycle is controlled by </a:t>
            </a:r>
            <a:r>
              <a:rPr lang="en-US" sz="2800" b="1" u="sng" dirty="0" smtClean="0"/>
              <a:t>Cyclins</a:t>
            </a:r>
            <a:r>
              <a:rPr lang="en-US" sz="2800" dirty="0" smtClean="0"/>
              <a:t>, which are proteins that regulate the cell cycle.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/>
              <a:t>The DNA that codes for these </a:t>
            </a:r>
          </a:p>
          <a:p>
            <a:pPr lvl="0"/>
            <a:r>
              <a:rPr lang="en-US" sz="2800" dirty="0" smtClean="0"/>
              <a:t>proteins is in tightly coiled </a:t>
            </a:r>
          </a:p>
          <a:p>
            <a:pPr lvl="0"/>
            <a:r>
              <a:rPr lang="en-US" sz="2800" dirty="0" smtClean="0"/>
              <a:t>structures called </a:t>
            </a:r>
            <a:r>
              <a:rPr lang="en-US" sz="2800" b="1" u="sng" dirty="0" smtClean="0"/>
              <a:t>chromosomes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/>
              <a:t>In your </a:t>
            </a:r>
            <a:r>
              <a:rPr lang="en-US" sz="2800" b="1" dirty="0" smtClean="0"/>
              <a:t>diploid cells</a:t>
            </a:r>
            <a:r>
              <a:rPr lang="en-US" sz="2800" dirty="0" smtClean="0"/>
              <a:t>(a.k.a. </a:t>
            </a:r>
          </a:p>
          <a:p>
            <a:pPr lvl="0"/>
            <a:r>
              <a:rPr lang="en-US" sz="2800" dirty="0" smtClean="0"/>
              <a:t>somatic or </a:t>
            </a:r>
            <a:r>
              <a:rPr lang="en-US" sz="2800" b="1" dirty="0" smtClean="0"/>
              <a:t>body cells</a:t>
            </a:r>
            <a:r>
              <a:rPr lang="en-US" sz="2800" dirty="0" smtClean="0"/>
              <a:t>), there are </a:t>
            </a:r>
          </a:p>
          <a:p>
            <a:pPr lvl="0"/>
            <a:r>
              <a:rPr lang="en-US" sz="2800" b="1" dirty="0" smtClean="0"/>
              <a:t>two </a:t>
            </a:r>
            <a:r>
              <a:rPr lang="en-US" sz="2800" dirty="0" smtClean="0"/>
              <a:t>copies(23 pairs) of each type of </a:t>
            </a:r>
            <a:br>
              <a:rPr lang="en-US" sz="2800" dirty="0" smtClean="0"/>
            </a:br>
            <a:r>
              <a:rPr lang="en-US" sz="2800" dirty="0" smtClean="0"/>
              <a:t>chromosome</a:t>
            </a:r>
            <a:endParaRPr lang="en-US" sz="2800" dirty="0"/>
          </a:p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pic>
        <p:nvPicPr>
          <p:cNvPr id="1026" name="Picture 2" descr="http://www.ams.org/featurecolumn/images/chromos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14510"/>
            <a:ext cx="3493328" cy="40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r>
              <a:rPr lang="en-US" u="sng" dirty="0" smtClean="0"/>
              <a:t>Cells in mitosis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200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cell that is going </a:t>
            </a:r>
          </a:p>
          <a:p>
            <a:pPr marL="0" indent="0">
              <a:buNone/>
            </a:pPr>
            <a:r>
              <a:rPr lang="en-US" dirty="0" smtClean="0"/>
              <a:t>through mitosis is called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u="sng" dirty="0" smtClean="0"/>
              <a:t>parent</a:t>
            </a:r>
            <a:r>
              <a:rPr lang="en-US" dirty="0" smtClean="0"/>
              <a:t> cell. The 2 </a:t>
            </a:r>
          </a:p>
          <a:p>
            <a:pPr marL="0" indent="0">
              <a:buNone/>
            </a:pPr>
            <a:r>
              <a:rPr lang="en-US" dirty="0" smtClean="0"/>
              <a:t>cells produced when the</a:t>
            </a:r>
          </a:p>
          <a:p>
            <a:pPr marL="0" indent="0">
              <a:buNone/>
            </a:pPr>
            <a:r>
              <a:rPr lang="en-US" dirty="0" smtClean="0"/>
              <a:t>parent cell splits are </a:t>
            </a:r>
          </a:p>
          <a:p>
            <a:pPr marL="0" indent="0">
              <a:buNone/>
            </a:pPr>
            <a:r>
              <a:rPr lang="en-US" dirty="0" smtClean="0"/>
              <a:t>called </a:t>
            </a:r>
            <a:r>
              <a:rPr lang="en-US" b="1" u="sng" dirty="0" smtClean="0"/>
              <a:t>daughter</a:t>
            </a:r>
            <a:r>
              <a:rPr lang="en-US" dirty="0"/>
              <a:t> </a:t>
            </a:r>
            <a:r>
              <a:rPr lang="en-US" dirty="0" smtClean="0"/>
              <a:t>cells. </a:t>
            </a:r>
          </a:p>
          <a:p>
            <a:pPr marL="0" indent="0">
              <a:buNone/>
            </a:pPr>
            <a:r>
              <a:rPr lang="en-US" dirty="0" smtClean="0"/>
              <a:t>They are </a:t>
            </a:r>
            <a:r>
              <a:rPr lang="en-US" b="1" dirty="0" smtClean="0"/>
              <a:t>identical, </a:t>
            </a:r>
            <a:r>
              <a:rPr lang="en-US" dirty="0" smtClean="0"/>
              <a:t>which </a:t>
            </a:r>
          </a:p>
          <a:p>
            <a:pPr marL="0" indent="0">
              <a:buNone/>
            </a:pPr>
            <a:r>
              <a:rPr lang="en-US" dirty="0" smtClean="0"/>
              <a:t>means they have the </a:t>
            </a:r>
          </a:p>
          <a:p>
            <a:pPr marL="0" indent="0">
              <a:buNone/>
            </a:pPr>
            <a:r>
              <a:rPr lang="en-US" dirty="0" smtClean="0"/>
              <a:t>same </a:t>
            </a:r>
            <a:r>
              <a:rPr lang="en-US" b="1" u="sng" dirty="0" smtClean="0"/>
              <a:t>DNA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mandevillehigh.stpsb.org/teachersites/laura_decker/stages_of_mitosis_files/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9971"/>
            <a:ext cx="4572000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7" y="76200"/>
            <a:ext cx="8686800" cy="838200"/>
          </a:xfrm>
        </p:spPr>
        <p:txBody>
          <a:bodyPr/>
          <a:lstStyle/>
          <a:p>
            <a:r>
              <a:rPr lang="en-US" b="1" u="sng" dirty="0" smtClean="0"/>
              <a:t>CELLS IN MITOSIS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8609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-The process makes new </a:t>
            </a:r>
            <a:r>
              <a:rPr lang="en-US" sz="2600" b="1" u="sng" dirty="0" smtClean="0"/>
              <a:t>diploid</a:t>
            </a:r>
            <a:r>
              <a:rPr lang="en-US" sz="2600" dirty="0" smtClean="0"/>
              <a:t> (</a:t>
            </a:r>
            <a:r>
              <a:rPr lang="en-US" sz="2600" b="1" dirty="0" smtClean="0"/>
              <a:t>somatic </a:t>
            </a:r>
            <a:r>
              <a:rPr lang="en-US" sz="2600" dirty="0" smtClean="0"/>
              <a:t>or </a:t>
            </a:r>
            <a:r>
              <a:rPr lang="en-US" sz="2600" b="1" dirty="0" smtClean="0"/>
              <a:t>body</a:t>
            </a:r>
            <a:r>
              <a:rPr lang="en-US" sz="2600" dirty="0" smtClean="0"/>
              <a:t>) cells</a:t>
            </a:r>
          </a:p>
          <a:p>
            <a:pPr marL="0" indent="0">
              <a:buNone/>
            </a:pPr>
            <a:r>
              <a:rPr lang="en-US" sz="2600" dirty="0" smtClean="0"/>
              <a:t>-Mitosis is divided into </a:t>
            </a:r>
            <a:r>
              <a:rPr lang="en-US" sz="2600" b="1" u="sng" dirty="0" smtClean="0"/>
              <a:t>4 </a:t>
            </a:r>
            <a:r>
              <a:rPr lang="en-US" sz="2600" b="1" dirty="0" smtClean="0"/>
              <a:t>phases</a:t>
            </a:r>
            <a:endParaRPr lang="en-US" sz="2600" dirty="0"/>
          </a:p>
        </p:txBody>
      </p:sp>
      <p:pic>
        <p:nvPicPr>
          <p:cNvPr id="5122" name="Picture 2" descr="https://www.migeneticsconnection.org/brca/images/chromos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1524000"/>
            <a:ext cx="4180114" cy="22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raining.seer.cancer.gov/images/anatomy/muscular/muscle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88620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rthopediatrics.com/binary/org/ORTHOPEDIATRICS/images/page/child_elbow_panners_caus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73500"/>
            <a:ext cx="29845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edimoon.com/wp-content/uploads/2012/09/brain-cell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0451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9857" y="3873500"/>
            <a:ext cx="1328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Muscle,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Nerve and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Bone cells</a:t>
            </a:r>
          </a:p>
          <a:p>
            <a:endParaRPr lang="en-US" dirty="0"/>
          </a:p>
          <a:p>
            <a:r>
              <a:rPr lang="en-US" dirty="0" smtClean="0"/>
              <a:t>Have all DNA!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54" y="108857"/>
            <a:ext cx="8686800" cy="838200"/>
          </a:xfrm>
        </p:spPr>
        <p:txBody>
          <a:bodyPr/>
          <a:lstStyle/>
          <a:p>
            <a:r>
              <a:rPr lang="en-US" u="sng" dirty="0" smtClean="0"/>
              <a:t>Mitosis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CELL IN PROPHASE</a:t>
            </a:r>
            <a:r>
              <a:rPr lang="en-US" b="1" dirty="0" smtClean="0"/>
              <a:t>-1</a:t>
            </a:r>
            <a:r>
              <a:rPr lang="en-US" b="1" baseline="30000" dirty="0" smtClean="0"/>
              <a:t>ST</a:t>
            </a:r>
            <a:r>
              <a:rPr lang="en-US" b="1" dirty="0" smtClean="0"/>
              <a:t> phase of </a:t>
            </a:r>
          </a:p>
          <a:p>
            <a:pPr marL="0" indent="0">
              <a:buNone/>
            </a:pPr>
            <a:r>
              <a:rPr lang="en-US" b="1" dirty="0" smtClean="0"/>
              <a:t>mitosis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b="1" u="sng" dirty="0" smtClean="0"/>
              <a:t>nuclear</a:t>
            </a:r>
            <a:r>
              <a:rPr lang="en-US" b="1" dirty="0" smtClean="0"/>
              <a:t> membrane</a:t>
            </a:r>
            <a:r>
              <a:rPr lang="en-US" dirty="0" smtClean="0"/>
              <a:t> dissolves</a:t>
            </a:r>
          </a:p>
          <a:p>
            <a:pPr marL="0" indent="0">
              <a:buNone/>
            </a:pPr>
            <a:r>
              <a:rPr lang="en-US" b="1" dirty="0" smtClean="0"/>
              <a:t>-Chromatin(DNA) </a:t>
            </a:r>
            <a:r>
              <a:rPr lang="en-US" dirty="0" smtClean="0"/>
              <a:t>coils into double-stranded </a:t>
            </a:r>
            <a:r>
              <a:rPr lang="en-US" b="1" u="sng" dirty="0" smtClean="0"/>
              <a:t>chromosomes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b="1" u="sng" dirty="0" smtClean="0"/>
              <a:t>Spindle fibers</a:t>
            </a:r>
            <a:r>
              <a:rPr lang="en-US" dirty="0" smtClean="0"/>
              <a:t> (strings) form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nuclear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membrane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sz="2800" dirty="0" smtClean="0"/>
              <a:t>			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	chromosomes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1026" name="Picture 2" descr="http://www.evh.k12.nf.ca/rbaker/Bio%203201/The%20Cell%20Cycle/proph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8290"/>
            <a:ext cx="3397153" cy="30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3429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91343" y="3103876"/>
            <a:ext cx="1524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14600" y="5562600"/>
            <a:ext cx="1219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514600" y="3886200"/>
            <a:ext cx="13716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54" y="108857"/>
            <a:ext cx="8686800" cy="838200"/>
          </a:xfrm>
        </p:spPr>
        <p:txBody>
          <a:bodyPr/>
          <a:lstStyle/>
          <a:p>
            <a:r>
              <a:rPr lang="en-US" u="sng" dirty="0" smtClean="0"/>
              <a:t>Cell division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CELL IN METAPHASE</a:t>
            </a:r>
            <a:r>
              <a:rPr lang="en-US" b="1" dirty="0" smtClean="0"/>
              <a:t>-2</a:t>
            </a:r>
            <a:r>
              <a:rPr lang="en-US" b="1" baseline="30000" dirty="0" smtClean="0"/>
              <a:t>ND</a:t>
            </a:r>
            <a:r>
              <a:rPr lang="en-US" b="1" dirty="0" smtClean="0"/>
              <a:t> phase </a:t>
            </a:r>
          </a:p>
          <a:p>
            <a:pPr marL="0" indent="0">
              <a:buNone/>
            </a:pPr>
            <a:r>
              <a:rPr lang="en-US" b="1" dirty="0" smtClean="0"/>
              <a:t>of mitosis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Spindle fibers move chromosomes to the </a:t>
            </a:r>
            <a:r>
              <a:rPr lang="en-US" b="1" u="sng" dirty="0" smtClean="0"/>
              <a:t>middle</a:t>
            </a:r>
            <a:r>
              <a:rPr lang="en-US" dirty="0" smtClean="0"/>
              <a:t> of the cell     </a:t>
            </a:r>
          </a:p>
          <a:p>
            <a:pPr marL="0" indent="0">
              <a:buNone/>
            </a:pPr>
            <a:r>
              <a:rPr lang="en-US" dirty="0" smtClean="0"/>
              <a:t>				  Equator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sz="2800" dirty="0" smtClean="0"/>
              <a:t>			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	   Chromosomes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2050" name="Picture 2" descr="http://www89.homepage.villanova.edu/angelo.milicia/Biology/metaph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0" y="3320143"/>
            <a:ext cx="3764902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school.com/science/biology_place/labbench/lab3/images/metaph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95943"/>
            <a:ext cx="330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438400" y="5083628"/>
            <a:ext cx="1689132" cy="326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73466" y="3831772"/>
            <a:ext cx="806466" cy="1121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54" y="108857"/>
            <a:ext cx="8686800" cy="838200"/>
          </a:xfrm>
        </p:spPr>
        <p:txBody>
          <a:bodyPr/>
          <a:lstStyle/>
          <a:p>
            <a:r>
              <a:rPr lang="en-US" u="sng" dirty="0" smtClean="0"/>
              <a:t>Cell division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8072"/>
            <a:ext cx="89154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CELL IN ANAPHASE</a:t>
            </a:r>
            <a:r>
              <a:rPr lang="en-US" b="1" dirty="0" smtClean="0"/>
              <a:t>-3</a:t>
            </a:r>
            <a:r>
              <a:rPr lang="en-US" b="1" baseline="30000" dirty="0" smtClean="0"/>
              <a:t>RD</a:t>
            </a:r>
            <a:r>
              <a:rPr lang="en-US" b="1" dirty="0" smtClean="0"/>
              <a:t> phase </a:t>
            </a:r>
          </a:p>
          <a:p>
            <a:pPr marL="0" indent="0">
              <a:buNone/>
            </a:pPr>
            <a:r>
              <a:rPr lang="en-US" b="1" dirty="0" smtClean="0"/>
              <a:t>of mitosis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Chromosomes separate and move </a:t>
            </a:r>
            <a:r>
              <a:rPr lang="en-US" b="1" u="sng" dirty="0" smtClean="0"/>
              <a:t>apart</a:t>
            </a:r>
            <a:r>
              <a:rPr lang="en-US" dirty="0" smtClean="0"/>
              <a:t>  to oppose</a:t>
            </a:r>
          </a:p>
          <a:p>
            <a:pPr marL="0" indent="0">
              <a:buNone/>
            </a:pPr>
            <a:r>
              <a:rPr lang="en-US" b="1" u="sng" dirty="0" smtClean="0"/>
              <a:t>sides</a:t>
            </a:r>
            <a:r>
              <a:rPr lang="en-US" dirty="0" smtClean="0"/>
              <a:t> (</a:t>
            </a:r>
            <a:r>
              <a:rPr lang="en-US" b="1" u="sng" dirty="0" smtClean="0"/>
              <a:t>poles</a:t>
            </a:r>
            <a:r>
              <a:rPr lang="en-US" dirty="0" smtClean="0"/>
              <a:t>)of the cell 				  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sz="2800" dirty="0" smtClean="0"/>
              <a:t>			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Chromatids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3074" name="Picture 2" descr="http://www.phschool.com/science/biology_place/labbench/lab3/images/anaph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457200"/>
            <a:ext cx="40639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yvonnebraden.com/anapha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65871"/>
            <a:ext cx="3087652" cy="28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876800" y="4800600"/>
            <a:ext cx="1066800" cy="465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14900" y="5562600"/>
            <a:ext cx="990600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54" y="108857"/>
            <a:ext cx="8686800" cy="838200"/>
          </a:xfrm>
        </p:spPr>
        <p:txBody>
          <a:bodyPr/>
          <a:lstStyle/>
          <a:p>
            <a:r>
              <a:rPr lang="en-US" u="sng" dirty="0" smtClean="0"/>
              <a:t>Cell division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990600"/>
            <a:ext cx="8915400" cy="6096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CELL IN TELOPHASE</a:t>
            </a:r>
            <a:r>
              <a:rPr lang="en-US" b="1" dirty="0" smtClean="0"/>
              <a:t>-4</a:t>
            </a:r>
            <a:r>
              <a:rPr lang="en-US" b="1" baseline="30000" dirty="0" smtClean="0"/>
              <a:t>TH</a:t>
            </a:r>
            <a:r>
              <a:rPr lang="en-US" b="1" dirty="0"/>
              <a:t> </a:t>
            </a:r>
            <a:r>
              <a:rPr lang="en-US" b="1" dirty="0" smtClean="0"/>
              <a:t>phase </a:t>
            </a:r>
          </a:p>
          <a:p>
            <a:pPr marL="0" indent="0">
              <a:buNone/>
            </a:pPr>
            <a:r>
              <a:rPr lang="en-US" b="1" dirty="0" smtClean="0"/>
              <a:t>of mitosis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Nuclear membranes (envelopes) reappear around 2 new </a:t>
            </a:r>
            <a:r>
              <a:rPr lang="en-US" b="1" u="sng" dirty="0" smtClean="0"/>
              <a:t>daughter</a:t>
            </a:r>
            <a:r>
              <a:rPr lang="en-US" dirty="0" smtClean="0"/>
              <a:t> cells</a:t>
            </a:r>
          </a:p>
          <a:p>
            <a:pPr marL="0" indent="0">
              <a:buNone/>
            </a:pPr>
            <a:r>
              <a:rPr lang="en-US" dirty="0" smtClean="0"/>
              <a:t>-Chromosomes uncoil into </a:t>
            </a:r>
            <a:r>
              <a:rPr lang="en-US" b="1" u="sng" dirty="0" smtClean="0"/>
              <a:t>chromatin</a:t>
            </a:r>
            <a:r>
              <a:rPr lang="en-US" dirty="0" smtClean="0"/>
              <a:t> again  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u="sng" dirty="0" smtClean="0"/>
              <a:t>cleavage furrow</a:t>
            </a:r>
            <a:r>
              <a:rPr lang="en-US" dirty="0" smtClean="0"/>
              <a:t> becomes visible in animal cells</a:t>
            </a:r>
          </a:p>
          <a:p>
            <a:pPr marL="0" indent="0">
              <a:buNone/>
            </a:pPr>
            <a:r>
              <a:rPr lang="en-US" dirty="0" smtClean="0"/>
              <a:t>-In plant cells, a </a:t>
            </a:r>
            <a:r>
              <a:rPr lang="en-US" b="1" u="sng" dirty="0" smtClean="0"/>
              <a:t>cell plate</a:t>
            </a:r>
            <a:r>
              <a:rPr lang="en-US" dirty="0" smtClean="0"/>
              <a:t> becomes visible          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u="sng" dirty="0" smtClean="0"/>
              <a:t>Spindle fibers</a:t>
            </a:r>
            <a:r>
              <a:rPr lang="en-US" dirty="0" smtClean="0"/>
              <a:t> dissolve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100" dirty="0" smtClean="0"/>
              <a:t>Cleavage</a:t>
            </a:r>
            <a:r>
              <a:rPr lang="en-US" dirty="0" smtClean="0"/>
              <a:t>				  		</a:t>
            </a:r>
          </a:p>
          <a:p>
            <a:pPr marL="0" indent="0">
              <a:buNone/>
            </a:pPr>
            <a:r>
              <a:rPr lang="en-US" sz="3100" dirty="0" smtClean="0"/>
              <a:t>furrow</a:t>
            </a: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sz="2800" dirty="0" smtClean="0"/>
              <a:t>			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Chromatids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590800" y="4800600"/>
            <a:ext cx="1066800" cy="465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5505450"/>
            <a:ext cx="990600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hschool.com/science/biology_place/labbench/lab3/images/teloph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9408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dupic.net/Images/Mitosis/teloph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754011"/>
            <a:ext cx="4953000" cy="29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600" y="4800600"/>
            <a:ext cx="2590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4536"/>
          <a:stretch/>
        </p:blipFill>
        <p:spPr>
          <a:xfrm>
            <a:off x="6727971" y="2248287"/>
            <a:ext cx="2269331" cy="44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54" y="108857"/>
            <a:ext cx="8686800" cy="838200"/>
          </a:xfrm>
        </p:spPr>
        <p:txBody>
          <a:bodyPr/>
          <a:lstStyle/>
          <a:p>
            <a:r>
              <a:rPr lang="en-US" u="sng" dirty="0" smtClean="0"/>
              <a:t>Cell division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24" y="1066800"/>
            <a:ext cx="9048375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CYTOKINESIS</a:t>
            </a:r>
            <a:r>
              <a:rPr lang="en-US" b="1" dirty="0" smtClean="0"/>
              <a:t>-3</a:t>
            </a:r>
            <a:r>
              <a:rPr lang="en-US" b="1" baseline="30000" dirty="0" smtClean="0"/>
              <a:t>RD</a:t>
            </a:r>
            <a:r>
              <a:rPr lang="en-US" b="1" dirty="0" smtClean="0"/>
              <a:t> (final) stage of the </a:t>
            </a:r>
          </a:p>
          <a:p>
            <a:pPr mar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ell cycle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The cell </a:t>
            </a:r>
            <a:r>
              <a:rPr lang="en-US" b="1" u="sng" dirty="0" smtClean="0"/>
              <a:t>cytoplasm</a:t>
            </a:r>
            <a:r>
              <a:rPr lang="en-US" dirty="0" smtClean="0"/>
              <a:t> divide</a:t>
            </a:r>
          </a:p>
          <a:p>
            <a:pPr marL="0" indent="0">
              <a:buNone/>
            </a:pPr>
            <a:r>
              <a:rPr lang="en-US" dirty="0" smtClean="0"/>
              <a:t>-Cytokinesis produces 2 new </a:t>
            </a:r>
            <a:r>
              <a:rPr lang="en-US" b="1" u="sng" dirty="0" smtClean="0"/>
              <a:t>daughter</a:t>
            </a:r>
            <a:r>
              <a:rPr lang="en-US" dirty="0"/>
              <a:t> </a:t>
            </a:r>
            <a:r>
              <a:rPr lang="en-US" dirty="0" smtClean="0"/>
              <a:t>cells in a multicellular organism, </a:t>
            </a:r>
            <a:r>
              <a:rPr lang="en-US" b="1" dirty="0" smtClean="0"/>
              <a:t>or</a:t>
            </a:r>
            <a:r>
              <a:rPr lang="en-US" dirty="0" smtClean="0"/>
              <a:t> 2 new, identical unicellular organisms as seen in the diagram below</a:t>
            </a:r>
          </a:p>
          <a:p>
            <a:pPr marL="0" indent="0">
              <a:buNone/>
            </a:pPr>
            <a:r>
              <a:rPr lang="en-US" dirty="0" smtClean="0"/>
              <a:t>		Parent amoeba-------------------</a:t>
            </a:r>
            <a:r>
              <a:rPr lang="en-US" dirty="0" smtClean="0">
                <a:sym typeface="Wingdings" pitchFamily="2" charset="2"/>
              </a:rPr>
              <a:t>2 identical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					offspring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sz="2800" b="1" dirty="0" smtClean="0"/>
              <a:t>An amoeba			       </a:t>
            </a:r>
          </a:p>
          <a:p>
            <a:pPr marL="0" indent="0">
              <a:buNone/>
            </a:pPr>
            <a:r>
              <a:rPr lang="en-US" sz="2800" b="1" dirty="0" smtClean="0"/>
              <a:t>reproducing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1026" name="Picture 2" descr="http://www.wikipedy.com/images_r/railroads/amo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0778"/>
            <a:ext cx="6400800" cy="22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ill of cell di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625"/>
            <a:ext cx="21145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83" y="0"/>
            <a:ext cx="8686800" cy="838200"/>
          </a:xfrm>
        </p:spPr>
        <p:txBody>
          <a:bodyPr/>
          <a:lstStyle/>
          <a:p>
            <a:r>
              <a:rPr lang="en-US" u="sng" dirty="0" smtClean="0"/>
              <a:t>Cell division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4" y="762000"/>
            <a:ext cx="9048375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fertilized egg cell (egg + sperm) will repeatedly go through </a:t>
            </a:r>
            <a:r>
              <a:rPr lang="en-US" sz="2800" b="1" u="sng" dirty="0" smtClean="0"/>
              <a:t>interphase, mitosis and cytokinesis</a:t>
            </a:r>
            <a:r>
              <a:rPr lang="en-US" sz="2800" dirty="0" smtClean="0"/>
              <a:t> , which will allow a single cell to grow and develop into a </a:t>
            </a:r>
            <a:r>
              <a:rPr lang="en-US" sz="2800" b="1" u="sng" dirty="0" smtClean="0"/>
              <a:t>multicellular</a:t>
            </a:r>
            <a:r>
              <a:rPr lang="en-US" sz="2800" dirty="0" smtClean="0"/>
              <a:t> organism. During early development, body cells can become </a:t>
            </a:r>
            <a:r>
              <a:rPr lang="en-US" sz="2800" b="1" u="sng" dirty="0" smtClean="0"/>
              <a:t>specialized</a:t>
            </a:r>
            <a:r>
              <a:rPr lang="en-US" sz="2800" dirty="0" smtClean="0"/>
              <a:t> to perform </a:t>
            </a:r>
            <a:r>
              <a:rPr lang="en-US" sz="2800" b="1" dirty="0" smtClean="0"/>
              <a:t>different </a:t>
            </a:r>
            <a:r>
              <a:rPr lang="en-US" sz="2800" b="1" u="sng" dirty="0" smtClean="0"/>
              <a:t>functions</a:t>
            </a:r>
            <a:r>
              <a:rPr lang="en-US" sz="2800" dirty="0" smtClean="0"/>
              <a:t>, even though all these different cells(</a:t>
            </a:r>
            <a:r>
              <a:rPr lang="en-US" sz="2800" b="1" u="sng" dirty="0" smtClean="0"/>
              <a:t>muscle, nerve, blood, bone</a:t>
            </a:r>
            <a:r>
              <a:rPr lang="en-US" sz="2800" dirty="0" smtClean="0"/>
              <a:t> etc…) came from 1 cell and contain the same genetic information.</a:t>
            </a:r>
            <a:r>
              <a:rPr lang="en-US" b="1"/>
              <a:t>	</a:t>
            </a:r>
            <a:r>
              <a:rPr lang="en-US" sz="2400" b="1" u="sng" smtClean="0"/>
              <a:t>Cell </a:t>
            </a:r>
            <a:r>
              <a:rPr lang="en-US" sz="2400" b="1" u="sng" dirty="0" smtClean="0"/>
              <a:t>cycle</a:t>
            </a:r>
          </a:p>
          <a:p>
            <a:pPr marL="0" indent="0">
              <a:buNone/>
            </a:pPr>
            <a:r>
              <a:rPr lang="en-US" sz="2400" dirty="0" smtClean="0"/>
              <a:t>sperm</a:t>
            </a:r>
            <a:r>
              <a:rPr lang="en-US" sz="2400" dirty="0"/>
              <a:t>	</a:t>
            </a:r>
            <a:r>
              <a:rPr lang="en-US" sz="2400" dirty="0" smtClean="0"/>
              <a:t>		 +	egg=   zygote-------------------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smtClean="0"/>
              <a:t>Multicellular	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 </a:t>
            </a:r>
            <a:r>
              <a:rPr lang="en-US" sz="2800" dirty="0" smtClean="0"/>
              <a:t>+</a:t>
            </a:r>
            <a:r>
              <a:rPr lang="en-US" sz="2400" dirty="0" smtClean="0"/>
              <a:t> 				-----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organism	</a:t>
            </a:r>
            <a:endParaRPr lang="en-US" sz="2400" dirty="0"/>
          </a:p>
        </p:txBody>
      </p:sp>
      <p:pic>
        <p:nvPicPr>
          <p:cNvPr id="3074" name="Picture 2" descr="http://www.smashinglists.com/wp-content/uploads/2010/11/Sperm-Fa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4724400"/>
            <a:ext cx="2546926" cy="19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57.foxnews.com/global.fncstatic.com/static/managed/img/Scitech/660/371/Sperm-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9425"/>
            <a:ext cx="3349411" cy="18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83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Cell Cycle Activity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2890"/>
            <a:ext cx="9146309" cy="58674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Directions</a:t>
            </a:r>
            <a:r>
              <a:rPr lang="en-US" sz="4000" dirty="0" smtClean="0"/>
              <a:t>: Number your paper 1-8 and Identify </a:t>
            </a:r>
            <a:r>
              <a:rPr lang="en-US" sz="4000" dirty="0"/>
              <a:t>the stage of mitosis for each of the onion root tip slides. Explain </a:t>
            </a:r>
            <a:r>
              <a:rPr lang="en-US" sz="4000" dirty="0" smtClean="0"/>
              <a:t>why you chose that stage of the cell cycle based on what </a:t>
            </a:r>
            <a:r>
              <a:rPr lang="en-US" sz="4000" dirty="0"/>
              <a:t>is happening to the chromosomes in each phase.</a:t>
            </a:r>
          </a:p>
          <a:p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9294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83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Cell Cycle Activity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6309" cy="17526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1. </a:t>
            </a:r>
            <a:endParaRPr lang="en-US" sz="6000" b="1" dirty="0"/>
          </a:p>
        </p:txBody>
      </p:sp>
      <p:pic>
        <p:nvPicPr>
          <p:cNvPr id="5" name="Picture 3" descr="alliumanaphase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6582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1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>
            <a:normAutofit/>
          </a:bodyPr>
          <a:lstStyle/>
          <a:p>
            <a:pPr marL="68580" indent="0"/>
            <a:r>
              <a:rPr lang="en-US" u="sng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48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u="sng" dirty="0" smtClean="0"/>
              <a:t>Parts of the chromosome</a:t>
            </a:r>
          </a:p>
          <a:p>
            <a:pPr marL="68580" indent="0">
              <a:buNone/>
            </a:pPr>
            <a:r>
              <a:rPr lang="en-US" sz="2800" b="1" dirty="0" smtClean="0"/>
              <a:t>				</a:t>
            </a:r>
            <a:r>
              <a:rPr lang="en-US" sz="2800" b="1" u="sng" dirty="0" smtClean="0"/>
              <a:t>Other Parts to know:</a:t>
            </a:r>
          </a:p>
          <a:p>
            <a:pPr marL="6858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	   </a:t>
            </a:r>
            <a:r>
              <a:rPr lang="en-US" sz="2800" b="1" u="sng" dirty="0" smtClean="0"/>
              <a:t>Centrioles:</a:t>
            </a:r>
            <a:r>
              <a:rPr lang="en-US" sz="2800" b="1" dirty="0" smtClean="0"/>
              <a:t> </a:t>
            </a:r>
            <a:r>
              <a:rPr lang="en-US" sz="2800" dirty="0" smtClean="0"/>
              <a:t>make spindle 						fibers-</a:t>
            </a:r>
            <a:r>
              <a:rPr lang="en-US" sz="2800" b="1" dirty="0" smtClean="0"/>
              <a:t>only in animal cells</a:t>
            </a:r>
            <a:endParaRPr lang="en-US" sz="2800" dirty="0" smtClean="0"/>
          </a:p>
          <a:p>
            <a:pPr marL="6858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	   </a:t>
            </a:r>
            <a:r>
              <a:rPr lang="en-US" sz="2800" b="1" u="sng" dirty="0" smtClean="0"/>
              <a:t>Spindle fibers:</a:t>
            </a:r>
            <a:r>
              <a:rPr lang="en-US" sz="2800" b="1" dirty="0" smtClean="0"/>
              <a:t> </a:t>
            </a:r>
            <a:r>
              <a:rPr lang="en-US" sz="2800" dirty="0" smtClean="0"/>
              <a:t>pull the </a:t>
            </a:r>
          </a:p>
          <a:p>
            <a:pPr marL="6858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chromosomes around</a:t>
            </a:r>
            <a:endParaRPr lang="en-US" sz="2800" b="1" dirty="0"/>
          </a:p>
        </p:txBody>
      </p:sp>
      <p:pic>
        <p:nvPicPr>
          <p:cNvPr id="2050" name="Picture 2" descr="https://junoed.com/files/118999/chromos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281264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eationrevolution.com/wp-content/uploads/2010/12/centriole-mit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Sister Chromatids</a:t>
            </a:r>
            <a:r>
              <a:rPr lang="en-US" sz="2600" b="1" dirty="0" smtClean="0"/>
              <a:t>=</a:t>
            </a:r>
          </a:p>
          <a:p>
            <a:r>
              <a:rPr lang="en-US" sz="2600" b="1" dirty="0" smtClean="0"/>
              <a:t>identical DNA</a:t>
            </a:r>
            <a:endParaRPr lang="en-US" sz="2600" b="1" u="sng" dirty="0"/>
          </a:p>
        </p:txBody>
      </p:sp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Cycle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96" t="19733" r="8211" b="6686"/>
          <a:stretch/>
        </p:blipFill>
        <p:spPr>
          <a:xfrm>
            <a:off x="1870953" y="1676400"/>
            <a:ext cx="5215647" cy="4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83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Cell Cycle Activity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6309" cy="17526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3.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380" t="17946" r="13711" b="13534"/>
          <a:stretch/>
        </p:blipFill>
        <p:spPr>
          <a:xfrm>
            <a:off x="1828799" y="1353015"/>
            <a:ext cx="5076372" cy="52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Cell Cycle Activity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4</a:t>
            </a:r>
          </a:p>
        </p:txBody>
      </p:sp>
      <p:pic>
        <p:nvPicPr>
          <p:cNvPr id="4" name="Picture 3" descr="http://faculty.baruch.cuny.edu/jwahlert/bio1003/images/mitosis/4_mataphas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t="20923" r="26597"/>
          <a:stretch/>
        </p:blipFill>
        <p:spPr bwMode="auto">
          <a:xfrm>
            <a:off x="2133600" y="18288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153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5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57997" r="72308" b="20526"/>
          <a:stretch>
            <a:fillRect/>
          </a:stretch>
        </p:blipFill>
        <p:spPr bwMode="auto">
          <a:xfrm>
            <a:off x="1600200" y="1447800"/>
            <a:ext cx="6506425" cy="52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72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6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09" y="1704974"/>
            <a:ext cx="3374692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4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7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3589285" cy="40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8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77"/>
          <a:stretch/>
        </p:blipFill>
        <p:spPr>
          <a:xfrm>
            <a:off x="2057400" y="1828800"/>
            <a:ext cx="3680758" cy="41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4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3065" y="3056"/>
            <a:ext cx="7620000" cy="914400"/>
          </a:xfrm>
        </p:spPr>
        <p:txBody>
          <a:bodyPr>
            <a:normAutofit/>
          </a:bodyPr>
          <a:lstStyle/>
          <a:p>
            <a:pPr marL="68580" indent="0" algn="ctr"/>
            <a:r>
              <a:rPr lang="en-US" sz="4000" u="sng" dirty="0" smtClean="0"/>
              <a:t>Stages of the cell cycle</a:t>
            </a:r>
            <a:endParaRPr lang="en-US" sz="4000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29" y="1752600"/>
            <a:ext cx="9089571" cy="4430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positivemed.com/wp-content/uploads/2012/05/children_linedu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20578"/>
            <a:ext cx="5041900" cy="31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lloidalsilver.com/images/colloidal_silver/lifestyle/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190999"/>
            <a:ext cx="3292929" cy="2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657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do living things need the cell cycle?</a:t>
            </a:r>
          </a:p>
          <a:p>
            <a:pPr lvl="1"/>
            <a:r>
              <a:rPr lang="en-US" b="1" u="sng" dirty="0" smtClean="0"/>
              <a:t>Bacteria and other unicellular organisms</a:t>
            </a:r>
            <a:r>
              <a:rPr lang="en-US" dirty="0" smtClean="0"/>
              <a:t>-use the cell cycle to </a:t>
            </a:r>
            <a:r>
              <a:rPr lang="en-US" b="1" dirty="0" smtClean="0"/>
              <a:t>reproduce asexually through binary fission</a:t>
            </a:r>
          </a:p>
          <a:p>
            <a:pPr lvl="1"/>
            <a:r>
              <a:rPr lang="en-US" dirty="0" smtClean="0"/>
              <a:t> </a:t>
            </a:r>
            <a:r>
              <a:rPr lang="en-US" b="1" u="sng" dirty="0" smtClean="0"/>
              <a:t>HUMANS and other multicellular organisms</a:t>
            </a:r>
            <a:r>
              <a:rPr lang="en-US" dirty="0" smtClean="0"/>
              <a:t>-use the cell cycle to </a:t>
            </a:r>
            <a:r>
              <a:rPr lang="en-US" b="1" dirty="0" smtClean="0"/>
              <a:t>grow and develop and repair dead cells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24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4429" y="1752600"/>
            <a:ext cx="9089571" cy="4430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038600"/>
          </a:xfrm>
        </p:spPr>
        <p:txBody>
          <a:bodyPr>
            <a:normAutofit lnSpcReduction="10000"/>
          </a:bodyPr>
          <a:lstStyle/>
          <a:p>
            <a:r>
              <a:rPr lang="en-US" sz="3800" dirty="0" smtClean="0"/>
              <a:t>Why do living things need the cell cycle?</a:t>
            </a:r>
          </a:p>
          <a:p>
            <a:pPr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As the cell grows, its 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volume increases much more rapidly than the surface area</a:t>
            </a:r>
            <a:r>
              <a:rPr lang="en-US" altLang="en-US" sz="29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2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What’s the problem?</a:t>
            </a:r>
          </a:p>
          <a:p>
            <a:pPr lvl="2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The cell might have difficulty supplying nutrients and expelling enough waste products</a:t>
            </a:r>
            <a:r>
              <a:rPr lang="en-US" altLang="en-US" sz="2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lvl="2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Mitosis decreases the ratio, </a:t>
            </a:r>
            <a:r>
              <a:rPr lang="en-US" altLang="en-US" sz="29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so </a:t>
            </a:r>
            <a:r>
              <a:rPr lang="en-US" altLang="en-US" sz="29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materials can be transported more easily.</a:t>
            </a:r>
            <a:endParaRPr lang="en-US" altLang="en-US" sz="2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en-US" altLang="en-US" sz="2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6" descr="ch 9 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" y="3964239"/>
            <a:ext cx="4501904" cy="28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 9 im 8 9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17" y="4261624"/>
            <a:ext cx="4468812" cy="21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3 stages of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1. </a:t>
            </a:r>
            <a:r>
              <a:rPr lang="en-US" b="1" u="sng" dirty="0" smtClean="0"/>
              <a:t>Interphase</a:t>
            </a:r>
            <a:r>
              <a:rPr lang="en-US" dirty="0" smtClean="0"/>
              <a:t>-the </a:t>
            </a:r>
            <a:r>
              <a:rPr lang="en-US" b="1" dirty="0" smtClean="0"/>
              <a:t>non-dividing stage. </a:t>
            </a:r>
            <a:r>
              <a:rPr lang="en-US" dirty="0" smtClean="0"/>
              <a:t>This is the stage when the cell is </a:t>
            </a:r>
            <a:r>
              <a:rPr lang="en-US" b="1" u="sng" dirty="0" smtClean="0"/>
              <a:t>growing</a:t>
            </a:r>
            <a:r>
              <a:rPr lang="en-US" dirty="0" smtClean="0"/>
              <a:t> and </a:t>
            </a:r>
            <a:r>
              <a:rPr lang="en-US" b="1" u="sng" dirty="0" smtClean="0"/>
              <a:t>developing.</a:t>
            </a:r>
          </a:p>
          <a:p>
            <a:pPr lvl="0"/>
            <a:r>
              <a:rPr lang="en-US" dirty="0" smtClean="0"/>
              <a:t>2. </a:t>
            </a:r>
            <a:r>
              <a:rPr lang="en-US" b="1" u="sng" dirty="0" smtClean="0"/>
              <a:t>Mitosis</a:t>
            </a:r>
            <a:r>
              <a:rPr lang="en-US" dirty="0" smtClean="0"/>
              <a:t>-the </a:t>
            </a:r>
            <a:r>
              <a:rPr lang="en-US" b="1" dirty="0" smtClean="0"/>
              <a:t>division of the nucleus and the DNA</a:t>
            </a:r>
            <a:r>
              <a:rPr lang="en-US" dirty="0" smtClean="0"/>
              <a:t>, forming </a:t>
            </a:r>
            <a:r>
              <a:rPr lang="en-US" b="1" dirty="0" smtClean="0"/>
              <a:t>2 identical nuclei </a:t>
            </a:r>
            <a:r>
              <a:rPr lang="en-US" dirty="0" smtClean="0"/>
              <a:t>with </a:t>
            </a:r>
            <a:r>
              <a:rPr lang="en-US" b="1" dirty="0" smtClean="0"/>
              <a:t>identical DNA</a:t>
            </a:r>
          </a:p>
          <a:p>
            <a:pPr lvl="0"/>
            <a:r>
              <a:rPr lang="en-US" dirty="0" smtClean="0"/>
              <a:t>3. </a:t>
            </a:r>
            <a:r>
              <a:rPr lang="en-US" b="1" u="sng" dirty="0" smtClean="0"/>
              <a:t>Cytokinesis</a:t>
            </a:r>
            <a:r>
              <a:rPr lang="en-US" dirty="0" smtClean="0"/>
              <a:t>-the production </a:t>
            </a:r>
          </a:p>
          <a:p>
            <a:pPr marL="0" lvl="0" indent="0">
              <a:buNone/>
            </a:pPr>
            <a:r>
              <a:rPr lang="en-US" dirty="0" smtClean="0"/>
              <a:t>of </a:t>
            </a:r>
            <a:r>
              <a:rPr lang="en-US" b="1" u="sng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new daughter cells.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pPr marL="3200400" lvl="7" indent="0">
              <a:buNone/>
            </a:pPr>
            <a:endParaRPr lang="en-US" b="1" dirty="0"/>
          </a:p>
        </p:txBody>
      </p:sp>
      <p:pic>
        <p:nvPicPr>
          <p:cNvPr id="1026" name="Picture 2" descr="http://www.biology.arizona.edu/cell_bio/activities/cell_cycle/graphics/cell_cycle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 9 im 8 9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00504"/>
            <a:ext cx="3329781" cy="16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u="sng" dirty="0" smtClean="0"/>
              <a:t>Cells in interphase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-1</a:t>
            </a:r>
            <a:r>
              <a:rPr lang="en-US" b="1" baseline="30000" dirty="0" smtClean="0"/>
              <a:t>st</a:t>
            </a:r>
            <a:r>
              <a:rPr lang="en-US" b="1" dirty="0" smtClean="0"/>
              <a:t> stage of the cell cycle</a:t>
            </a:r>
          </a:p>
          <a:p>
            <a:pPr marL="0" indent="0">
              <a:buNone/>
            </a:pPr>
            <a:r>
              <a:rPr lang="en-US" dirty="0" smtClean="0"/>
              <a:t>-DNA is in the form of long, thin strands (strings) called </a:t>
            </a:r>
            <a:r>
              <a:rPr lang="en-US" b="1" u="sng" dirty="0" smtClean="0"/>
              <a:t>chromatin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-DNA </a:t>
            </a:r>
            <a:r>
              <a:rPr lang="en-US" b="1" u="sng" dirty="0" smtClean="0"/>
              <a:t>REPLICATES</a:t>
            </a:r>
            <a:r>
              <a:rPr lang="en-US" dirty="0" smtClean="0"/>
              <a:t> (makes a copy of itself)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phschool.com/science/biology_place/biocoach/images/mitosisisg/mitin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4482"/>
            <a:ext cx="4876800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romosomeRe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12762"/>
            <a:ext cx="2743200" cy="3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58900" y="-12700"/>
            <a:ext cx="2482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3" tIns="45499" rIns="90993" bIns="45499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Cellular Reproduction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2625" y="1228725"/>
            <a:ext cx="7334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003366"/>
                </a:solidFill>
                <a:cs typeface="Times New Roman" panose="02020603050405020304" pitchFamily="18" charset="0"/>
              </a:rPr>
              <a:t>The Stages of Interphase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2625" y="1798638"/>
            <a:ext cx="7334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solidFill>
                  <a:srgbClr val="000000"/>
                </a:solidFill>
                <a:cs typeface="Times New Roman" panose="02020603050405020304" pitchFamily="18" charset="0"/>
              </a:rPr>
              <a:t>The first stage of interphase, G</a:t>
            </a:r>
            <a:r>
              <a:rPr lang="en-US" altLang="en-US" sz="29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7600" y="2366963"/>
            <a:ext cx="7334250" cy="14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The cell is </a:t>
            </a:r>
            <a:r>
              <a:rPr lang="en-US" altLang="en-US" sz="29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growing</a:t>
            </a: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, carrying out normal cell functions, and preparing to replicate DNA.</a:t>
            </a:r>
            <a:endParaRPr lang="en-US" altLang="en-US" sz="2900" dirty="0">
              <a:solidFill>
                <a:srgbClr val="CC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9222" name="Picture 6" descr="ch 9 im 8 9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8563"/>
            <a:ext cx="589756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513" y="14288"/>
            <a:ext cx="13255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/>
          <a:p>
            <a:r>
              <a:rPr lang="en-US" altLang="en-US" b="1">
                <a:solidFill>
                  <a:srgbClr val="A6000D"/>
                </a:solidFill>
              </a:rPr>
              <a:t>Chapter 9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93725" y="484188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/>
          <a:p>
            <a:r>
              <a:rPr lang="en-US" altLang="en-US" sz="2500" b="1" dirty="0">
                <a:solidFill>
                  <a:srgbClr val="A6000D"/>
                </a:solidFill>
              </a:rPr>
              <a:t>9.1 Cellular Growth</a:t>
            </a:r>
          </a:p>
        </p:txBody>
      </p:sp>
    </p:spTree>
    <p:extLst>
      <p:ext uri="{BB962C8B-B14F-4D97-AF65-F5344CB8AC3E}">
        <p14:creationId xmlns:p14="http://schemas.microsoft.com/office/powerpoint/2010/main" val="40608339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58900" y="-12700"/>
            <a:ext cx="2482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3" tIns="45499" rIns="90993" bIns="45499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Cellular Reproduction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2625" y="1228725"/>
            <a:ext cx="7334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>
                <a:solidFill>
                  <a:srgbClr val="003366"/>
                </a:solidFill>
                <a:cs typeface="Times New Roman" panose="02020603050405020304" pitchFamily="18" charset="0"/>
              </a:rPr>
              <a:t>The Second Stage of Interphase, 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2625" y="1947863"/>
            <a:ext cx="68707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The cell </a:t>
            </a:r>
            <a:r>
              <a:rPr lang="en-US" altLang="en-US" sz="29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replicates</a:t>
            </a:r>
            <a:r>
              <a:rPr lang="en-US" altLang="en-US" sz="2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its DNA in preparation for cell division.</a:t>
            </a:r>
          </a:p>
        </p:txBody>
      </p:sp>
      <p:pic>
        <p:nvPicPr>
          <p:cNvPr id="10245" name="Picture 5" descr="ch 9 im 8 9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357563"/>
            <a:ext cx="589756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6513" y="14288"/>
            <a:ext cx="13255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/>
          <a:p>
            <a:r>
              <a:rPr lang="en-US" altLang="en-US" b="1">
                <a:solidFill>
                  <a:srgbClr val="A6000D"/>
                </a:solidFill>
              </a:rPr>
              <a:t>Chapter 9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3725" y="484188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/>
          <a:p>
            <a:r>
              <a:rPr lang="en-US" altLang="en-US" sz="2500" b="1">
                <a:solidFill>
                  <a:srgbClr val="A6000D"/>
                </a:solidFill>
              </a:rPr>
              <a:t>9.1 Cellular Growth</a:t>
            </a:r>
          </a:p>
        </p:txBody>
      </p:sp>
    </p:spTree>
    <p:extLst>
      <p:ext uri="{BB962C8B-B14F-4D97-AF65-F5344CB8AC3E}">
        <p14:creationId xmlns:p14="http://schemas.microsoft.com/office/powerpoint/2010/main" val="15057690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58900" y="-12700"/>
            <a:ext cx="24828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3" tIns="45499" rIns="90993" bIns="45499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Cellular Reproduction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2625" y="1228725"/>
            <a:ext cx="7334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>
                <a:solidFill>
                  <a:srgbClr val="003366"/>
                </a:solidFill>
                <a:cs typeface="Times New Roman" panose="02020603050405020304" pitchFamily="18" charset="0"/>
              </a:rPr>
              <a:t>The Third Stage of Interphase, G</a:t>
            </a:r>
            <a:r>
              <a:rPr lang="en-US" altLang="en-US" sz="2900" baseline="-25000">
                <a:solidFill>
                  <a:srgbClr val="003366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268" name="Picture 4" descr="ch 9 im 8 9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357563"/>
            <a:ext cx="589756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2625" y="1951038"/>
            <a:ext cx="74009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The cell </a:t>
            </a:r>
            <a:r>
              <a:rPr lang="en-US" altLang="en-US" sz="29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prepares</a:t>
            </a: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 for the division of its nucleus.</a:t>
            </a:r>
            <a:endParaRPr lang="en-US" altLang="en-US" sz="2900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513" y="14288"/>
            <a:ext cx="13255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/>
          <a:p>
            <a:r>
              <a:rPr lang="en-US" altLang="en-US" b="1">
                <a:solidFill>
                  <a:srgbClr val="A6000D"/>
                </a:solidFill>
              </a:rPr>
              <a:t>Chapter 9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3725" y="484188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3" tIns="45499" rIns="90993" bIns="45499">
            <a:spAutoFit/>
          </a:bodyPr>
          <a:lstStyle/>
          <a:p>
            <a:r>
              <a:rPr lang="en-US" altLang="en-US" sz="2500" b="1">
                <a:solidFill>
                  <a:srgbClr val="A6000D"/>
                </a:solidFill>
              </a:rPr>
              <a:t>9.1 Cellular Growth</a:t>
            </a:r>
          </a:p>
        </p:txBody>
      </p:sp>
    </p:spTree>
    <p:extLst>
      <p:ext uri="{BB962C8B-B14F-4D97-AF65-F5344CB8AC3E}">
        <p14:creationId xmlns:p14="http://schemas.microsoft.com/office/powerpoint/2010/main" val="31309087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735</Words>
  <Application>Microsoft Office PowerPoint</Application>
  <PresentationFormat>On-screen Show (4:3)</PresentationFormat>
  <Paragraphs>181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iRespondGraphMaster</vt:lpstr>
      <vt:lpstr>iRespondQuestionMaster</vt:lpstr>
      <vt:lpstr>Trek</vt:lpstr>
      <vt:lpstr>Cell Division What are the 3 stages of the cell cycle?  </vt:lpstr>
      <vt:lpstr>Cell cycle</vt:lpstr>
      <vt:lpstr>Stages of the cell cycle</vt:lpstr>
      <vt:lpstr>PowerPoint Presentation</vt:lpstr>
      <vt:lpstr>3 stages of the Cell cycle</vt:lpstr>
      <vt:lpstr>Cells in interphase</vt:lpstr>
      <vt:lpstr>PowerPoint Presentation</vt:lpstr>
      <vt:lpstr>PowerPoint Presentation</vt:lpstr>
      <vt:lpstr>PowerPoint Presentation</vt:lpstr>
      <vt:lpstr>Cells in mitosis</vt:lpstr>
      <vt:lpstr>CELLS IN MITOSIS</vt:lpstr>
      <vt:lpstr>Mitosis</vt:lpstr>
      <vt:lpstr>Cell division</vt:lpstr>
      <vt:lpstr>Cell division</vt:lpstr>
      <vt:lpstr>Cell division</vt:lpstr>
      <vt:lpstr>Cell division</vt:lpstr>
      <vt:lpstr>Cell division</vt:lpstr>
      <vt:lpstr>Cell Cycle Activity</vt:lpstr>
      <vt:lpstr>Cell Cycle Activity</vt:lpstr>
      <vt:lpstr>Cell Cycle Activity</vt:lpstr>
      <vt:lpstr>Cell Cycle Activity</vt:lpstr>
      <vt:lpstr>Cell Cycle Activity</vt:lpstr>
      <vt:lpstr>Cell Cycle Activity</vt:lpstr>
      <vt:lpstr>Cell Cycle Activity</vt:lpstr>
      <vt:lpstr>Cell Cycle Activity </vt:lpstr>
      <vt:lpstr>Cell Cycle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148</cp:revision>
  <cp:lastPrinted>2014-03-06T15:16:15Z</cp:lastPrinted>
  <dcterms:created xsi:type="dcterms:W3CDTF">2012-08-12T15:53:18Z</dcterms:created>
  <dcterms:modified xsi:type="dcterms:W3CDTF">2018-09-11T15:57:31Z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