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4093" r:id="rId3"/>
  </p:sldMasterIdLst>
  <p:handoutMasterIdLst>
    <p:handoutMasterId r:id="rId12"/>
  </p:handoutMasterIdLst>
  <p:sldIdLst>
    <p:sldId id="292" r:id="rId4"/>
    <p:sldId id="258" r:id="rId5"/>
    <p:sldId id="290" r:id="rId6"/>
    <p:sldId id="259" r:id="rId7"/>
    <p:sldId id="284" r:id="rId8"/>
    <p:sldId id="261" r:id="rId9"/>
    <p:sldId id="285" r:id="rId10"/>
    <p:sldId id="291" r:id="rId1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bg1"/>
                </a:solidFill>
              </a:rPr>
              <a:t>Theory of Natural Selection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"/>
            <a:ext cx="8839200" cy="6534150"/>
          </a:xfrm>
        </p:spPr>
        <p:txBody>
          <a:bodyPr>
            <a:normAutofit/>
          </a:bodyPr>
          <a:lstStyle/>
          <a:p>
            <a:pPr marL="228600" lvl="1" indent="0" defTabSz="97155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r>
              <a:rPr lang="en-US" sz="2800" b="1" dirty="0"/>
              <a:t> </a:t>
            </a:r>
            <a:r>
              <a:rPr lang="en-US" sz="2800" b="1" dirty="0">
                <a:solidFill>
                  <a:schemeClr val="bg1"/>
                </a:solidFill>
              </a:rPr>
              <a:t>Peppered Moths</a:t>
            </a:r>
            <a:r>
              <a:rPr lang="en-US" sz="2800" dirty="0">
                <a:solidFill>
                  <a:schemeClr val="bg1"/>
                </a:solidFill>
              </a:rPr>
              <a:t>-natural selection in action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Dr. </a:t>
            </a:r>
            <a:r>
              <a:rPr lang="en-US" sz="2800" b="1" dirty="0" err="1">
                <a:solidFill>
                  <a:schemeClr val="bg1"/>
                </a:solidFill>
              </a:rPr>
              <a:t>Kettlewell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studied peppered moths in polluted and unpolluted forests. The </a:t>
            </a:r>
            <a:r>
              <a:rPr lang="en-US" sz="2800" b="1" dirty="0">
                <a:solidFill>
                  <a:schemeClr val="bg1"/>
                </a:solidFill>
              </a:rPr>
              <a:t>polluted</a:t>
            </a:r>
            <a:r>
              <a:rPr lang="en-US" sz="2800" dirty="0">
                <a:solidFill>
                  <a:schemeClr val="bg1"/>
                </a:solidFill>
              </a:rPr>
              <a:t> forests near industrial cities had higher populations of </a:t>
            </a:r>
            <a:r>
              <a:rPr lang="en-US" sz="2800" b="1" dirty="0">
                <a:solidFill>
                  <a:schemeClr val="bg1"/>
                </a:solidFill>
              </a:rPr>
              <a:t>darker</a:t>
            </a:r>
            <a:r>
              <a:rPr lang="en-US" sz="2800" dirty="0">
                <a:solidFill>
                  <a:schemeClr val="bg1"/>
                </a:solidFill>
              </a:rPr>
              <a:t> colored moths because they were less likely to be eaten by birds. Before the Industrial Revolution,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   dark moths </a:t>
            </a:r>
            <a:r>
              <a:rPr lang="en-US" sz="2800" dirty="0">
                <a:solidFill>
                  <a:schemeClr val="bg1"/>
                </a:solidFill>
              </a:rPr>
              <a:t>were almost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completely </a:t>
            </a:r>
            <a:r>
              <a:rPr lang="en-US" sz="2800" b="1" dirty="0">
                <a:solidFill>
                  <a:schemeClr val="bg1"/>
                </a:solidFill>
              </a:rPr>
              <a:t>absent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because the </a:t>
            </a:r>
            <a:r>
              <a:rPr lang="en-US" sz="2800" b="1" dirty="0">
                <a:solidFill>
                  <a:schemeClr val="bg1"/>
                </a:solidFill>
              </a:rPr>
              <a:t>lighter</a:t>
            </a:r>
            <a:r>
              <a:rPr lang="en-US" sz="2800" dirty="0">
                <a:solidFill>
                  <a:schemeClr val="bg1"/>
                </a:solidFill>
              </a:rPr>
              <a:t> color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had </a:t>
            </a:r>
            <a:r>
              <a:rPr lang="en-US" sz="2800" b="1" dirty="0">
                <a:solidFill>
                  <a:schemeClr val="bg1"/>
                </a:solidFill>
              </a:rPr>
              <a:t>higher fitness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pPr marL="228600" lvl="1" indent="0">
              <a:buNone/>
            </a:pPr>
            <a:endParaRPr lang="en-US" sz="2600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fig3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992" y="3190876"/>
            <a:ext cx="4852608" cy="354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52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2200" dirty="0"/>
              <a:t>UNIT:  Evolution</a:t>
            </a:r>
            <a:br>
              <a:rPr lang="en-US" sz="2200" dirty="0"/>
            </a:br>
            <a:r>
              <a:rPr lang="en-US" sz="2200" dirty="0"/>
              <a:t>How are antibiotic resistant strains of bacteria an example of evolution?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1870"/>
            <a:ext cx="8763000" cy="5715000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pPr marL="0" indent="0">
              <a:buNone/>
            </a:pPr>
            <a:r>
              <a:rPr lang="en-US" sz="2800" b="1" u="sng" dirty="0"/>
              <a:t>QUICK REVIEW QUESTIONS</a:t>
            </a:r>
            <a:r>
              <a:rPr lang="en-US" sz="2800" b="1" dirty="0"/>
              <a:t>:  </a:t>
            </a:r>
            <a:endParaRPr lang="en-US" sz="2800" dirty="0"/>
          </a:p>
          <a:p>
            <a:pPr lvl="0"/>
            <a:r>
              <a:rPr lang="en-US" sz="2800" dirty="0"/>
              <a:t>What organism was the </a:t>
            </a:r>
            <a:r>
              <a:rPr lang="en-US" sz="2800" u="sng" dirty="0"/>
              <a:t>FIRST</a:t>
            </a:r>
            <a:r>
              <a:rPr lang="en-US" sz="2800" dirty="0"/>
              <a:t> to evolve on Earth? </a:t>
            </a:r>
            <a:r>
              <a:rPr lang="en-US" sz="2800" b="1" u="sng" dirty="0"/>
              <a:t>Bacteria</a:t>
            </a:r>
          </a:p>
          <a:p>
            <a:pPr lvl="0"/>
            <a:r>
              <a:rPr lang="en-US" sz="2800" dirty="0"/>
              <a:t>How long ago did they evolve? </a:t>
            </a:r>
            <a:r>
              <a:rPr lang="en-US" sz="2800" b="1" u="sng" dirty="0"/>
              <a:t>3.5 </a:t>
            </a:r>
            <a:r>
              <a:rPr lang="en-US" sz="2800" dirty="0"/>
              <a:t>billion years ago</a:t>
            </a:r>
          </a:p>
          <a:p>
            <a:pPr lvl="0"/>
            <a:r>
              <a:rPr lang="en-US" sz="2800" dirty="0"/>
              <a:t>Were they prokaryotic or eukaryotic? </a:t>
            </a:r>
          </a:p>
          <a:p>
            <a:pPr lvl="0"/>
            <a:r>
              <a:rPr lang="en-US" sz="2800" b="1" u="sng" dirty="0"/>
              <a:t>Prokaryotic</a:t>
            </a:r>
            <a:endParaRPr lang="en-US" sz="2800" b="1" dirty="0"/>
          </a:p>
          <a:p>
            <a:pPr lvl="0"/>
            <a:r>
              <a:rPr lang="en-US" sz="2800" dirty="0"/>
              <a:t>Describe these organisms – </a:t>
            </a:r>
            <a:r>
              <a:rPr lang="en-US" sz="2800" b="1" u="sng" dirty="0"/>
              <a:t>Unicellular </a:t>
            </a:r>
          </a:p>
          <a:p>
            <a:pPr marL="0" lvl="0" indent="0">
              <a:buNone/>
            </a:pPr>
            <a:r>
              <a:rPr lang="en-US" sz="2800" dirty="0"/>
              <a:t>&amp; </a:t>
            </a:r>
            <a:r>
              <a:rPr lang="en-US" sz="2800" b="1" u="sng" dirty="0"/>
              <a:t>simple; </a:t>
            </a:r>
            <a:r>
              <a:rPr lang="en-US" sz="2800" dirty="0"/>
              <a:t>have no membrane-bound </a:t>
            </a:r>
          </a:p>
          <a:p>
            <a:pPr marL="0" lvl="0" indent="0">
              <a:buNone/>
            </a:pPr>
            <a:r>
              <a:rPr lang="en-US" sz="2800" b="1" u="sng" dirty="0"/>
              <a:t>organelles</a:t>
            </a:r>
          </a:p>
          <a:p>
            <a:pPr marL="68580" indent="0">
              <a:buNone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6" name="Picture 2" descr="http://micro.magnet.fsu.edu/cells/procaryotes/images/procary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89" y="3352800"/>
            <a:ext cx="2925061" cy="335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/>
              <a:t>Antibiotic resistance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5715000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u="sng" dirty="0"/>
              <a:t>BACTERIA &amp; ANTIBIOTIC RESISTANCE – An Outcome of Evolution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Some bacteria are </a:t>
            </a:r>
            <a:r>
              <a:rPr lang="en-US" sz="2800" b="1" u="sng" dirty="0"/>
              <a:t>helpful; </a:t>
            </a:r>
            <a:r>
              <a:rPr lang="en-US" sz="2800" dirty="0"/>
              <a:t>while some are </a:t>
            </a:r>
            <a:r>
              <a:rPr lang="en-US" sz="2800" b="1" u="sng" dirty="0"/>
              <a:t>harmful</a:t>
            </a:r>
          </a:p>
          <a:p>
            <a:r>
              <a:rPr lang="en-US" sz="2800" dirty="0"/>
              <a:t>-  When bacteria are harmful, </a:t>
            </a:r>
            <a:r>
              <a:rPr lang="en-US" sz="2800" b="1" u="sng" dirty="0"/>
              <a:t>antibiotics </a:t>
            </a:r>
            <a:r>
              <a:rPr lang="en-US" sz="2800" dirty="0"/>
              <a:t>are used to eliminate (get rid of) the bacteria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An </a:t>
            </a:r>
            <a:r>
              <a:rPr lang="en-US" sz="2800" i="1" u="sng" dirty="0"/>
              <a:t>antibiotic</a:t>
            </a:r>
            <a:r>
              <a:rPr lang="en-US" sz="2800" dirty="0"/>
              <a:t> is a substance that can </a:t>
            </a:r>
            <a:r>
              <a:rPr lang="en-US" sz="2800" b="1" u="sng" dirty="0"/>
              <a:t>stop </a:t>
            </a:r>
            <a:r>
              <a:rPr lang="en-US" sz="2800" dirty="0"/>
              <a:t>or slow down the </a:t>
            </a:r>
            <a:r>
              <a:rPr lang="en-US" sz="2800" b="1" u="sng" dirty="0"/>
              <a:t>growth </a:t>
            </a:r>
            <a:r>
              <a:rPr lang="en-US" sz="2800" dirty="0"/>
              <a:t>of bacteria </a:t>
            </a:r>
          </a:p>
          <a:p>
            <a:r>
              <a:rPr lang="en-US" sz="2800" b="1" dirty="0"/>
              <a:t>Remember:  anti – </a:t>
            </a:r>
            <a:r>
              <a:rPr lang="en-US" sz="2800" b="1" u="sng" dirty="0"/>
              <a:t>against </a:t>
            </a:r>
            <a:r>
              <a:rPr lang="en-US" sz="2800" b="1" dirty="0"/>
              <a:t>bio - </a:t>
            </a:r>
            <a:r>
              <a:rPr lang="en-US" sz="2800" b="1" u="sng" dirty="0"/>
              <a:t>life</a:t>
            </a:r>
            <a:endParaRPr lang="en-US" sz="2800" u="sng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5" name="Picture 2" descr="http://www.personal.psu.edu/czc5161/blogs/testing/2471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953000"/>
            <a:ext cx="18097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/>
              <a:t>Antibiotic resistance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 Also remember:  All </a:t>
            </a:r>
            <a:r>
              <a:rPr lang="en-US" sz="2800" b="1" u="sng" dirty="0"/>
              <a:t>populations </a:t>
            </a:r>
            <a:r>
              <a:rPr lang="en-US" sz="2800" dirty="0"/>
              <a:t>of organisms exhibit </a:t>
            </a:r>
            <a:r>
              <a:rPr lang="en-US" sz="2800" b="1" u="sng" dirty="0"/>
              <a:t>variations </a:t>
            </a:r>
            <a:r>
              <a:rPr lang="en-US" sz="2800" dirty="0"/>
              <a:t>(differences) even though they’re of the same </a:t>
            </a:r>
            <a:r>
              <a:rPr lang="en-US" sz="2800" b="1" u="sng" dirty="0"/>
              <a:t>species</a:t>
            </a:r>
            <a:endParaRPr lang="en-US" sz="2800" dirty="0"/>
          </a:p>
          <a:p>
            <a:pPr lvl="0"/>
            <a:r>
              <a:rPr lang="en-US" sz="2800" dirty="0"/>
              <a:t>When bacteria are first exposed to antibiotics, some of the bacteria will have the ability to </a:t>
            </a:r>
            <a:r>
              <a:rPr lang="en-US" sz="2800" b="1" u="sng" dirty="0"/>
              <a:t>resist</a:t>
            </a:r>
            <a:r>
              <a:rPr lang="en-US" sz="2800" dirty="0"/>
              <a:t>(defend against) an antibiotic’s attack on it</a:t>
            </a:r>
          </a:p>
        </p:txBody>
      </p:sp>
      <p:pic>
        <p:nvPicPr>
          <p:cNvPr id="5" name="Picture 2" descr="http://4.bp.blogspot.com/-2EIDjICMQlw/TvoWchwlGtI/AAAAAAAAAHY/cCIW0B4O_Oo/s1600/superb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98682"/>
            <a:ext cx="3962400" cy="336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/>
              <a:t>Antibiotic resistance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024"/>
            <a:ext cx="8839200" cy="6400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b="1" dirty="0"/>
              <a:t>For example</a:t>
            </a:r>
            <a:r>
              <a:rPr lang="en-US" sz="2800" dirty="0"/>
              <a:t> – When a person takes an </a:t>
            </a:r>
            <a:r>
              <a:rPr lang="en-US" sz="2800" b="1" u="sng" dirty="0"/>
              <a:t>antibiotic </a:t>
            </a:r>
            <a:r>
              <a:rPr lang="en-US" sz="2800" dirty="0"/>
              <a:t>for a bacterial infection/disease, the antibiotic </a:t>
            </a:r>
            <a:r>
              <a:rPr lang="en-US" sz="2800" b="1" u="sng" dirty="0"/>
              <a:t>kills </a:t>
            </a:r>
            <a:r>
              <a:rPr lang="en-US" sz="2800" dirty="0"/>
              <a:t>the bacteria that cannot defend themselves, leaving behind the bacteria that can </a:t>
            </a:r>
            <a:r>
              <a:rPr lang="en-US" sz="2800" b="1" u="sng" dirty="0"/>
              <a:t>survive </a:t>
            </a:r>
            <a:r>
              <a:rPr lang="en-US" sz="2800" dirty="0"/>
              <a:t>the antibiotic.  The bacteria that can resist the antibiotic are said to be </a:t>
            </a:r>
            <a:r>
              <a:rPr lang="en-US" sz="2800" b="1" u="sng" dirty="0"/>
              <a:t>selected </a:t>
            </a:r>
            <a:r>
              <a:rPr lang="en-US" sz="2800" dirty="0"/>
              <a:t>for (natural selection)</a:t>
            </a:r>
          </a:p>
          <a:p>
            <a:pPr marL="0" indent="0">
              <a:buNone/>
            </a:pPr>
            <a:r>
              <a:rPr lang="en-US" sz="2800" dirty="0"/>
              <a:t>				</a:t>
            </a:r>
            <a:r>
              <a:rPr lang="en-US" sz="1800" dirty="0"/>
              <a:t>Shaded area represents </a:t>
            </a:r>
            <a:r>
              <a:rPr lang="en-US" sz="1800" i="1" dirty="0"/>
              <a:t>E. coli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		Clear area represents absence of </a:t>
            </a:r>
            <a:r>
              <a:rPr lang="en-US" sz="1800" i="1" dirty="0"/>
              <a:t>E. coli</a:t>
            </a:r>
            <a:endParaRPr lang="en-US" sz="1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 =  penicillin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  =  erythromycin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  =  chloramphenicol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  =  streptomycin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44964"/>
              </p:ext>
            </p:extLst>
          </p:nvPr>
        </p:nvGraphicFramePr>
        <p:xfrm>
          <a:off x="4191000" y="3886200"/>
          <a:ext cx="28448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Picture" r:id="rId3" imgW="1245340" imgH="1245340" progId="Word.Picture.8">
                  <p:embed/>
                </p:oleObj>
              </mc:Choice>
              <mc:Fallback>
                <p:oleObj name="Picture" r:id="rId3" imgW="1245340" imgH="12453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contrast="-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86200"/>
                        <a:ext cx="2844800" cy="284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943129" y="3082779"/>
            <a:ext cx="274638" cy="274637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943129" y="3520281"/>
            <a:ext cx="274638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6817591" y="3352800"/>
            <a:ext cx="990600" cy="46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6705600" y="3657600"/>
            <a:ext cx="97270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8646"/>
            <a:ext cx="22313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6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/>
          <a:lstStyle/>
          <a:p>
            <a:pPr algn="ctr"/>
            <a:r>
              <a:rPr lang="en-US" u="sng" dirty="0"/>
              <a:t>Antibiotic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sz="2800" dirty="0"/>
              <a:t>Remember:  Organisms that are most </a:t>
            </a:r>
            <a:r>
              <a:rPr lang="en-US" sz="2800" b="1" u="sng" dirty="0"/>
              <a:t>adapted </a:t>
            </a:r>
            <a:r>
              <a:rPr lang="en-US" sz="2800" dirty="0"/>
              <a:t>to their environment (meaning they have the </a:t>
            </a:r>
            <a:r>
              <a:rPr lang="en-US" sz="2800" b="1" u="sng" dirty="0"/>
              <a:t>BEST </a:t>
            </a:r>
            <a:r>
              <a:rPr lang="en-US" sz="2800" dirty="0"/>
              <a:t>traits) are more likely to </a:t>
            </a:r>
            <a:r>
              <a:rPr lang="en-US" sz="2800" b="1" u="sng" dirty="0"/>
              <a:t>survive, reproduce </a:t>
            </a:r>
            <a:r>
              <a:rPr lang="en-US" sz="2800" dirty="0"/>
              <a:t>and pass these traits on to the next </a:t>
            </a:r>
            <a:r>
              <a:rPr lang="en-US" sz="2800" b="1" u="sng" dirty="0"/>
              <a:t>generation. </a:t>
            </a:r>
            <a:r>
              <a:rPr lang="en-US" sz="2800" dirty="0"/>
              <a:t>In this case, the bacteria that survive are able to </a:t>
            </a:r>
            <a:r>
              <a:rPr lang="en-US" sz="2800" b="1" u="sng" dirty="0"/>
              <a:t>reproduce </a:t>
            </a:r>
            <a:r>
              <a:rPr lang="en-US" sz="2800" dirty="0"/>
              <a:t>and pass their resistance to their </a:t>
            </a:r>
            <a:r>
              <a:rPr lang="en-US" sz="2800" b="1" u="sng" dirty="0"/>
              <a:t>offspring.</a:t>
            </a:r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www.answersingenesis.org/assets/images/articles/nab/h-pylo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4800600" cy="355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Antibiotic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32426"/>
            <a:ext cx="9144000" cy="62484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lvl="0"/>
            <a:r>
              <a:rPr lang="en-US" sz="2800" dirty="0"/>
              <a:t>All of the bacteria that are able to survive from the deadly effects of an antibiotic are members of a </a:t>
            </a:r>
            <a:r>
              <a:rPr lang="en-US" sz="2800" b="1" u="sng" dirty="0"/>
              <a:t>resistant </a:t>
            </a:r>
            <a:r>
              <a:rPr lang="en-US" sz="2800" dirty="0"/>
              <a:t>strain, which prevents them from being </a:t>
            </a:r>
            <a:r>
              <a:rPr lang="en-US" sz="2800" b="1" u="sng" dirty="0"/>
              <a:t>killed </a:t>
            </a:r>
            <a:r>
              <a:rPr lang="en-US" sz="2800" dirty="0"/>
              <a:t>by the antibiotic.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This process described above allows </a:t>
            </a:r>
            <a:r>
              <a:rPr lang="en-US" sz="2800" b="1" u="sng" dirty="0"/>
              <a:t>resistant </a:t>
            </a:r>
            <a:r>
              <a:rPr lang="en-US" sz="2800" dirty="0"/>
              <a:t>strains of bacteria to evolve from </a:t>
            </a:r>
            <a:r>
              <a:rPr lang="en-US" sz="2800" b="1" u="sng" dirty="0"/>
              <a:t>non-</a:t>
            </a:r>
            <a:r>
              <a:rPr lang="en-US" sz="2800" dirty="0"/>
              <a:t>resistant strains</a:t>
            </a:r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evolution.berkeley.edu/evolibrary/images/interviews/resista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22650"/>
            <a:ext cx="6210300" cy="305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28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Pesticide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144000" cy="573405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lvl="0"/>
            <a:r>
              <a:rPr lang="en-US" sz="2800" dirty="0"/>
              <a:t>Another example of natural selection is </a:t>
            </a:r>
            <a:r>
              <a:rPr lang="en-US" sz="2800" b="1" u="sng" dirty="0"/>
              <a:t>pesticide resistance</a:t>
            </a:r>
            <a:r>
              <a:rPr lang="en-US" sz="2800" dirty="0"/>
              <a:t>. </a:t>
            </a:r>
          </a:p>
          <a:p>
            <a:pPr lvl="0"/>
            <a:r>
              <a:rPr lang="en-US" sz="2800" dirty="0"/>
              <a:t>The overuse of pesticides has led to </a:t>
            </a:r>
            <a:r>
              <a:rPr lang="en-US" sz="2800" b="1" u="sng" dirty="0"/>
              <a:t>mutations</a:t>
            </a:r>
            <a:r>
              <a:rPr lang="en-US" sz="2800" dirty="0"/>
              <a:t> in insects that make them able to survive normal doses of pesticides.</a:t>
            </a:r>
          </a:p>
          <a:p>
            <a:pPr lvl="0"/>
            <a:r>
              <a:rPr lang="en-US" sz="2800" dirty="0"/>
              <a:t>These beneficial mutations are then passed on to offspring, so they are not killed by the </a:t>
            </a:r>
          </a:p>
          <a:p>
            <a:pPr marL="0" lvl="0" indent="0">
              <a:buNone/>
            </a:pPr>
            <a:r>
              <a:rPr lang="en-US" sz="2800" dirty="0"/>
              <a:t>same dose of pesticide, which </a:t>
            </a:r>
          </a:p>
          <a:p>
            <a:pPr marL="0" lvl="0" indent="0">
              <a:buNone/>
            </a:pPr>
            <a:r>
              <a:rPr lang="en-US" sz="2800" dirty="0"/>
              <a:t>led to the </a:t>
            </a:r>
            <a:r>
              <a:rPr lang="en-US" sz="2800" b="1" u="sng" dirty="0"/>
              <a:t>evolution </a:t>
            </a:r>
            <a:r>
              <a:rPr lang="en-US" sz="2800" dirty="0"/>
              <a:t>of the </a:t>
            </a:r>
          </a:p>
          <a:p>
            <a:pPr marL="0" lvl="0" indent="0">
              <a:buNone/>
            </a:pPr>
            <a:r>
              <a:rPr lang="en-US" sz="2800" dirty="0"/>
              <a:t>population. </a:t>
            </a:r>
          </a:p>
          <a:p>
            <a:pPr marL="0" indent="0">
              <a:buNone/>
            </a:pPr>
            <a:endParaRPr lang="en-US" sz="2800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711849"/>
            <a:ext cx="4567237" cy="406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40832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</TotalTime>
  <Words>452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Tw Cen MT</vt:lpstr>
      <vt:lpstr>iRespondGraphMaster</vt:lpstr>
      <vt:lpstr>iRespondQuestionMaster</vt:lpstr>
      <vt:lpstr>Thatch</vt:lpstr>
      <vt:lpstr>Picture</vt:lpstr>
      <vt:lpstr>Theory of Natural Selection</vt:lpstr>
      <vt:lpstr>UNIT:  Evolution How are antibiotic resistant strains of bacteria an example of evolution? </vt:lpstr>
      <vt:lpstr>Antibiotic resistance</vt:lpstr>
      <vt:lpstr>Antibiotic resistance</vt:lpstr>
      <vt:lpstr>Antibiotic resistance</vt:lpstr>
      <vt:lpstr>Antibiotic Resistance</vt:lpstr>
      <vt:lpstr>Antibiotic Resistance</vt:lpstr>
      <vt:lpstr>Pesticide Resistance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212</cp:revision>
  <cp:lastPrinted>2012-10-18T11:37:51Z</cp:lastPrinted>
  <dcterms:created xsi:type="dcterms:W3CDTF">2012-08-12T15:53:18Z</dcterms:created>
  <dcterms:modified xsi:type="dcterms:W3CDTF">2019-11-11T16:50:14Z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