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4" r:id="rId2"/>
    <p:sldMasterId id="2147484093" r:id="rId3"/>
  </p:sldMasterIdLst>
  <p:handoutMasterIdLst>
    <p:handoutMasterId r:id="rId10"/>
  </p:handoutMasterIdLst>
  <p:sldIdLst>
    <p:sldId id="289" r:id="rId4"/>
    <p:sldId id="258" r:id="rId5"/>
    <p:sldId id="259" r:id="rId6"/>
    <p:sldId id="284" r:id="rId7"/>
    <p:sldId id="261" r:id="rId8"/>
    <p:sldId id="285" r:id="rId9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B8A38-4191-4344-A5B6-AFC383AB0954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232EF-12DF-4F43-8A5B-A12B5A7F7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64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11/5/2012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416" y="381000"/>
            <a:ext cx="8476014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UNIT 8</a:t>
            </a:r>
            <a:r>
              <a:rPr lang="en-US" sz="2800" b="1" dirty="0" smtClean="0"/>
              <a:t>:  Evolution</a:t>
            </a:r>
            <a:br>
              <a:rPr lang="en-US" sz="2800" b="1" dirty="0" smtClean="0"/>
            </a:br>
            <a:r>
              <a:rPr lang="en-US" sz="2800" b="1" dirty="0" smtClean="0"/>
              <a:t>How are antibiotic </a:t>
            </a:r>
            <a:r>
              <a:rPr lang="en-US" sz="2800" b="1" dirty="0"/>
              <a:t>resistant strains of </a:t>
            </a:r>
            <a:r>
              <a:rPr lang="en-US" sz="2800" b="1" dirty="0" smtClean="0"/>
              <a:t>bacteria an example of evolution</a:t>
            </a:r>
            <a:r>
              <a:rPr lang="en-US" sz="2700" b="1" dirty="0" smtClean="0"/>
              <a:t>?</a:t>
            </a:r>
            <a:br>
              <a:rPr lang="en-US" sz="2700" b="1" dirty="0" smtClean="0"/>
            </a:br>
            <a:endParaRPr lang="en-US" sz="2700" b="1" dirty="0"/>
          </a:p>
        </p:txBody>
      </p:sp>
      <p:sp>
        <p:nvSpPr>
          <p:cNvPr id="4" name="Rectangle 3"/>
          <p:cNvSpPr/>
          <p:nvPr/>
        </p:nvSpPr>
        <p:spPr>
          <a:xfrm>
            <a:off x="286986" y="1295400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/>
          </a:p>
          <a:p>
            <a:endParaRPr lang="en-US" sz="2400" b="1" u="sng" dirty="0"/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30" y="914400"/>
            <a:ext cx="9049986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b="1" u="sng" dirty="0" smtClean="0"/>
          </a:p>
          <a:p>
            <a:pPr algn="l"/>
            <a:r>
              <a:rPr lang="en-US" sz="2800" b="1" u="sng" dirty="0"/>
              <a:t>QUICK REVIEW QUESTIONS</a:t>
            </a:r>
            <a:r>
              <a:rPr lang="en-US" sz="2800" b="1" dirty="0"/>
              <a:t>:  </a:t>
            </a:r>
            <a:endParaRPr lang="en-US" sz="2800" dirty="0"/>
          </a:p>
          <a:p>
            <a:pPr lvl="0" algn="l"/>
            <a:r>
              <a:rPr lang="en-US" sz="2800" dirty="0"/>
              <a:t>What organism was the </a:t>
            </a:r>
            <a:r>
              <a:rPr lang="en-US" sz="2800" u="sng" dirty="0"/>
              <a:t>FIRST</a:t>
            </a:r>
            <a:r>
              <a:rPr lang="en-US" sz="2800" dirty="0"/>
              <a:t> to evolve on Earth? </a:t>
            </a:r>
            <a:r>
              <a:rPr lang="en-US" sz="2800" b="1" u="sng" dirty="0" smtClean="0"/>
              <a:t>Bacteria</a:t>
            </a:r>
            <a:endParaRPr lang="en-US" sz="2800" b="1" u="sng" dirty="0"/>
          </a:p>
          <a:p>
            <a:pPr lvl="0" algn="l"/>
            <a:r>
              <a:rPr lang="en-US" sz="2800" dirty="0"/>
              <a:t>How long ago did they evolve? </a:t>
            </a:r>
            <a:r>
              <a:rPr lang="en-US" sz="2800" b="1" u="sng" dirty="0" smtClean="0"/>
              <a:t>3.5 </a:t>
            </a:r>
            <a:r>
              <a:rPr lang="en-US" sz="2800" dirty="0" smtClean="0"/>
              <a:t>billion </a:t>
            </a:r>
            <a:r>
              <a:rPr lang="en-US" sz="2800" dirty="0"/>
              <a:t>years ago</a:t>
            </a:r>
          </a:p>
          <a:p>
            <a:pPr lvl="0" algn="l"/>
            <a:r>
              <a:rPr lang="en-US" sz="2800" dirty="0"/>
              <a:t>Were they prokaryotic or eukaryotic? </a:t>
            </a:r>
            <a:endParaRPr lang="en-US" sz="2800" dirty="0" smtClean="0"/>
          </a:p>
          <a:p>
            <a:pPr lvl="0" algn="l"/>
            <a:r>
              <a:rPr lang="en-US" sz="2800" b="1" u="sng" dirty="0" smtClean="0"/>
              <a:t>Prokaryotic</a:t>
            </a:r>
            <a:endParaRPr lang="en-US" sz="2800" b="1" dirty="0"/>
          </a:p>
          <a:p>
            <a:pPr lvl="0" algn="l"/>
            <a:r>
              <a:rPr lang="en-US" sz="2800" dirty="0"/>
              <a:t>Describe these organisms </a:t>
            </a:r>
            <a:r>
              <a:rPr lang="en-US" sz="2800" dirty="0" smtClean="0"/>
              <a:t>– </a:t>
            </a:r>
            <a:r>
              <a:rPr lang="en-US" sz="2800" b="1" u="sng" dirty="0" smtClean="0"/>
              <a:t>Unicellular </a:t>
            </a:r>
          </a:p>
          <a:p>
            <a:pPr lvl="0" algn="l"/>
            <a:r>
              <a:rPr lang="en-US" sz="2800" dirty="0" smtClean="0"/>
              <a:t>&amp; </a:t>
            </a:r>
            <a:r>
              <a:rPr lang="en-US" sz="2800" b="1" u="sng" dirty="0" smtClean="0"/>
              <a:t>simple; </a:t>
            </a:r>
            <a:r>
              <a:rPr lang="en-US" sz="2800" dirty="0" smtClean="0"/>
              <a:t>have </a:t>
            </a:r>
            <a:r>
              <a:rPr lang="en-US" sz="2800" dirty="0"/>
              <a:t>no membrane-bound </a:t>
            </a:r>
            <a:endParaRPr lang="en-US" sz="2800" dirty="0" smtClean="0"/>
          </a:p>
          <a:p>
            <a:pPr lvl="0" algn="l"/>
            <a:r>
              <a:rPr lang="en-US" sz="2800" b="1" u="sng" dirty="0" smtClean="0"/>
              <a:t>organelles</a:t>
            </a:r>
            <a:endParaRPr lang="en-US" sz="2800" b="1" u="sng" dirty="0"/>
          </a:p>
        </p:txBody>
      </p:sp>
      <p:pic>
        <p:nvPicPr>
          <p:cNvPr id="1026" name="Picture 2" descr="http://micro.magnet.fsu.edu/cells/procaryotes/images/procaryo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875" y="3048000"/>
            <a:ext cx="3190875" cy="365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8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685800"/>
          </a:xfrm>
        </p:spPr>
        <p:txBody>
          <a:bodyPr>
            <a:noAutofit/>
          </a:bodyPr>
          <a:lstStyle/>
          <a:p>
            <a:pPr marL="68580" indent="0" algn="ctr"/>
            <a:r>
              <a:rPr lang="en-US" sz="5400" u="sng" dirty="0" smtClean="0"/>
              <a:t>Antibiotic resistance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763000" cy="5715000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r>
              <a:rPr lang="en-US" sz="2800" b="1" u="sng" dirty="0"/>
              <a:t>BACTERIA &amp; ANTIBIOTIC RESISTANCE – An Outcome of Evolution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lvl="0"/>
            <a:r>
              <a:rPr lang="en-US" sz="2800" dirty="0"/>
              <a:t>Some bacteria are </a:t>
            </a:r>
            <a:r>
              <a:rPr lang="en-US" sz="2800" b="1" u="sng" dirty="0" smtClean="0"/>
              <a:t>helpful; </a:t>
            </a:r>
            <a:r>
              <a:rPr lang="en-US" sz="2800" dirty="0" smtClean="0"/>
              <a:t>while </a:t>
            </a:r>
            <a:r>
              <a:rPr lang="en-US" sz="2800" dirty="0"/>
              <a:t>some are </a:t>
            </a:r>
            <a:r>
              <a:rPr lang="en-US" sz="2800" b="1" u="sng" dirty="0" smtClean="0"/>
              <a:t>harmful</a:t>
            </a:r>
            <a:endParaRPr lang="en-US" sz="2800" b="1" u="sng" dirty="0"/>
          </a:p>
          <a:p>
            <a:r>
              <a:rPr lang="en-US" sz="2800" dirty="0"/>
              <a:t>-  When bacteria are harmful, </a:t>
            </a:r>
            <a:r>
              <a:rPr lang="en-US" sz="2800" b="1" u="sng" dirty="0" smtClean="0"/>
              <a:t>antibiotics </a:t>
            </a:r>
            <a:r>
              <a:rPr lang="en-US" sz="2800" dirty="0" smtClean="0"/>
              <a:t>are </a:t>
            </a:r>
            <a:r>
              <a:rPr lang="en-US" sz="2800" dirty="0"/>
              <a:t>used to eliminate (get rid of) the bacteria</a:t>
            </a:r>
          </a:p>
          <a:p>
            <a:pPr marL="0" indent="0">
              <a:buNone/>
            </a:pPr>
            <a:endParaRPr lang="en-US" sz="2800" dirty="0"/>
          </a:p>
          <a:p>
            <a:pPr lvl="0"/>
            <a:r>
              <a:rPr lang="en-US" sz="2800" dirty="0"/>
              <a:t>An </a:t>
            </a:r>
            <a:r>
              <a:rPr lang="en-US" sz="2800" i="1" u="sng" dirty="0"/>
              <a:t>antibiotic</a:t>
            </a:r>
            <a:r>
              <a:rPr lang="en-US" sz="2800" dirty="0"/>
              <a:t> is a substance that can </a:t>
            </a:r>
            <a:r>
              <a:rPr lang="en-US" sz="2800" b="1" u="sng" dirty="0" smtClean="0"/>
              <a:t>stop </a:t>
            </a:r>
            <a:r>
              <a:rPr lang="en-US" sz="2800" dirty="0" smtClean="0"/>
              <a:t>or </a:t>
            </a:r>
            <a:r>
              <a:rPr lang="en-US" sz="2800" dirty="0"/>
              <a:t>slow down the </a:t>
            </a:r>
            <a:r>
              <a:rPr lang="en-US" sz="2800" b="1" u="sng" dirty="0" smtClean="0"/>
              <a:t>growth </a:t>
            </a:r>
            <a:r>
              <a:rPr lang="en-US" sz="2800" dirty="0" smtClean="0"/>
              <a:t>of </a:t>
            </a:r>
            <a:r>
              <a:rPr lang="en-US" sz="2800" dirty="0"/>
              <a:t>bacteria </a:t>
            </a:r>
          </a:p>
          <a:p>
            <a:r>
              <a:rPr lang="en-US" sz="2800" b="1" dirty="0"/>
              <a:t>Remember:  anti </a:t>
            </a:r>
            <a:r>
              <a:rPr lang="en-US" sz="2800" b="1" dirty="0" smtClean="0"/>
              <a:t>– </a:t>
            </a:r>
            <a:r>
              <a:rPr lang="en-US" sz="2800" b="1" u="sng" dirty="0" smtClean="0"/>
              <a:t>against </a:t>
            </a:r>
            <a:r>
              <a:rPr lang="en-US" sz="2800" b="1" dirty="0" smtClean="0"/>
              <a:t>bio </a:t>
            </a:r>
            <a:r>
              <a:rPr lang="en-US" sz="2800" b="1" dirty="0"/>
              <a:t>- </a:t>
            </a:r>
            <a:r>
              <a:rPr lang="en-US" sz="2800" b="1" u="sng" dirty="0" smtClean="0"/>
              <a:t>life</a:t>
            </a:r>
            <a:endParaRPr lang="en-US" sz="2800" u="sng" dirty="0"/>
          </a:p>
          <a:p>
            <a:pPr marL="525780" indent="-457200">
              <a:buFont typeface="Courier New" pitchFamily="49" charset="0"/>
              <a:buChar char="o"/>
            </a:pPr>
            <a:endParaRPr lang="en-US" sz="2800" dirty="0" smtClean="0"/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</p:txBody>
      </p:sp>
      <p:pic>
        <p:nvPicPr>
          <p:cNvPr id="5" name="Picture 2" descr="http://www.personal.psu.edu/czc5161/blogs/testing/2471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953000"/>
            <a:ext cx="18097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/>
              <a:t>Antibiotic resistance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705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800" dirty="0"/>
          </a:p>
          <a:p>
            <a:pPr lvl="0"/>
            <a:r>
              <a:rPr lang="en-US" sz="2800" dirty="0"/>
              <a:t> Also remember:  All </a:t>
            </a:r>
            <a:r>
              <a:rPr lang="en-US" sz="2800" b="1" u="sng" dirty="0" smtClean="0"/>
              <a:t>populations </a:t>
            </a:r>
            <a:r>
              <a:rPr lang="en-US" sz="2800" dirty="0" smtClean="0"/>
              <a:t>of </a:t>
            </a:r>
            <a:r>
              <a:rPr lang="en-US" sz="2800" dirty="0"/>
              <a:t>organisms exhibit </a:t>
            </a:r>
            <a:r>
              <a:rPr lang="en-US" sz="2800" b="1" u="sng" dirty="0" smtClean="0"/>
              <a:t>variations </a:t>
            </a:r>
            <a:r>
              <a:rPr lang="en-US" sz="2800" dirty="0" smtClean="0"/>
              <a:t>(differences</a:t>
            </a:r>
            <a:r>
              <a:rPr lang="en-US" sz="2800" dirty="0"/>
              <a:t>) even though they’re of the same </a:t>
            </a:r>
            <a:r>
              <a:rPr lang="en-US" sz="2800" b="1" u="sng" dirty="0" smtClean="0"/>
              <a:t>species</a:t>
            </a:r>
            <a:endParaRPr lang="en-US" sz="2800" dirty="0"/>
          </a:p>
          <a:p>
            <a:pPr lvl="0"/>
            <a:r>
              <a:rPr lang="en-US" sz="2800" dirty="0"/>
              <a:t>When bacteria are first exposed to antibiotics, some of the bacteria will have the ability to </a:t>
            </a:r>
            <a:r>
              <a:rPr lang="en-US" sz="2800" b="1" u="sng" dirty="0" smtClean="0"/>
              <a:t>resist</a:t>
            </a:r>
            <a:r>
              <a:rPr lang="en-US" sz="2800" dirty="0" smtClean="0"/>
              <a:t>(defend </a:t>
            </a:r>
            <a:r>
              <a:rPr lang="en-US" sz="2800" dirty="0"/>
              <a:t>against) an antibiotic’s attack on it</a:t>
            </a:r>
          </a:p>
        </p:txBody>
      </p:sp>
      <p:pic>
        <p:nvPicPr>
          <p:cNvPr id="5" name="Picture 2" descr="http://4.bp.blogspot.com/-2EIDjICMQlw/TvoWchwlGtI/AAAAAAAAAHY/cCIW0B4O_Oo/s1600/superbu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398682"/>
            <a:ext cx="3962400" cy="336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9154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/>
              <a:t>Antibiotic resistance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47024"/>
            <a:ext cx="8839200" cy="6400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800" dirty="0" smtClean="0"/>
          </a:p>
          <a:p>
            <a:pPr lvl="0"/>
            <a:r>
              <a:rPr lang="en-US" sz="2800" b="1" dirty="0"/>
              <a:t>For example</a:t>
            </a:r>
            <a:r>
              <a:rPr lang="en-US" sz="2800" dirty="0"/>
              <a:t> – When a person takes an </a:t>
            </a:r>
            <a:r>
              <a:rPr lang="en-US" sz="2800" b="1" u="sng" dirty="0" smtClean="0"/>
              <a:t>antibiotic </a:t>
            </a:r>
            <a:r>
              <a:rPr lang="en-US" sz="2800" dirty="0" smtClean="0"/>
              <a:t>for </a:t>
            </a:r>
            <a:r>
              <a:rPr lang="en-US" sz="2800" dirty="0"/>
              <a:t>a bacterial infection/disease, the antibiotic </a:t>
            </a:r>
            <a:r>
              <a:rPr lang="en-US" sz="2800" b="1" u="sng" dirty="0" smtClean="0"/>
              <a:t>kills </a:t>
            </a:r>
            <a:r>
              <a:rPr lang="en-US" sz="2800" dirty="0" smtClean="0"/>
              <a:t>the </a:t>
            </a:r>
            <a:r>
              <a:rPr lang="en-US" sz="2800" dirty="0"/>
              <a:t>bacteria that cannot defend themselves, leaving behind the bacteria that can </a:t>
            </a:r>
            <a:r>
              <a:rPr lang="en-US" sz="2800" b="1" u="sng" dirty="0" smtClean="0"/>
              <a:t>survive </a:t>
            </a:r>
            <a:r>
              <a:rPr lang="en-US" sz="2800" dirty="0" smtClean="0"/>
              <a:t>the </a:t>
            </a:r>
            <a:r>
              <a:rPr lang="en-US" sz="2800" dirty="0"/>
              <a:t>antibiotic.  The bacteria that can resist the antibiotic </a:t>
            </a:r>
            <a:r>
              <a:rPr lang="en-US" sz="2800" dirty="0" smtClean="0"/>
              <a:t>are </a:t>
            </a:r>
            <a:r>
              <a:rPr lang="en-US" sz="2800" dirty="0"/>
              <a:t>said to be </a:t>
            </a:r>
            <a:r>
              <a:rPr lang="en-US" sz="2800" b="1" u="sng" dirty="0" smtClean="0"/>
              <a:t>selected </a:t>
            </a:r>
            <a:r>
              <a:rPr lang="en-US" sz="2800" dirty="0" smtClean="0"/>
              <a:t>for </a:t>
            </a:r>
            <a:r>
              <a:rPr lang="en-US" sz="2800" dirty="0"/>
              <a:t>(natural selection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</a:t>
            </a:r>
            <a:r>
              <a:rPr lang="en-US" sz="1800" dirty="0" smtClean="0"/>
              <a:t>Shaded </a:t>
            </a:r>
            <a:r>
              <a:rPr lang="en-US" sz="1800" dirty="0"/>
              <a:t>area represents </a:t>
            </a:r>
            <a:r>
              <a:rPr lang="en-US" sz="1800" i="1" dirty="0"/>
              <a:t>E. </a:t>
            </a:r>
            <a:r>
              <a:rPr lang="en-US" sz="1800" i="1" dirty="0" smtClean="0"/>
              <a:t>coli</a:t>
            </a:r>
            <a:r>
              <a:rPr lang="en-US" sz="1800" i="1" dirty="0"/>
              <a:t> 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		Clear </a:t>
            </a:r>
            <a:r>
              <a:rPr lang="en-US" sz="1800" dirty="0"/>
              <a:t>area represents absence of </a:t>
            </a:r>
            <a:r>
              <a:rPr lang="en-US" sz="1800" i="1" dirty="0"/>
              <a:t>E. coli</a:t>
            </a:r>
            <a:endParaRPr lang="en-US" sz="18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 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 penicillin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E  =  erythromycin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  =  chloramphenicol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S  =  streptomycin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144964"/>
              </p:ext>
            </p:extLst>
          </p:nvPr>
        </p:nvGraphicFramePr>
        <p:xfrm>
          <a:off x="4191000" y="3886200"/>
          <a:ext cx="2844800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Picture" r:id="rId3" imgW="1245340" imgH="1245340" progId="Word.Picture.8">
                  <p:embed/>
                </p:oleObj>
              </mc:Choice>
              <mc:Fallback>
                <p:oleObj name="Picture" r:id="rId3" imgW="1245340" imgH="124534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contrast="-1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886200"/>
                        <a:ext cx="2844800" cy="284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943129" y="3082779"/>
            <a:ext cx="274638" cy="274637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943129" y="3520281"/>
            <a:ext cx="274638" cy="274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 flipV="1">
            <a:off x="6817591" y="3352800"/>
            <a:ext cx="990600" cy="461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6705600" y="3657600"/>
            <a:ext cx="97270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118646"/>
            <a:ext cx="223138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96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txBody>
          <a:bodyPr/>
          <a:lstStyle/>
          <a:p>
            <a:pPr algn="ctr"/>
            <a:r>
              <a:rPr lang="en-US" u="sng" dirty="0" smtClean="0"/>
              <a:t>Antibiotic Resistance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839200" cy="5791200"/>
          </a:xfrm>
        </p:spPr>
        <p:txBody>
          <a:bodyPr>
            <a:normAutofit/>
          </a:bodyPr>
          <a:lstStyle/>
          <a:p>
            <a:r>
              <a:rPr lang="en-US" sz="2800" dirty="0"/>
              <a:t>Remember:  Organisms that are most </a:t>
            </a:r>
            <a:r>
              <a:rPr lang="en-US" sz="2800" b="1" u="sng" dirty="0" smtClean="0"/>
              <a:t>adapted </a:t>
            </a:r>
            <a:r>
              <a:rPr lang="en-US" sz="2800" dirty="0" smtClean="0"/>
              <a:t>to </a:t>
            </a:r>
            <a:r>
              <a:rPr lang="en-US" sz="2800" dirty="0"/>
              <a:t>their environment (meaning they have the </a:t>
            </a:r>
            <a:r>
              <a:rPr lang="en-US" sz="2800" b="1" u="sng" dirty="0" smtClean="0"/>
              <a:t>BEST </a:t>
            </a:r>
            <a:r>
              <a:rPr lang="en-US" sz="2800" dirty="0" smtClean="0"/>
              <a:t>traits</a:t>
            </a:r>
            <a:r>
              <a:rPr lang="en-US" sz="2800" dirty="0"/>
              <a:t>) are more likely to </a:t>
            </a:r>
            <a:r>
              <a:rPr lang="en-US" sz="2800" b="1" u="sng" dirty="0" smtClean="0"/>
              <a:t>survive, reproduce </a:t>
            </a:r>
            <a:r>
              <a:rPr lang="en-US" sz="2800" dirty="0" smtClean="0"/>
              <a:t>and </a:t>
            </a:r>
            <a:r>
              <a:rPr lang="en-US" sz="2800" dirty="0"/>
              <a:t>pass these traits on to the next </a:t>
            </a:r>
            <a:r>
              <a:rPr lang="en-US" sz="2800" b="1" u="sng" dirty="0" smtClean="0"/>
              <a:t>generation. </a:t>
            </a:r>
            <a:r>
              <a:rPr lang="en-US" sz="2800" dirty="0" smtClean="0"/>
              <a:t>In </a:t>
            </a:r>
            <a:r>
              <a:rPr lang="en-US" sz="2800" dirty="0"/>
              <a:t>this case, the bacteria that survive are able to </a:t>
            </a:r>
            <a:r>
              <a:rPr lang="en-US" sz="2800" b="1" u="sng" dirty="0" smtClean="0"/>
              <a:t>reproduce </a:t>
            </a:r>
            <a:r>
              <a:rPr lang="en-US" sz="2800" dirty="0" smtClean="0"/>
              <a:t>and </a:t>
            </a:r>
            <a:r>
              <a:rPr lang="en-US" sz="2800" dirty="0"/>
              <a:t>pass their resistance to their </a:t>
            </a:r>
            <a:r>
              <a:rPr lang="en-US" sz="2800" b="1" u="sng" dirty="0" smtClean="0"/>
              <a:t>offspring.</a:t>
            </a:r>
            <a:endParaRPr lang="en-US" sz="2800" b="1" u="sng" dirty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-228600">
              <a:buNone/>
            </a:pP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http://www.answersingenesis.org/assets/images/articles/nab/h-pylo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00400"/>
            <a:ext cx="4800600" cy="355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3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/>
              <a:t>Antibiotic Resistance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" y="32426"/>
            <a:ext cx="9144000" cy="6248400"/>
          </a:xfrm>
        </p:spPr>
        <p:txBody>
          <a:bodyPr>
            <a:normAutofit/>
          </a:bodyPr>
          <a:lstStyle/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/>
          </a:p>
          <a:p>
            <a:pPr lvl="0"/>
            <a:r>
              <a:rPr lang="en-US" sz="2800" dirty="0"/>
              <a:t>All of the bacteria that are able to survive from the deadly effects of an antibiotic are members of a </a:t>
            </a:r>
            <a:r>
              <a:rPr lang="en-US" sz="2800" b="1" u="sng" dirty="0" smtClean="0"/>
              <a:t>resistant </a:t>
            </a:r>
            <a:r>
              <a:rPr lang="en-US" sz="2800" dirty="0" smtClean="0"/>
              <a:t>strain</a:t>
            </a:r>
            <a:r>
              <a:rPr lang="en-US" sz="2800" dirty="0"/>
              <a:t>, which prevents them from being </a:t>
            </a:r>
            <a:r>
              <a:rPr lang="en-US" sz="2800" b="1" u="sng" dirty="0" smtClean="0"/>
              <a:t>killed </a:t>
            </a:r>
            <a:r>
              <a:rPr lang="en-US" sz="2800" dirty="0" smtClean="0"/>
              <a:t>by </a:t>
            </a:r>
            <a:r>
              <a:rPr lang="en-US" sz="2800" dirty="0"/>
              <a:t>the antibiotic.</a:t>
            </a:r>
          </a:p>
          <a:p>
            <a:pPr marL="0" indent="0">
              <a:buNone/>
            </a:pPr>
            <a:endParaRPr lang="en-US" sz="2800" dirty="0"/>
          </a:p>
          <a:p>
            <a:pPr lvl="0"/>
            <a:r>
              <a:rPr lang="en-US" sz="2800" dirty="0"/>
              <a:t>This process described above allows </a:t>
            </a:r>
            <a:r>
              <a:rPr lang="en-US" sz="2800" b="1" u="sng" dirty="0" smtClean="0"/>
              <a:t>resistant </a:t>
            </a:r>
            <a:r>
              <a:rPr lang="en-US" sz="2800" dirty="0" smtClean="0"/>
              <a:t>strains </a:t>
            </a:r>
            <a:r>
              <a:rPr lang="en-US" sz="2800" dirty="0"/>
              <a:t>of bacteria to evolve from </a:t>
            </a:r>
            <a:r>
              <a:rPr lang="en-US" sz="2800" b="1" u="sng" dirty="0" smtClean="0"/>
              <a:t>non-</a:t>
            </a:r>
            <a:r>
              <a:rPr lang="en-US" sz="2800" dirty="0" smtClean="0"/>
              <a:t>resistant </a:t>
            </a:r>
            <a:r>
              <a:rPr lang="en-US" sz="2800" dirty="0"/>
              <a:t>strains</a:t>
            </a:r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-228600">
              <a:buNone/>
            </a:pP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http://evolution.berkeley.edu/evolibrary/images/interviews/resistanc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622650"/>
            <a:ext cx="6210300" cy="305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28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3567</TotalTime>
  <Words>317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iRespondGraphMaster</vt:lpstr>
      <vt:lpstr>iRespondQuestionMaster</vt:lpstr>
      <vt:lpstr>Thatch</vt:lpstr>
      <vt:lpstr>Picture</vt:lpstr>
      <vt:lpstr>UNIT 8:  Evolution How are antibiotic resistant strains of bacteria an example of evolution? </vt:lpstr>
      <vt:lpstr>Antibiotic resistance</vt:lpstr>
      <vt:lpstr>Antibiotic resistance</vt:lpstr>
      <vt:lpstr>Antibiotic resistance</vt:lpstr>
      <vt:lpstr>Antibiotic Resistance</vt:lpstr>
      <vt:lpstr>Antibiotic Resistance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Klumpp</cp:lastModifiedBy>
  <cp:revision>205</cp:revision>
  <cp:lastPrinted>2012-10-18T11:37:51Z</cp:lastPrinted>
  <dcterms:created xsi:type="dcterms:W3CDTF">2012-08-12T15:53:18Z</dcterms:created>
  <dcterms:modified xsi:type="dcterms:W3CDTF">2012-11-05T13:08:22Z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