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32" r:id="rId3"/>
  </p:sldMasterIdLst>
  <p:sldIdLst>
    <p:sldId id="256" r:id="rId4"/>
    <p:sldId id="257" r:id="rId5"/>
    <p:sldId id="258" r:id="rId6"/>
    <p:sldId id="273" r:id="rId7"/>
    <p:sldId id="259" r:id="rId8"/>
    <p:sldId id="260" r:id="rId9"/>
    <p:sldId id="261" r:id="rId10"/>
    <p:sldId id="265" r:id="rId11"/>
    <p:sldId id="262" r:id="rId12"/>
    <p:sldId id="263" r:id="rId13"/>
    <p:sldId id="264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89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2895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707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566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990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06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3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0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C01294-C6C3-4444-B7BD-340900C369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A60236-D3F8-42B8-8A08-2FCD576CA4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234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QuestionShape"/>
          <p:cNvSpPr/>
          <p:nvPr/>
        </p:nvSpPr>
        <p:spPr>
          <a:xfrm>
            <a:off x="127000" y="127000"/>
            <a:ext cx="8890000" cy="2857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buNone/>
            </a:pPr>
            <a:r>
              <a:rPr lang="en-US" sz="4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AShape"/>
          <p:cNvSpPr/>
          <p:nvPr/>
        </p:nvSpPr>
        <p:spPr>
          <a:xfrm>
            <a:off x="127000" y="31115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A.) Response A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9" name="BShape"/>
          <p:cNvSpPr/>
          <p:nvPr/>
        </p:nvSpPr>
        <p:spPr>
          <a:xfrm>
            <a:off x="127000" y="38354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B.) Response B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0" name="CShape"/>
          <p:cNvSpPr/>
          <p:nvPr/>
        </p:nvSpPr>
        <p:spPr>
          <a:xfrm>
            <a:off x="127000" y="45593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C.) Response C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1" name="DShape"/>
          <p:cNvSpPr/>
          <p:nvPr/>
        </p:nvSpPr>
        <p:spPr>
          <a:xfrm>
            <a:off x="127000" y="52832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D.) Response D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2" name="EShape"/>
          <p:cNvSpPr/>
          <p:nvPr/>
        </p:nvSpPr>
        <p:spPr>
          <a:xfrm>
            <a:off x="127000" y="6007100"/>
            <a:ext cx="8890000" cy="711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3200" smtClean="0">
                <a:solidFill>
                  <a:schemeClr val="tx1"/>
                </a:solidFill>
              </a:rPr>
              <a:t>E.) Response E</a:t>
            </a:r>
            <a:endParaRPr lang="en-US" sz="3200">
              <a:solidFill>
                <a:schemeClr val="tx1"/>
              </a:solidFill>
            </a:endParaRPr>
          </a:p>
        </p:txBody>
      </p:sp>
      <p:sp>
        <p:nvSpPr>
          <p:cNvPr id="13" name="Percent"/>
          <p:cNvSpPr/>
          <p:nvPr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14" name="Timer"/>
          <p:cNvSpPr/>
          <p:nvPr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Shape" hidden="1"/>
          <p:cNvSpPr/>
          <p:nvPr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37" name="CorrectBarGroup"/>
          <p:cNvGrpSpPr/>
          <p:nvPr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9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PercentLabelGroup"/>
          <p:cNvGrpSpPr/>
          <p:nvPr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8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0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8" name="IncorrectBarGroup"/>
          <p:cNvGrpSpPr/>
          <p:nvPr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5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XLabelGroup"/>
          <p:cNvGrpSpPr/>
          <p:nvPr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10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3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6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9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22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6" name="AxisLineGroup"/>
          <p:cNvGrpSpPr/>
          <p:nvPr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23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YLabelGroup"/>
          <p:cNvGrpSpPr/>
          <p:nvPr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6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8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0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32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0353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-1905000"/>
            <a:ext cx="8915400" cy="464820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UNIT </a:t>
            </a:r>
            <a:r>
              <a:rPr lang="en-US" dirty="0" smtClean="0"/>
              <a:t>2B:  Biochemistry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4000" dirty="0" smtClean="0"/>
              <a:t>What is the structure of water</a:t>
            </a:r>
            <a:br>
              <a:rPr lang="en-US" sz="4000" dirty="0" smtClean="0"/>
            </a:br>
            <a:r>
              <a:rPr lang="en-US" sz="4000" dirty="0" smtClean="0"/>
              <a:t>and why is it so important for life?</a:t>
            </a:r>
            <a:r>
              <a:rPr lang="en-US" sz="4000" dirty="0"/>
              <a:t> </a:t>
            </a:r>
          </a:p>
        </p:txBody>
      </p:sp>
      <p:pic>
        <p:nvPicPr>
          <p:cNvPr id="4" name="Picture 2" descr="http://www.icangiveyouhouse.com/audio/2010/09/world-in-black-and-white-hands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43200"/>
            <a:ext cx="41148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6 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133600"/>
            <a:ext cx="8001000" cy="4038600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3.</a:t>
            </a:r>
            <a:r>
              <a:rPr lang="en-US" dirty="0" smtClean="0"/>
              <a:t>  </a:t>
            </a:r>
            <a:r>
              <a:rPr lang="en-US" b="1" u="sng" dirty="0"/>
              <a:t>Water has a High Heat of Vaporization</a:t>
            </a:r>
            <a:endParaRPr lang="en-US" dirty="0"/>
          </a:p>
          <a:p>
            <a:r>
              <a:rPr lang="en-US" b="1" dirty="0"/>
              <a:t>-  </a:t>
            </a:r>
            <a:r>
              <a:rPr lang="en-US" dirty="0"/>
              <a:t>It takes </a:t>
            </a:r>
            <a:r>
              <a:rPr lang="en-US" b="1" u="sng" dirty="0" smtClean="0"/>
              <a:t>A LOT </a:t>
            </a:r>
            <a:r>
              <a:rPr lang="en-US" dirty="0" smtClean="0"/>
              <a:t>of </a:t>
            </a:r>
            <a:r>
              <a:rPr lang="en-US" dirty="0"/>
              <a:t>energy to make water </a:t>
            </a:r>
            <a:r>
              <a:rPr lang="en-US" b="1" u="sng" dirty="0" smtClean="0"/>
              <a:t>evaporate </a:t>
            </a:r>
            <a:r>
              <a:rPr lang="en-US" dirty="0" smtClean="0"/>
              <a:t>because </a:t>
            </a:r>
            <a:r>
              <a:rPr lang="en-US" dirty="0"/>
              <a:t>water molecules are </a:t>
            </a:r>
            <a:r>
              <a:rPr lang="en-US" b="1" u="sng" dirty="0" smtClean="0"/>
              <a:t>strongly </a:t>
            </a:r>
            <a:r>
              <a:rPr lang="en-US" dirty="0" smtClean="0"/>
              <a:t>attracted </a:t>
            </a:r>
            <a:r>
              <a:rPr lang="en-US" dirty="0"/>
              <a:t>to one another.</a:t>
            </a:r>
          </a:p>
          <a:p>
            <a:r>
              <a:rPr lang="en-US" dirty="0"/>
              <a:t>-  Water carries </a:t>
            </a:r>
            <a:r>
              <a:rPr lang="en-US" b="1" u="sng" dirty="0" smtClean="0"/>
              <a:t>heat </a:t>
            </a:r>
            <a:r>
              <a:rPr lang="en-US" dirty="0" smtClean="0"/>
              <a:t>with </a:t>
            </a:r>
            <a:r>
              <a:rPr lang="en-US" dirty="0"/>
              <a:t>it when it evaporates, which allows organisms to get rid of excess </a:t>
            </a:r>
            <a:r>
              <a:rPr lang="en-US" b="1" u="sng" dirty="0" smtClean="0"/>
              <a:t>heat, </a:t>
            </a:r>
            <a:r>
              <a:rPr lang="en-US" dirty="0" smtClean="0"/>
              <a:t>which </a:t>
            </a:r>
            <a:r>
              <a:rPr lang="en-US" dirty="0"/>
              <a:t>cools them off.</a:t>
            </a:r>
          </a:p>
          <a:p>
            <a:pPr marL="0" indent="0">
              <a:buNone/>
            </a:pPr>
            <a:endParaRPr lang="en-US" b="1" u="sng" dirty="0"/>
          </a:p>
          <a:p>
            <a:pPr marL="68580" lv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18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High Heat of Vaporization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8001000" cy="3508977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2050" name="Picture 2" descr="http://4.bp.blogspot.com/-q8Qlel3Tz9w/UAyMTudCsDI/AAAAAAAAADo/dB7_Hs6nZ6Y/s1600/sweating_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76954"/>
            <a:ext cx="336804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dnr.mo.gov/env/wpp/boil/Boi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76600"/>
            <a:ext cx="4248446" cy="318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265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6 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4.  </a:t>
            </a:r>
            <a:r>
              <a:rPr lang="en-US" b="1" u="sng" dirty="0"/>
              <a:t>Water Resists Temperature Change</a:t>
            </a:r>
            <a:endParaRPr lang="en-US" dirty="0"/>
          </a:p>
          <a:p>
            <a:r>
              <a:rPr lang="en-US" dirty="0"/>
              <a:t>-  It takes a lot of heat to increase the </a:t>
            </a:r>
            <a:r>
              <a:rPr lang="en-US" b="1" u="sng" dirty="0" smtClean="0"/>
              <a:t>temperature </a:t>
            </a:r>
            <a:r>
              <a:rPr lang="en-US" dirty="0" smtClean="0"/>
              <a:t>of </a:t>
            </a:r>
            <a:r>
              <a:rPr lang="en-US" dirty="0"/>
              <a:t>water</a:t>
            </a:r>
          </a:p>
          <a:p>
            <a:r>
              <a:rPr lang="en-US" dirty="0"/>
              <a:t>-  Water also has to </a:t>
            </a:r>
            <a:r>
              <a:rPr lang="en-US" b="1" u="sng" dirty="0" smtClean="0"/>
              <a:t>lose </a:t>
            </a:r>
            <a:r>
              <a:rPr lang="en-US" dirty="0" smtClean="0"/>
              <a:t>a </a:t>
            </a:r>
            <a:r>
              <a:rPr lang="en-US" dirty="0"/>
              <a:t>lot of heat before it can </a:t>
            </a:r>
            <a:r>
              <a:rPr lang="en-US" b="1" u="sng" dirty="0" smtClean="0"/>
              <a:t>cool</a:t>
            </a:r>
            <a:endParaRPr lang="en-US" b="1" u="sng" dirty="0"/>
          </a:p>
          <a:p>
            <a:r>
              <a:rPr lang="en-US" dirty="0"/>
              <a:t>-  Therefore, water does not like to </a:t>
            </a:r>
            <a:r>
              <a:rPr lang="en-US" b="1" u="sng" dirty="0" smtClean="0"/>
              <a:t>change </a:t>
            </a:r>
            <a:r>
              <a:rPr lang="en-US" dirty="0" smtClean="0"/>
              <a:t>temperature</a:t>
            </a:r>
            <a:r>
              <a:rPr lang="en-US" dirty="0"/>
              <a:t>.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28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088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Water resists temperature change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://dailytannenbaum.files.wordpress.com/2008/07/vegan-mac-cheese-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5000"/>
            <a:ext cx="5740400" cy="430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mg.ehowcdn.com/article-new/ehow/images/a08/50/a5/water-freezing-experiments-8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676400"/>
            <a:ext cx="214312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94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6 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5.  </a:t>
            </a:r>
            <a:r>
              <a:rPr lang="en-US" b="1" u="sng" dirty="0"/>
              <a:t>Water Expands when it Freezes</a:t>
            </a:r>
            <a:endParaRPr lang="en-US" dirty="0"/>
          </a:p>
          <a:p>
            <a:r>
              <a:rPr lang="en-US" dirty="0"/>
              <a:t>-  Water’s solid form, </a:t>
            </a:r>
            <a:r>
              <a:rPr lang="en-US" b="1" u="sng" dirty="0" smtClean="0"/>
              <a:t>ice, </a:t>
            </a:r>
            <a:r>
              <a:rPr lang="en-US" dirty="0" smtClean="0"/>
              <a:t>floats </a:t>
            </a:r>
            <a:r>
              <a:rPr lang="en-US" dirty="0"/>
              <a:t>because it has a lower </a:t>
            </a:r>
            <a:r>
              <a:rPr lang="en-US" b="1" u="sng" dirty="0" smtClean="0"/>
              <a:t>density </a:t>
            </a:r>
            <a:r>
              <a:rPr lang="en-US" dirty="0" smtClean="0"/>
              <a:t>than </a:t>
            </a:r>
            <a:r>
              <a:rPr lang="en-US" dirty="0"/>
              <a:t>the </a:t>
            </a:r>
            <a:r>
              <a:rPr lang="en-US" b="1" u="sng" dirty="0" smtClean="0"/>
              <a:t>liquid </a:t>
            </a:r>
            <a:r>
              <a:rPr lang="en-US" dirty="0" smtClean="0"/>
              <a:t>form </a:t>
            </a:r>
            <a:r>
              <a:rPr lang="en-US" dirty="0"/>
              <a:t>of water.  Ice is </a:t>
            </a:r>
            <a:r>
              <a:rPr lang="en-US" b="1" u="sng" dirty="0" smtClean="0"/>
              <a:t>less </a:t>
            </a:r>
            <a:r>
              <a:rPr lang="en-US" dirty="0" smtClean="0"/>
              <a:t>dense </a:t>
            </a:r>
            <a:r>
              <a:rPr lang="en-US" dirty="0"/>
              <a:t>than liquid water.</a:t>
            </a:r>
          </a:p>
          <a:p>
            <a:r>
              <a:rPr lang="en-US" dirty="0"/>
              <a:t>-  Why is this so important to organisms living in lakes, ponds, rivers, streams, and oceans?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14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Water Expands when it Freezes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http://pondplants.files.wordpress.com/2008/12/ice_koi_i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1162628"/>
            <a:ext cx="7390629" cy="5542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26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/>
              <a:t>Water Expands when it Freezes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0" lvl="8" indent="0">
              <a:buNone/>
            </a:pPr>
            <a:r>
              <a:rPr lang="en-US" sz="2800" dirty="0" smtClean="0"/>
              <a:t>POTHOLES!</a:t>
            </a:r>
          </a:p>
          <a:p>
            <a:pPr marL="2286000" lvl="8" indent="0">
              <a:buNone/>
            </a:pPr>
            <a:endParaRPr lang="en-US" sz="2800" dirty="0"/>
          </a:p>
          <a:p>
            <a:pPr marL="2286000" lvl="8" indent="0">
              <a:buNone/>
            </a:pPr>
            <a:endParaRPr lang="en-US" sz="2800" dirty="0" smtClean="0"/>
          </a:p>
          <a:p>
            <a:pPr marL="2286000" lvl="8" indent="0">
              <a:buNone/>
            </a:pPr>
            <a:endParaRPr lang="en-US" sz="2800" dirty="0"/>
          </a:p>
          <a:p>
            <a:pPr marL="2286000" lvl="8" indent="0">
              <a:buNone/>
            </a:pPr>
            <a:endParaRPr lang="en-US" sz="2800" dirty="0" smtClean="0"/>
          </a:p>
          <a:p>
            <a:pPr marL="2286000" lvl="8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	ICE TRAYS</a:t>
            </a:r>
            <a:endParaRPr lang="en-US" sz="2800" dirty="0"/>
          </a:p>
        </p:txBody>
      </p:sp>
      <p:pic>
        <p:nvPicPr>
          <p:cNvPr id="5122" name="Picture 2" descr="http://www.donosborn.com/homebrew/ice_tra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717816"/>
            <a:ext cx="4648200" cy="298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blogs.seattleweekly.com/dailyweekly/potho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185527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50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The 6 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6.  </a:t>
            </a:r>
            <a:r>
              <a:rPr lang="en-US" b="1" u="sng" dirty="0"/>
              <a:t>Water is the Universal Solvent</a:t>
            </a:r>
            <a:endParaRPr lang="en-US" dirty="0"/>
          </a:p>
          <a:p>
            <a:r>
              <a:rPr lang="en-US" dirty="0"/>
              <a:t>-  Water is able to </a:t>
            </a:r>
            <a:r>
              <a:rPr lang="en-US" b="1" u="sng" dirty="0" smtClean="0"/>
              <a:t>absorb </a:t>
            </a:r>
            <a:r>
              <a:rPr lang="en-US" dirty="0" smtClean="0"/>
              <a:t>many </a:t>
            </a:r>
            <a:r>
              <a:rPr lang="en-US" dirty="0"/>
              <a:t>substances, so the water </a:t>
            </a:r>
            <a:r>
              <a:rPr lang="en-US" b="1" u="sng" dirty="0" smtClean="0"/>
              <a:t>inside </a:t>
            </a:r>
            <a:r>
              <a:rPr lang="en-US" dirty="0" smtClean="0"/>
              <a:t>and </a:t>
            </a:r>
            <a:r>
              <a:rPr lang="en-US" b="1" u="sng" dirty="0" smtClean="0"/>
              <a:t>outside </a:t>
            </a:r>
            <a:r>
              <a:rPr lang="en-US" dirty="0" smtClean="0"/>
              <a:t>of </a:t>
            </a:r>
            <a:r>
              <a:rPr lang="en-US" dirty="0"/>
              <a:t>cells can carry nutrients into and around cells.</a:t>
            </a:r>
          </a:p>
          <a:p>
            <a:r>
              <a:rPr lang="en-US" dirty="0"/>
              <a:t>-  Water also carries </a:t>
            </a:r>
            <a:r>
              <a:rPr lang="en-US" b="1" u="sng" dirty="0" smtClean="0"/>
              <a:t>wastes </a:t>
            </a:r>
            <a:r>
              <a:rPr lang="en-US" dirty="0" smtClean="0"/>
              <a:t>away </a:t>
            </a:r>
            <a:r>
              <a:rPr lang="en-US" dirty="0"/>
              <a:t>from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49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3033" y="-136525"/>
            <a:ext cx="8229600" cy="1143000"/>
          </a:xfrm>
        </p:spPr>
        <p:txBody>
          <a:bodyPr/>
          <a:lstStyle/>
          <a:p>
            <a:r>
              <a:rPr lang="en-US" b="1" u="sng" dirty="0"/>
              <a:t>Water is the Universal Solvent</a:t>
            </a:r>
            <a:endParaRPr lang="en-US" dirty="0"/>
          </a:p>
        </p:txBody>
      </p:sp>
      <p:pic>
        <p:nvPicPr>
          <p:cNvPr id="6146" name="Picture 2" descr="http://urbanbellemag.com/wp-content/uploads/2012/05/kool-aid-m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2952750" cy="315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www.indiana.edu/~phys215/lecture/lecnotes/lecgraphics/diffus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5167" y="1066800"/>
            <a:ext cx="5058833" cy="3794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qualitylogoproducts.com/stress-balls/red-blood-cell-stress-reliever-extralarge-320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6" b="10525"/>
          <a:stretch/>
        </p:blipFill>
        <p:spPr bwMode="auto">
          <a:xfrm>
            <a:off x="1156910" y="4495800"/>
            <a:ext cx="2653090" cy="2114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534400" cy="438912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Nutrients			Wastes</a:t>
            </a:r>
          </a:p>
          <a:p>
            <a:endParaRPr lang="en-US" dirty="0"/>
          </a:p>
          <a:p>
            <a:pPr marL="2286000" lvl="8" indent="0">
              <a:buNone/>
            </a:pPr>
            <a:r>
              <a:rPr lang="en-US" dirty="0" smtClean="0"/>
              <a:t>                               RED BLOOD CELL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2400" y="5410200"/>
            <a:ext cx="18573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148996" y="5410200"/>
            <a:ext cx="2794604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048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Water</a:t>
            </a:r>
            <a:endParaRPr lang="en-US" dirty="0"/>
          </a:p>
        </p:txBody>
      </p:sp>
      <p:pic>
        <p:nvPicPr>
          <p:cNvPr id="4" name="Picture 2" descr="http://beautiful-island.50webs.com/beautiful-island/beautiful-isla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144000" cy="7070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8" y="381000"/>
            <a:ext cx="8425543" cy="6019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/>
              <a:t>WATER  </a:t>
            </a:r>
            <a:r>
              <a:rPr lang="en-US" sz="2800" dirty="0"/>
              <a:t>(chemical formula : </a:t>
            </a:r>
            <a:r>
              <a:rPr lang="en-US" sz="2800" b="1" u="sng" dirty="0" smtClean="0"/>
              <a:t>H</a:t>
            </a:r>
            <a:r>
              <a:rPr lang="en-US" sz="2800" b="1" u="sng" baseline="-25000" dirty="0" smtClean="0"/>
              <a:t>2</a:t>
            </a:r>
            <a:r>
              <a:rPr lang="en-US" sz="2800" b="1" u="sng" dirty="0" smtClean="0"/>
              <a:t>O</a:t>
            </a:r>
            <a:r>
              <a:rPr lang="en-US" sz="2800" dirty="0" smtClean="0"/>
              <a:t>)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/>
              <a:t>Why is water so important for the survival of all organisms? </a:t>
            </a:r>
            <a:endParaRPr lang="en-US" sz="2800" dirty="0"/>
          </a:p>
          <a:p>
            <a:r>
              <a:rPr lang="en-US" sz="2800" dirty="0"/>
              <a:t> </a:t>
            </a:r>
            <a:r>
              <a:rPr lang="en-US" sz="2800" dirty="0" smtClean="0"/>
              <a:t>It </a:t>
            </a:r>
            <a:r>
              <a:rPr lang="en-US" sz="2800" dirty="0"/>
              <a:t>covers about </a:t>
            </a:r>
            <a:r>
              <a:rPr lang="en-US" sz="2800" b="1" u="sng" dirty="0" smtClean="0"/>
              <a:t>75%</a:t>
            </a:r>
            <a:r>
              <a:rPr lang="en-US" sz="2800" dirty="0" smtClean="0"/>
              <a:t>of </a:t>
            </a:r>
            <a:r>
              <a:rPr lang="en-US" sz="2800" dirty="0"/>
              <a:t>the Earth’s surface</a:t>
            </a:r>
            <a:r>
              <a:rPr lang="en-US" sz="2800" dirty="0" smtClean="0"/>
              <a:t>.</a:t>
            </a:r>
          </a:p>
          <a:p>
            <a:endParaRPr lang="en-US" sz="2800" dirty="0"/>
          </a:p>
          <a:p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 </a:t>
            </a:r>
            <a:r>
              <a:rPr lang="en-US" sz="2800" dirty="0" smtClean="0"/>
              <a:t>About </a:t>
            </a:r>
            <a:r>
              <a:rPr lang="en-US" sz="2800" b="1" u="sng" dirty="0" smtClean="0"/>
              <a:t>2/3</a:t>
            </a:r>
            <a:r>
              <a:rPr lang="en-US" sz="2800" dirty="0" smtClean="0"/>
              <a:t>( </a:t>
            </a:r>
            <a:r>
              <a:rPr lang="en-US" sz="2800" b="1" u="sng" dirty="0" smtClean="0"/>
              <a:t>66</a:t>
            </a:r>
            <a:r>
              <a:rPr lang="en-US" sz="2800" dirty="0" smtClean="0"/>
              <a:t>% </a:t>
            </a:r>
            <a:r>
              <a:rPr lang="en-US" sz="2800" dirty="0"/>
              <a:t>) of the human body is made 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  <a:r>
              <a:rPr lang="en-US" sz="2800" dirty="0"/>
              <a:t>of water. </a:t>
            </a:r>
          </a:p>
          <a:p>
            <a:r>
              <a:rPr lang="en-US" sz="2800" dirty="0" smtClean="0"/>
              <a:t>Water </a:t>
            </a:r>
            <a:r>
              <a:rPr lang="en-US" sz="2800" dirty="0"/>
              <a:t>is able to </a:t>
            </a:r>
            <a:r>
              <a:rPr lang="en-US" sz="2800" b="1" u="sng" dirty="0" smtClean="0"/>
              <a:t>ABSORB </a:t>
            </a:r>
            <a:r>
              <a:rPr lang="en-US" sz="2800" dirty="0" smtClean="0"/>
              <a:t>large </a:t>
            </a:r>
            <a:r>
              <a:rPr lang="en-US" sz="2800" dirty="0"/>
              <a:t>amounts of heat, so         </a:t>
            </a:r>
          </a:p>
          <a:p>
            <a:pPr marL="0" indent="0">
              <a:buNone/>
            </a:pPr>
            <a:r>
              <a:rPr lang="en-US" sz="2800" dirty="0" smtClean="0"/>
              <a:t>lakes </a:t>
            </a:r>
            <a:r>
              <a:rPr lang="en-US" sz="2800" dirty="0"/>
              <a:t>and oceans stabilize </a:t>
            </a:r>
            <a:r>
              <a:rPr lang="en-US" sz="2800" b="1" u="sng" dirty="0" smtClean="0"/>
              <a:t>LAND </a:t>
            </a:r>
            <a:r>
              <a:rPr lang="en-US" sz="2800" dirty="0" smtClean="0"/>
              <a:t>&amp; </a:t>
            </a:r>
            <a:r>
              <a:rPr lang="en-US" sz="2800" b="1" u="sng" dirty="0" smtClean="0"/>
              <a:t>AIR </a:t>
            </a:r>
            <a:r>
              <a:rPr lang="en-US" sz="2800" dirty="0" smtClean="0"/>
              <a:t>temperatures</a:t>
            </a:r>
            <a:r>
              <a:rPr lang="en-US" sz="2800" dirty="0"/>
              <a:t>.          </a:t>
            </a:r>
          </a:p>
          <a:p>
            <a:pPr marL="0" indent="0">
              <a:buNone/>
            </a:pPr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11178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191000"/>
          </a:xfrm>
        </p:spPr>
        <p:txBody>
          <a:bodyPr>
            <a:normAutofit lnSpcReduction="10000"/>
          </a:bodyPr>
          <a:lstStyle/>
          <a:p>
            <a:r>
              <a:rPr lang="en-US" sz="2500" b="1" u="sng" dirty="0"/>
              <a:t>Water is a polar molecule</a:t>
            </a:r>
            <a:endParaRPr lang="en-US" sz="2500" dirty="0"/>
          </a:p>
          <a:p>
            <a:r>
              <a:rPr lang="en-US" sz="2500" dirty="0"/>
              <a:t>-  What does this mean</a:t>
            </a:r>
            <a:r>
              <a:rPr lang="en-US" sz="2500" dirty="0" smtClean="0"/>
              <a:t>? </a:t>
            </a:r>
            <a:r>
              <a:rPr lang="en-US" sz="2500" b="1" u="sng" dirty="0" smtClean="0"/>
              <a:t>One end of the molecule is +, the other is more -  </a:t>
            </a:r>
            <a:endParaRPr lang="en-US" sz="2500" b="1" u="sng" dirty="0"/>
          </a:p>
          <a:p>
            <a:r>
              <a:rPr lang="en-US" sz="2500" dirty="0" smtClean="0"/>
              <a:t>-  </a:t>
            </a:r>
            <a:r>
              <a:rPr lang="en-US" sz="2500" dirty="0"/>
              <a:t>This means water has the ability to attract </a:t>
            </a:r>
            <a:r>
              <a:rPr lang="en-US" sz="2500" b="1" u="sng" dirty="0" smtClean="0"/>
              <a:t>ions </a:t>
            </a:r>
            <a:r>
              <a:rPr lang="en-US" sz="2500" dirty="0" smtClean="0"/>
              <a:t>and </a:t>
            </a:r>
            <a:r>
              <a:rPr lang="en-US" sz="2500" dirty="0"/>
              <a:t>other </a:t>
            </a:r>
            <a:r>
              <a:rPr lang="en-US" sz="2500" b="1" u="sng" dirty="0" smtClean="0"/>
              <a:t>polar(charged) </a:t>
            </a:r>
            <a:r>
              <a:rPr lang="en-US" sz="2500" dirty="0" smtClean="0"/>
              <a:t>molecules</a:t>
            </a:r>
            <a:r>
              <a:rPr lang="en-US" sz="2500" dirty="0"/>
              <a:t>.  </a:t>
            </a:r>
            <a:r>
              <a:rPr lang="en-US" sz="2500" dirty="0" smtClean="0"/>
              <a:t>		          (+, -)</a:t>
            </a:r>
          </a:p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r>
              <a:rPr lang="en-US" sz="2500" dirty="0" smtClean="0"/>
              <a:t>                                                                                       Mickey</a:t>
            </a:r>
          </a:p>
          <a:p>
            <a:r>
              <a:rPr lang="en-US" sz="2500" dirty="0"/>
              <a:t> </a:t>
            </a:r>
            <a:r>
              <a:rPr lang="en-US" sz="2500" dirty="0" smtClean="0"/>
              <a:t>                                                                                       mouse!</a:t>
            </a:r>
            <a:endParaRPr lang="en-US" sz="2500" dirty="0"/>
          </a:p>
        </p:txBody>
      </p:sp>
      <p:pic>
        <p:nvPicPr>
          <p:cNvPr id="3076" name="Picture 4" descr="http://alevelnotes.com/content_images/i49_water_molecules_con_c_la_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156896"/>
            <a:ext cx="5076825" cy="3481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90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686800" cy="4191000"/>
          </a:xfrm>
        </p:spPr>
        <p:txBody>
          <a:bodyPr>
            <a:normAutofit/>
          </a:bodyPr>
          <a:lstStyle/>
          <a:p>
            <a:endParaRPr lang="en-US" sz="2500" dirty="0"/>
          </a:p>
          <a:p>
            <a:endParaRPr lang="en-US" sz="2500" dirty="0" smtClean="0"/>
          </a:p>
          <a:p>
            <a:endParaRPr lang="en-US" sz="2500" dirty="0"/>
          </a:p>
          <a:p>
            <a:pPr marL="0" indent="0">
              <a:buNone/>
            </a:pPr>
            <a:endParaRPr lang="en-US" sz="2500" dirty="0"/>
          </a:p>
        </p:txBody>
      </p:sp>
      <p:pic>
        <p:nvPicPr>
          <p:cNvPr id="1026" name="Picture 2" descr="http://science.halleyhosting.com/sci/ibbio/chem/notes/chpt2/wa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4061186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19200"/>
            <a:ext cx="8686800" cy="4191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500" b="1" dirty="0" smtClean="0"/>
              <a:t>Water is made up of 2 Hydrogen atoms attached to 1 Oxygen atom by </a:t>
            </a:r>
            <a:r>
              <a:rPr lang="en-US" sz="2500" b="1" smtClean="0"/>
              <a:t>covalent bonds.</a:t>
            </a:r>
            <a:endParaRPr lang="en-US" sz="2500" b="1" dirty="0" smtClean="0"/>
          </a:p>
          <a:p>
            <a:r>
              <a:rPr lang="en-US" sz="2500" b="1" u="sng" dirty="0" smtClean="0"/>
              <a:t>Covalent bond</a:t>
            </a:r>
            <a:r>
              <a:rPr lang="en-US" sz="2500" dirty="0" smtClean="0"/>
              <a:t>-</a:t>
            </a:r>
            <a:r>
              <a:rPr lang="en-US" sz="2400" dirty="0" smtClean="0"/>
              <a:t>chemical </a:t>
            </a:r>
            <a:r>
              <a:rPr lang="en-US" sz="2400" b="1" dirty="0" smtClean="0"/>
              <a:t>bond</a:t>
            </a:r>
            <a:r>
              <a:rPr lang="en-US" sz="2400" dirty="0"/>
              <a:t> that involves the sharing of </a:t>
            </a:r>
            <a:r>
              <a:rPr lang="en-US" sz="2400" dirty="0" smtClean="0"/>
              <a:t>electrons between </a:t>
            </a:r>
            <a:r>
              <a:rPr lang="en-US" sz="2400" dirty="0"/>
              <a:t>atoms. </a:t>
            </a:r>
            <a:endParaRPr lang="en-US" sz="2500" b="1" u="sng" dirty="0" smtClean="0"/>
          </a:p>
          <a:p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val="181394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www.doctortee.com/dsu/tiftickjian/cse-img/biology/chemistry/hydrogen-bond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46096"/>
            <a:ext cx="24765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8001000" cy="4191000"/>
          </a:xfrm>
        </p:spPr>
        <p:txBody>
          <a:bodyPr>
            <a:normAutofit/>
          </a:bodyPr>
          <a:lstStyle/>
          <a:p>
            <a:r>
              <a:rPr lang="en-US" dirty="0"/>
              <a:t>-  Water molecules also attract other </a:t>
            </a:r>
            <a:r>
              <a:rPr lang="en-US" b="1" u="sng" dirty="0" smtClean="0"/>
              <a:t>WATER </a:t>
            </a:r>
            <a:r>
              <a:rPr lang="en-US" dirty="0" smtClean="0"/>
              <a:t>molecules</a:t>
            </a:r>
            <a:r>
              <a:rPr lang="en-US" dirty="0"/>
              <a:t>.  The </a:t>
            </a:r>
            <a:r>
              <a:rPr lang="en-US" b="1" u="sng" dirty="0" smtClean="0"/>
              <a:t>+ </a:t>
            </a:r>
            <a:r>
              <a:rPr lang="en-US" dirty="0" smtClean="0"/>
              <a:t>ends </a:t>
            </a:r>
            <a:r>
              <a:rPr lang="en-US" dirty="0"/>
              <a:t>of one water molecule are attracted to the </a:t>
            </a:r>
            <a:r>
              <a:rPr lang="en-US" b="1" u="sng" dirty="0" smtClean="0"/>
              <a:t>- </a:t>
            </a:r>
            <a:r>
              <a:rPr lang="en-US" dirty="0" smtClean="0"/>
              <a:t>ends </a:t>
            </a:r>
            <a:r>
              <a:rPr lang="en-US" dirty="0"/>
              <a:t>of another water molecule, which creates a third type of bond called a </a:t>
            </a:r>
            <a:r>
              <a:rPr lang="en-US" b="1" u="sng" dirty="0" smtClean="0"/>
              <a:t>HYDROGEN </a:t>
            </a:r>
            <a:r>
              <a:rPr lang="en-US" dirty="0" smtClean="0"/>
              <a:t>bond</a:t>
            </a:r>
            <a:r>
              <a:rPr lang="en-US" dirty="0"/>
              <a:t>.</a:t>
            </a:r>
          </a:p>
          <a:p>
            <a:r>
              <a:rPr lang="en-US" dirty="0"/>
              <a:t>-  This </a:t>
            </a:r>
            <a:r>
              <a:rPr lang="en-US" b="1" u="sng" dirty="0"/>
              <a:t>polarity</a:t>
            </a:r>
            <a:r>
              <a:rPr lang="en-US" dirty="0"/>
              <a:t> of water contributes to the 6 properties of water, which make water one of the most important substances to organisms.</a:t>
            </a:r>
          </a:p>
        </p:txBody>
      </p:sp>
      <p:pic>
        <p:nvPicPr>
          <p:cNvPr id="7" name="Picture 2" descr="http://www.biology.arizona.edu/biochemistry/tutorials/chemistry/graphics/wa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16070"/>
            <a:ext cx="2286000" cy="233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797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066800" y="76200"/>
            <a:ext cx="7024688" cy="1143000"/>
          </a:xfrm>
        </p:spPr>
        <p:txBody>
          <a:bodyPr/>
          <a:lstStyle/>
          <a:p>
            <a:r>
              <a:rPr lang="en-US" b="1" u="sng" dirty="0"/>
              <a:t>The 6 properties of water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382000" cy="4114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/>
              <a:t>1</a:t>
            </a:r>
            <a:r>
              <a:rPr lang="en-US" sz="3200" b="1" dirty="0"/>
              <a:t>.</a:t>
            </a:r>
            <a:r>
              <a:rPr lang="en-US" sz="3200" dirty="0"/>
              <a:t>  </a:t>
            </a:r>
            <a:r>
              <a:rPr lang="en-US" sz="3200" b="1" u="sng" dirty="0"/>
              <a:t>Water has a High Surface Tension</a:t>
            </a:r>
            <a:endParaRPr lang="en-US" sz="3200" dirty="0"/>
          </a:p>
          <a:p>
            <a:r>
              <a:rPr lang="en-US" sz="3200" dirty="0"/>
              <a:t>-  The </a:t>
            </a:r>
            <a:r>
              <a:rPr lang="en-US" sz="3200" b="1" u="sng" dirty="0" smtClean="0"/>
              <a:t>POLAR </a:t>
            </a:r>
            <a:r>
              <a:rPr lang="en-US" sz="3200" dirty="0" smtClean="0"/>
              <a:t>attraction </a:t>
            </a:r>
            <a:r>
              <a:rPr lang="en-US" sz="3200" dirty="0"/>
              <a:t>between water molecules causes the </a:t>
            </a:r>
            <a:r>
              <a:rPr lang="en-US" sz="3200" b="1" u="sng" dirty="0" smtClean="0"/>
              <a:t>TOP </a:t>
            </a:r>
            <a:r>
              <a:rPr lang="en-US" sz="3200" dirty="0" smtClean="0"/>
              <a:t>layer </a:t>
            </a:r>
            <a:r>
              <a:rPr lang="en-US" sz="3200" dirty="0"/>
              <a:t>of water molecules to act like a </a:t>
            </a:r>
            <a:r>
              <a:rPr lang="en-US" sz="3200" b="1" u="sng" dirty="0" smtClean="0"/>
              <a:t>STRETCHED </a:t>
            </a:r>
            <a:r>
              <a:rPr lang="en-US" sz="3200" dirty="0" smtClean="0"/>
              <a:t>film </a:t>
            </a:r>
            <a:r>
              <a:rPr lang="en-US" sz="3200" dirty="0"/>
              <a:t>over the surface of water.  This property is called </a:t>
            </a:r>
            <a:r>
              <a:rPr lang="en-US" sz="3200" b="1" u="sng" dirty="0" smtClean="0"/>
              <a:t>SURFACE TENSION</a:t>
            </a:r>
            <a:r>
              <a:rPr lang="en-US" sz="3200" dirty="0"/>
              <a:t>.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333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57" y="38100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Surface Tension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24000"/>
            <a:ext cx="8686800" cy="44610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 Ex. Over filled glass, water</a:t>
            </a:r>
          </a:p>
          <a:p>
            <a:pPr marL="0" indent="0">
              <a:buNone/>
            </a:pPr>
            <a:r>
              <a:rPr lang="en-US" dirty="0" smtClean="0"/>
              <a:t>Strider and droplets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					water strider</a:t>
            </a:r>
            <a:endParaRPr lang="en-US" dirty="0"/>
          </a:p>
        </p:txBody>
      </p:sp>
      <p:pic>
        <p:nvPicPr>
          <p:cNvPr id="5122" name="Picture 2" descr="http://cast.ap.buffalo.edu/courses/s08/arc640/Moran/images/paperClip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90800"/>
            <a:ext cx="4124110" cy="354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pip-mainz.mpg.de/documents/akbu/media/stri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9" y="21771"/>
            <a:ext cx="47244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ater Surface Tens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4290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0333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r>
              <a:rPr lang="en-US" b="1" u="sng" dirty="0"/>
              <a:t>The 6 properties of water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29718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2.</a:t>
            </a:r>
            <a:r>
              <a:rPr lang="en-US" dirty="0"/>
              <a:t>  </a:t>
            </a:r>
            <a:r>
              <a:rPr lang="en-US" b="1" u="sng" dirty="0"/>
              <a:t>Water has Capillary Action</a:t>
            </a:r>
            <a:endParaRPr lang="en-US" dirty="0"/>
          </a:p>
          <a:p>
            <a:r>
              <a:rPr lang="en-US" dirty="0"/>
              <a:t>-  Water will move </a:t>
            </a:r>
            <a:r>
              <a:rPr lang="en-US" b="1" u="sng" dirty="0" smtClean="0"/>
              <a:t>UPWARDS </a:t>
            </a:r>
            <a:r>
              <a:rPr lang="en-US" dirty="0" smtClean="0"/>
              <a:t>in </a:t>
            </a:r>
            <a:r>
              <a:rPr lang="en-US" dirty="0"/>
              <a:t>the very thin tubes found in the </a:t>
            </a:r>
            <a:r>
              <a:rPr lang="en-US" b="1" u="sng" dirty="0" smtClean="0"/>
              <a:t>roots </a:t>
            </a:r>
            <a:r>
              <a:rPr lang="en-US" dirty="0" smtClean="0"/>
              <a:t>and </a:t>
            </a:r>
            <a:r>
              <a:rPr lang="en-US" b="1" u="sng" dirty="0" smtClean="0"/>
              <a:t>stems </a:t>
            </a:r>
            <a:r>
              <a:rPr lang="en-US" dirty="0" smtClean="0"/>
              <a:t>of </a:t>
            </a:r>
            <a:r>
              <a:rPr lang="en-US" dirty="0"/>
              <a:t>plants so that water and </a:t>
            </a:r>
            <a:r>
              <a:rPr lang="en-US" b="1" u="sng" dirty="0" smtClean="0"/>
              <a:t>nutrients </a:t>
            </a:r>
            <a:r>
              <a:rPr lang="en-US" dirty="0" smtClean="0"/>
              <a:t>can </a:t>
            </a:r>
            <a:r>
              <a:rPr lang="en-US" dirty="0"/>
              <a:t>be delivered throughout the entire plant.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146" name="Picture 2" descr="http://www.webanswers.com/post-images/C/C3/9421C260-F54E-4073-B486B97586D646D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793465"/>
            <a:ext cx="3200400" cy="306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200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6553200" cy="1066800"/>
          </a:xfrm>
        </p:spPr>
        <p:txBody>
          <a:bodyPr/>
          <a:lstStyle/>
          <a:p>
            <a:pPr marL="68580" indent="0"/>
            <a:r>
              <a:rPr lang="en-US" b="1" u="sng" dirty="0" smtClean="0"/>
              <a:t>Capillary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43308" cy="3508977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marL="6858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http://farm4.static.flickr.com/3035/2766394847_446daae29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6" y="2922814"/>
            <a:ext cx="4952096" cy="3575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tevespanglerscience.com/uploads/images/experiments/color-changing-flower-20110202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95547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02.edu-cdn.com/files/228801_228900/228876/file_22887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36071"/>
            <a:ext cx="1777190" cy="2703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52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espondQues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RespondGraph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496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Constantia</vt:lpstr>
      <vt:lpstr>Wingdings 2</vt:lpstr>
      <vt:lpstr>iRespondQuestionMaster</vt:lpstr>
      <vt:lpstr>iRespondGraphMaster</vt:lpstr>
      <vt:lpstr>Flow</vt:lpstr>
      <vt:lpstr>UNIT 2B:  Biochemistry What is the structure of water and why is it so important for life? </vt:lpstr>
      <vt:lpstr>Water</vt:lpstr>
      <vt:lpstr>Water</vt:lpstr>
      <vt:lpstr>Water</vt:lpstr>
      <vt:lpstr>Water</vt:lpstr>
      <vt:lpstr>The 6 properties of water</vt:lpstr>
      <vt:lpstr>Surface Tension</vt:lpstr>
      <vt:lpstr>The 6 properties of water</vt:lpstr>
      <vt:lpstr>Capillary Action</vt:lpstr>
      <vt:lpstr>The 6 properties of water</vt:lpstr>
      <vt:lpstr>High Heat of Vaporization</vt:lpstr>
      <vt:lpstr>The 6 properties of water</vt:lpstr>
      <vt:lpstr>Water resists temperature change</vt:lpstr>
      <vt:lpstr>The 6 properties of water</vt:lpstr>
      <vt:lpstr>Water Expands when it Freezes </vt:lpstr>
      <vt:lpstr>Water Expands when it Freezes </vt:lpstr>
      <vt:lpstr>The 6 properties of water</vt:lpstr>
      <vt:lpstr>Water is the Universal Solvent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METHOD</dc:title>
  <dc:creator>Brittany Haynes</dc:creator>
  <cp:lastModifiedBy>Allyson John</cp:lastModifiedBy>
  <cp:revision>51</cp:revision>
  <dcterms:created xsi:type="dcterms:W3CDTF">2012-08-12T15:53:18Z</dcterms:created>
  <dcterms:modified xsi:type="dcterms:W3CDTF">2017-02-06T18:08:07Z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utoReflect">
    <vt:bool>false</vt:bool>
  </property>
  <property fmtid="{D5CDD505-2E9C-101B-9397-08002B2CF9AE}" pid="3" name="KeepGraph">
    <vt:bool>false</vt:bool>
  </property>
</Properties>
</file>