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C01294-C6C3-4444-B7BD-340900C369C3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3272" y="943213"/>
            <a:ext cx="5648623" cy="1204306"/>
          </a:xfrm>
        </p:spPr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11417" y="1913711"/>
            <a:ext cx="6003053" cy="1306177"/>
          </a:xfrm>
        </p:spPr>
        <p:txBody>
          <a:bodyPr>
            <a:normAutofit/>
          </a:bodyPr>
          <a:lstStyle/>
          <a:p>
            <a:r>
              <a:rPr lang="en-US" dirty="0" smtClean="0"/>
              <a:t>SCSH3. Students will identify and investigate problems scientifically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The Steps a scientist uses to solve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54340" cy="4724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AutoNum type="arabicPeriod"/>
            </a:pPr>
            <a:r>
              <a:rPr lang="en-US" sz="2400" dirty="0"/>
              <a:t>State the </a:t>
            </a:r>
            <a:r>
              <a:rPr lang="en-US" sz="2400" u="sng" dirty="0" smtClean="0">
                <a:solidFill>
                  <a:schemeClr val="accent2"/>
                </a:solidFill>
              </a:rPr>
              <a:t>problem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pPr marL="237744" lvl="2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/>
              <a:t>usually in the form of a </a:t>
            </a:r>
            <a:r>
              <a:rPr lang="en-US" sz="2400" b="1" u="sng" dirty="0" smtClean="0">
                <a:solidFill>
                  <a:schemeClr val="accent2"/>
                </a:solidFill>
              </a:rPr>
              <a:t>question</a:t>
            </a:r>
          </a:p>
          <a:p>
            <a:pPr marL="237744" lvl="2" indent="0">
              <a:buNone/>
            </a:pPr>
            <a:endParaRPr lang="en-US" sz="2400" b="1" dirty="0" smtClean="0"/>
          </a:p>
          <a:p>
            <a:pPr>
              <a:buFont typeface="Arial" pitchFamily="34" charset="0"/>
              <a:buAutoNum type="arabicPeriod"/>
            </a:pPr>
            <a:r>
              <a:rPr lang="en-US" sz="2400" dirty="0" smtClean="0"/>
              <a:t>Background </a:t>
            </a:r>
            <a:r>
              <a:rPr lang="en-US" sz="2400" u="sng" dirty="0" smtClean="0">
                <a:solidFill>
                  <a:schemeClr val="accent2"/>
                </a:solidFill>
              </a:rPr>
              <a:t>research</a:t>
            </a:r>
          </a:p>
          <a:p>
            <a:pPr marL="237744" lvl="2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dirty="0" smtClean="0"/>
              <a:t>- collect </a:t>
            </a:r>
            <a:r>
              <a:rPr lang="en-US" sz="2400" b="1" u="sng" dirty="0" smtClean="0">
                <a:solidFill>
                  <a:schemeClr val="accent2"/>
                </a:solidFill>
              </a:rPr>
              <a:t>information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about the problem</a:t>
            </a:r>
          </a:p>
          <a:p>
            <a:pPr marL="237744" lvl="2" indent="0"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400" dirty="0" smtClean="0"/>
              <a:t>Hypothesis</a:t>
            </a:r>
          </a:p>
          <a:p>
            <a:pPr marL="237744" lvl="2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an </a:t>
            </a:r>
            <a:r>
              <a:rPr lang="en-US" sz="2400" b="1" u="sng" dirty="0" smtClean="0">
                <a:solidFill>
                  <a:schemeClr val="accent2"/>
                </a:solidFill>
              </a:rPr>
              <a:t>educated</a:t>
            </a:r>
            <a:r>
              <a:rPr lang="en-US" sz="2400" dirty="0" smtClean="0"/>
              <a:t> answer to the problem</a:t>
            </a:r>
          </a:p>
        </p:txBody>
      </p:sp>
      <p:pic>
        <p:nvPicPr>
          <p:cNvPr id="1026" name="Picture 2" descr="question mark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620" y="1066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nternet.phillipmartin.info/school_research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296" y="2286000"/>
            <a:ext cx="2451100" cy="179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offthespottingbox.com/images/Idea_Ma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730" y="4311317"/>
            <a:ext cx="1596458" cy="236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658"/>
            <a:ext cx="7520940" cy="548640"/>
          </a:xfrm>
        </p:spPr>
        <p:txBody>
          <a:bodyPr/>
          <a:lstStyle/>
          <a:p>
            <a:r>
              <a:rPr lang="en-US" dirty="0" smtClean="0"/>
              <a:t>Parts of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4</a:t>
            </a:r>
            <a:r>
              <a:rPr lang="en-US" sz="2600" dirty="0" smtClean="0"/>
              <a:t>. Experiment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	</a:t>
            </a:r>
            <a:r>
              <a:rPr lang="en-US" sz="2600" dirty="0" smtClean="0"/>
              <a:t>- </a:t>
            </a:r>
            <a:r>
              <a:rPr lang="en-US" sz="2600" b="0" dirty="0" smtClean="0"/>
              <a:t>A procedure that tests the </a:t>
            </a:r>
            <a:r>
              <a:rPr lang="en-US" sz="2600" u="sng" dirty="0" smtClean="0">
                <a:solidFill>
                  <a:schemeClr val="accent2"/>
                </a:solidFill>
              </a:rPr>
              <a:t>hypothesis</a:t>
            </a:r>
          </a:p>
          <a:p>
            <a:r>
              <a:rPr lang="en-US" sz="2600" dirty="0">
                <a:solidFill>
                  <a:schemeClr val="accent2"/>
                </a:solidFill>
              </a:rPr>
              <a:t>	</a:t>
            </a:r>
            <a:r>
              <a:rPr lang="en-US" sz="2600" u="sng" dirty="0" smtClean="0">
                <a:solidFill>
                  <a:srgbClr val="00B0F0"/>
                </a:solidFill>
              </a:rPr>
              <a:t>An experiment includes:</a:t>
            </a:r>
          </a:p>
          <a:p>
            <a:endParaRPr lang="en-US" sz="2600" u="sng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600" b="0" dirty="0">
                <a:solidFill>
                  <a:schemeClr val="accent2"/>
                </a:solidFill>
              </a:rPr>
              <a:t>	</a:t>
            </a:r>
            <a:r>
              <a:rPr lang="en-US" sz="2600" b="0" dirty="0" smtClean="0">
                <a:solidFill>
                  <a:schemeClr val="accent2"/>
                </a:solidFill>
              </a:rPr>
              <a:t>	</a:t>
            </a:r>
            <a:r>
              <a:rPr lang="en-US" sz="2600" b="0" dirty="0" smtClean="0"/>
              <a:t>a) </a:t>
            </a:r>
            <a:r>
              <a:rPr lang="en-US" sz="2600" dirty="0" smtClean="0"/>
              <a:t>Independent variable (IV)</a:t>
            </a:r>
            <a:r>
              <a:rPr lang="en-US" sz="2600" b="0" dirty="0" smtClean="0"/>
              <a:t> is the </a:t>
            </a:r>
            <a:r>
              <a:rPr lang="en-US" sz="2600" u="sng" dirty="0" smtClean="0">
                <a:solidFill>
                  <a:schemeClr val="accent2"/>
                </a:solidFill>
              </a:rPr>
              <a:t>one</a:t>
            </a:r>
            <a:r>
              <a:rPr lang="en-US" sz="2600" b="0" dirty="0" smtClean="0"/>
              <a:t> variable that is changed by the </a:t>
            </a:r>
            <a:r>
              <a:rPr lang="en-US" sz="2600" u="sng" dirty="0" smtClean="0">
                <a:solidFill>
                  <a:schemeClr val="accent2"/>
                </a:solidFill>
              </a:rPr>
              <a:t>scientist</a:t>
            </a:r>
            <a:r>
              <a:rPr lang="en-US" sz="2600" dirty="0" smtClean="0">
                <a:solidFill>
                  <a:schemeClr val="accent2"/>
                </a:solidFill>
              </a:rPr>
              <a:t>. </a:t>
            </a:r>
            <a:r>
              <a:rPr lang="en-US" sz="2600" b="0" dirty="0" smtClean="0"/>
              <a:t>The IV is plotted on the </a:t>
            </a:r>
            <a:r>
              <a:rPr lang="en-US" sz="2600" u="sng" dirty="0" smtClean="0">
                <a:solidFill>
                  <a:schemeClr val="accent2"/>
                </a:solidFill>
              </a:rPr>
              <a:t>x-axis</a:t>
            </a:r>
            <a:r>
              <a:rPr lang="en-US" sz="2600" b="0" dirty="0" smtClean="0"/>
              <a:t> of a graph.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b) </a:t>
            </a:r>
            <a:r>
              <a:rPr lang="en-US" sz="2600" dirty="0" smtClean="0"/>
              <a:t>Dependent variable (DV) </a:t>
            </a:r>
            <a:r>
              <a:rPr lang="en-US" sz="2600" b="0" dirty="0" smtClean="0"/>
              <a:t>is the variable affected by changing the </a:t>
            </a:r>
            <a:r>
              <a:rPr lang="en-US" sz="2600" dirty="0" smtClean="0">
                <a:solidFill>
                  <a:schemeClr val="accent2"/>
                </a:solidFill>
              </a:rPr>
              <a:t>IV</a:t>
            </a:r>
            <a:r>
              <a:rPr lang="en-US" sz="2600" b="0" dirty="0" smtClean="0"/>
              <a:t> variable. The DV depends on the change of the IV.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	- The DV is plotted on the </a:t>
            </a:r>
            <a:r>
              <a:rPr lang="en-US" sz="2600" u="sng" dirty="0" smtClean="0">
                <a:solidFill>
                  <a:schemeClr val="accent2"/>
                </a:solidFill>
              </a:rPr>
              <a:t>y-axis</a:t>
            </a:r>
            <a:r>
              <a:rPr lang="en-US" sz="2600" b="0" dirty="0" smtClean="0"/>
              <a:t> of a graph.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c) </a:t>
            </a:r>
            <a:r>
              <a:rPr lang="en-US" sz="2600" dirty="0" smtClean="0"/>
              <a:t>Control </a:t>
            </a:r>
            <a:r>
              <a:rPr lang="en-US" sz="2600" b="0" dirty="0" smtClean="0"/>
              <a:t>is the group that remains </a:t>
            </a:r>
            <a:r>
              <a:rPr lang="en-US" sz="2600" u="sng" dirty="0" smtClean="0">
                <a:solidFill>
                  <a:schemeClr val="accent2"/>
                </a:solidFill>
              </a:rPr>
              <a:t>unchanged</a:t>
            </a:r>
            <a:r>
              <a:rPr lang="en-US" sz="2600" dirty="0" smtClean="0"/>
              <a:t>. </a:t>
            </a:r>
            <a:r>
              <a:rPr lang="en-US" sz="2600" b="0" dirty="0" smtClean="0"/>
              <a:t>It’s used to </a:t>
            </a:r>
            <a:r>
              <a:rPr lang="en-US" sz="2600" u="sng" dirty="0" smtClean="0">
                <a:solidFill>
                  <a:schemeClr val="accent2"/>
                </a:solidFill>
              </a:rPr>
              <a:t>compare</a:t>
            </a:r>
            <a:r>
              <a:rPr lang="en-US" sz="2600" dirty="0" smtClean="0"/>
              <a:t> </a:t>
            </a:r>
            <a:r>
              <a:rPr lang="en-US" sz="2600" b="0" dirty="0" smtClean="0"/>
              <a:t>the results of the experimental group and is usually the ‘normal’ conditions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d) </a:t>
            </a:r>
            <a:r>
              <a:rPr lang="en-US" sz="2600" dirty="0" smtClean="0"/>
              <a:t>Constants </a:t>
            </a:r>
            <a:r>
              <a:rPr lang="en-US" sz="2600" b="0" dirty="0" smtClean="0"/>
              <a:t>are all factors in an experiment that are kept the </a:t>
            </a:r>
            <a:r>
              <a:rPr lang="en-US" sz="2600" u="sng" dirty="0" smtClean="0"/>
              <a:t>same</a:t>
            </a:r>
            <a:r>
              <a:rPr lang="en-US" sz="2600" dirty="0" smtClean="0"/>
              <a:t>. </a:t>
            </a:r>
            <a:r>
              <a:rPr lang="en-US" sz="2600" b="0" dirty="0" smtClean="0"/>
              <a:t>Constants make the experiment </a:t>
            </a:r>
            <a:r>
              <a:rPr lang="en-US" sz="2600" u="sng" dirty="0" smtClean="0">
                <a:solidFill>
                  <a:schemeClr val="accent2"/>
                </a:solidFill>
              </a:rPr>
              <a:t>valid</a:t>
            </a:r>
            <a:r>
              <a:rPr lang="en-US" sz="2600" dirty="0" smtClean="0"/>
              <a:t>. </a:t>
            </a:r>
            <a:r>
              <a:rPr lang="en-US" sz="2600" b="0" dirty="0" smtClean="0"/>
              <a:t> </a:t>
            </a:r>
          </a:p>
          <a:p>
            <a:pPr>
              <a:spcBef>
                <a:spcPts val="0"/>
              </a:spcBef>
            </a:pPr>
            <a:endParaRPr lang="en-US" sz="2600" b="0" dirty="0" smtClean="0"/>
          </a:p>
          <a:p>
            <a:pPr>
              <a:spcBef>
                <a:spcPts val="0"/>
              </a:spcBef>
            </a:pPr>
            <a:r>
              <a:rPr lang="en-US" sz="2600" b="0" dirty="0">
                <a:solidFill>
                  <a:schemeClr val="accent2"/>
                </a:solidFill>
              </a:rPr>
              <a:t>		</a:t>
            </a:r>
            <a:endParaRPr lang="en-US" sz="2600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http://www.microscope.com/media/catalog/product/cache/2/image/9df78eab33525d08d6e5fb8d27136e95/o/m/omano_om118_m3_monocular_compound_microscope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716" y="39329"/>
            <a:ext cx="2261829" cy="226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6629400" cy="56049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5. Data/Results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u="sng" dirty="0" smtClean="0">
                <a:solidFill>
                  <a:schemeClr val="accent2"/>
                </a:solidFill>
              </a:rPr>
              <a:t>collect</a:t>
            </a:r>
            <a:r>
              <a:rPr lang="en-US" sz="2800" dirty="0" smtClean="0"/>
              <a:t> </a:t>
            </a:r>
            <a:r>
              <a:rPr lang="en-US" sz="2800" b="0" dirty="0" smtClean="0"/>
              <a:t>&amp; </a:t>
            </a:r>
            <a:r>
              <a:rPr lang="en-US" sz="2800" u="sng" dirty="0" smtClean="0">
                <a:solidFill>
                  <a:schemeClr val="accent2"/>
                </a:solidFill>
              </a:rPr>
              <a:t>record</a:t>
            </a:r>
            <a:r>
              <a:rPr lang="en-US" sz="2800" dirty="0" smtClean="0"/>
              <a:t> </a:t>
            </a:r>
            <a:r>
              <a:rPr lang="en-US" sz="2800" b="0" dirty="0" smtClean="0"/>
              <a:t>data observed in</a:t>
            </a:r>
          </a:p>
          <a:p>
            <a:r>
              <a:rPr lang="en-US" sz="2800" b="0" dirty="0"/>
              <a:t> </a:t>
            </a:r>
            <a:r>
              <a:rPr lang="en-US" sz="2800" b="0" dirty="0" smtClean="0"/>
              <a:t>     the experiment</a:t>
            </a:r>
          </a:p>
          <a:p>
            <a:r>
              <a:rPr lang="en-US" sz="2800" b="0" dirty="0"/>
              <a:t>	</a:t>
            </a:r>
            <a:r>
              <a:rPr lang="en-US" sz="2800" b="0" dirty="0" smtClean="0"/>
              <a:t>- results can be </a:t>
            </a:r>
            <a:r>
              <a:rPr lang="en-US" sz="2800" u="sng" dirty="0" smtClean="0">
                <a:solidFill>
                  <a:schemeClr val="accent2"/>
                </a:solidFill>
              </a:rPr>
              <a:t>qualitative</a:t>
            </a:r>
            <a:r>
              <a:rPr lang="en-US" sz="2800" b="0" dirty="0" smtClean="0">
                <a:solidFill>
                  <a:schemeClr val="accent2"/>
                </a:solidFill>
              </a:rPr>
              <a:t> </a:t>
            </a:r>
            <a:r>
              <a:rPr lang="en-US" sz="2800" b="0" dirty="0" smtClean="0"/>
              <a:t>or </a:t>
            </a:r>
            <a:r>
              <a:rPr lang="en-US" sz="2800" u="sng" dirty="0" smtClean="0">
                <a:solidFill>
                  <a:schemeClr val="accent2"/>
                </a:solidFill>
              </a:rPr>
              <a:t>quantitative</a:t>
            </a:r>
          </a:p>
          <a:p>
            <a:r>
              <a:rPr lang="en-US" sz="2800" dirty="0" smtClean="0"/>
              <a:t>6. Conclusion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b="0" dirty="0" smtClean="0"/>
              <a:t>Ask yourself, “Does the data support my </a:t>
            </a:r>
            <a:r>
              <a:rPr lang="en-US" sz="2800" u="sng" dirty="0" smtClean="0">
                <a:solidFill>
                  <a:schemeClr val="accent2"/>
                </a:solidFill>
              </a:rPr>
              <a:t>hypothesis</a:t>
            </a:r>
            <a:r>
              <a:rPr lang="en-US" sz="2800" b="0" dirty="0" smtClean="0"/>
              <a:t>? Why or why not?</a:t>
            </a:r>
          </a:p>
          <a:p>
            <a:r>
              <a:rPr lang="en-US" sz="2800" b="0" dirty="0"/>
              <a:t>	</a:t>
            </a:r>
            <a:r>
              <a:rPr lang="en-US" sz="2800" b="0" dirty="0" smtClean="0"/>
              <a:t>- Be aware of experimental and human </a:t>
            </a:r>
            <a:r>
              <a:rPr lang="en-US" sz="2800" u="sng" dirty="0" smtClean="0"/>
              <a:t>errors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  <p:pic>
        <p:nvPicPr>
          <p:cNvPr id="3074" name="Picture 2" descr="http://mwvsciencefair.wikispaces.com/file/view/ryak-tem1_hypothosis.png/318009146/ryak-tem1_hypotho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269" y="1219200"/>
            <a:ext cx="3410686" cy="210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is theory?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 </a:t>
            </a:r>
            <a:r>
              <a:rPr lang="en-US" sz="3200" u="sng" dirty="0">
                <a:solidFill>
                  <a:schemeClr val="accent2"/>
                </a:solidFill>
              </a:rPr>
              <a:t>T</a:t>
            </a:r>
            <a:r>
              <a:rPr lang="en-US" sz="3200" u="sng" dirty="0" smtClean="0">
                <a:solidFill>
                  <a:schemeClr val="accent2"/>
                </a:solidFill>
              </a:rPr>
              <a:t>heory: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idea that has been tested over and over and has been proven to be true.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33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400" dirty="0" smtClean="0"/>
              <a:t>Graphs </a:t>
            </a:r>
            <a:r>
              <a:rPr lang="en-US" sz="4400" dirty="0"/>
              <a:t>and Tables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7962900" cy="5300172"/>
          </a:xfrm>
        </p:spPr>
        <p:txBody>
          <a:bodyPr>
            <a:normAutofit/>
          </a:bodyPr>
          <a:lstStyle/>
          <a:p>
            <a:pPr lvl="1"/>
            <a:r>
              <a:rPr lang="en-US" sz="3000" dirty="0" smtClean="0"/>
              <a:t>Graphs</a:t>
            </a:r>
            <a:endParaRPr lang="en-US" sz="3000" dirty="0"/>
          </a:p>
          <a:p>
            <a:pPr lvl="2"/>
            <a:r>
              <a:rPr lang="en-US" sz="3000" dirty="0"/>
              <a:t>Always have a title (at </a:t>
            </a:r>
            <a:r>
              <a:rPr lang="en-US" sz="3000" dirty="0" smtClean="0"/>
              <a:t>the </a:t>
            </a:r>
            <a:r>
              <a:rPr lang="en-US" sz="3000" dirty="0"/>
              <a:t>top)</a:t>
            </a:r>
          </a:p>
          <a:p>
            <a:pPr lvl="2"/>
            <a:r>
              <a:rPr lang="en-US" sz="3000" dirty="0"/>
              <a:t>Axis are always labeled </a:t>
            </a:r>
          </a:p>
          <a:p>
            <a:pPr lvl="2"/>
            <a:r>
              <a:rPr lang="en-US" sz="3000" dirty="0"/>
              <a:t>X axis=independent variable</a:t>
            </a:r>
          </a:p>
          <a:p>
            <a:pPr lvl="2"/>
            <a:r>
              <a:rPr lang="en-US" sz="3000" dirty="0"/>
              <a:t>Y axis=dependent variable</a:t>
            </a:r>
          </a:p>
          <a:p>
            <a:pPr lvl="2"/>
            <a:r>
              <a:rPr lang="en-US" sz="3000" dirty="0"/>
              <a:t>Provide a key</a:t>
            </a:r>
          </a:p>
        </p:txBody>
      </p:sp>
      <p:pic>
        <p:nvPicPr>
          <p:cNvPr id="1026" name="Picture 2" descr="linegraph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65191"/>
            <a:ext cx="6076951" cy="311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"/>
            <a:ext cx="7520940" cy="548640"/>
          </a:xfrm>
        </p:spPr>
        <p:txBody>
          <a:bodyPr/>
          <a:lstStyle/>
          <a:p>
            <a:pPr lvl="0" algn="ctr"/>
            <a:r>
              <a:rPr lang="en-US" sz="4400" dirty="0" smtClean="0"/>
              <a:t>Graphs </a:t>
            </a:r>
            <a:r>
              <a:rPr lang="en-US" sz="4400" dirty="0"/>
              <a:t>and Tables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839200" cy="5300172"/>
          </a:xfrm>
        </p:spPr>
        <p:txBody>
          <a:bodyPr>
            <a:normAutofit/>
          </a:bodyPr>
          <a:lstStyle/>
          <a:p>
            <a:pPr lvl="1"/>
            <a:r>
              <a:rPr lang="en-US" sz="3000" dirty="0"/>
              <a:t>Tables</a:t>
            </a:r>
          </a:p>
          <a:p>
            <a:pPr lvl="2"/>
            <a:r>
              <a:rPr lang="en-US" sz="3000" dirty="0"/>
              <a:t>Always have a title on top of the table</a:t>
            </a:r>
          </a:p>
          <a:p>
            <a:pPr lvl="2"/>
            <a:r>
              <a:rPr lang="en-US" sz="3000" dirty="0"/>
              <a:t>Rows and columns are labeled </a:t>
            </a:r>
            <a:r>
              <a:rPr lang="en-US" sz="3000" dirty="0" smtClean="0"/>
              <a:t>accordingly</a:t>
            </a:r>
          </a:p>
          <a:p>
            <a:pPr lvl="1"/>
            <a:r>
              <a:rPr lang="en-US" sz="2800" dirty="0"/>
              <a:t>Figures</a:t>
            </a:r>
          </a:p>
          <a:p>
            <a:pPr lvl="2"/>
            <a:r>
              <a:rPr lang="en-US" sz="2800" dirty="0"/>
              <a:t>Titles are on the bottom of the figure and they include numbers and an explanation of what you are looking at.</a:t>
            </a:r>
          </a:p>
          <a:p>
            <a:pPr lvl="2"/>
            <a:endParaRPr lang="en-US" sz="3000" dirty="0"/>
          </a:p>
        </p:txBody>
      </p:sp>
      <p:pic>
        <p:nvPicPr>
          <p:cNvPr id="2050" name="Picture 2" descr="excelsheet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54" y="3505201"/>
            <a:ext cx="7548033" cy="33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4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iRespondQuestionMaster</vt:lpstr>
      <vt:lpstr>iRespondGraphMaster</vt:lpstr>
      <vt:lpstr>Angles</vt:lpstr>
      <vt:lpstr>SCIENTIFIC METHOD</vt:lpstr>
      <vt:lpstr>The Steps a scientist uses to solve a problem</vt:lpstr>
      <vt:lpstr>Parts of an experiment</vt:lpstr>
      <vt:lpstr>The final steps</vt:lpstr>
      <vt:lpstr>What is theory?</vt:lpstr>
      <vt:lpstr>Graphs and Tables</vt:lpstr>
      <vt:lpstr>Graphs and Tables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10</cp:revision>
  <dcterms:created xsi:type="dcterms:W3CDTF">2012-08-12T15:53:18Z</dcterms:created>
  <dcterms:modified xsi:type="dcterms:W3CDTF">2013-12-16T15:44:35Z</dcterms:modified>
</cp:coreProperties>
</file>