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2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0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2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55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0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69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0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03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4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5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07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6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6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0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3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03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CC01294-C6C3-4444-B7BD-340900C369C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3272" y="943213"/>
            <a:ext cx="5648623" cy="1204306"/>
          </a:xfrm>
        </p:spPr>
        <p:txBody>
          <a:bodyPr/>
          <a:lstStyle/>
          <a:p>
            <a:r>
              <a:rPr lang="en-US" dirty="0" smtClean="0"/>
              <a:t>SCIENTIFIC METHOD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911417" y="1913711"/>
            <a:ext cx="6003053" cy="1306177"/>
          </a:xfrm>
        </p:spPr>
        <p:txBody>
          <a:bodyPr>
            <a:normAutofit/>
          </a:bodyPr>
          <a:lstStyle/>
          <a:p>
            <a:r>
              <a:rPr lang="en-US" dirty="0" smtClean="0"/>
              <a:t>SCSH3. Students will identify and investigate problems scientifically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53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520940" cy="548640"/>
          </a:xfrm>
        </p:spPr>
        <p:txBody>
          <a:bodyPr/>
          <a:lstStyle/>
          <a:p>
            <a:pPr algn="ctr"/>
            <a:r>
              <a:rPr lang="en-US" dirty="0" smtClean="0"/>
              <a:t>The Steps a scientist uses to solve 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054340" cy="47244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AutoNum type="arabicPeriod"/>
            </a:pPr>
            <a:r>
              <a:rPr lang="en-US" sz="2400" dirty="0"/>
              <a:t>State the </a:t>
            </a:r>
            <a:r>
              <a:rPr lang="en-US" sz="2400" u="sng" dirty="0" smtClean="0">
                <a:solidFill>
                  <a:schemeClr val="accent2"/>
                </a:solidFill>
              </a:rPr>
              <a:t>problem</a:t>
            </a:r>
            <a:r>
              <a:rPr lang="en-US" sz="2400" dirty="0" smtClean="0"/>
              <a:t>.</a:t>
            </a:r>
            <a:r>
              <a:rPr lang="en-US" sz="2400" dirty="0"/>
              <a:t> </a:t>
            </a:r>
            <a:endParaRPr lang="en-US" sz="2400" dirty="0" smtClean="0"/>
          </a:p>
          <a:p>
            <a:pPr marL="237744" lvl="2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 </a:t>
            </a:r>
            <a:r>
              <a:rPr lang="en-US" sz="2400" dirty="0"/>
              <a:t>usually in the form of a </a:t>
            </a:r>
            <a:r>
              <a:rPr lang="en-US" sz="2400" b="1" u="sng" dirty="0" smtClean="0">
                <a:solidFill>
                  <a:schemeClr val="accent2"/>
                </a:solidFill>
              </a:rPr>
              <a:t>question</a:t>
            </a:r>
          </a:p>
          <a:p>
            <a:pPr marL="237744" lvl="2" indent="0">
              <a:buNone/>
            </a:pPr>
            <a:endParaRPr lang="en-US" sz="2400" b="1" dirty="0" smtClean="0"/>
          </a:p>
          <a:p>
            <a:pPr>
              <a:buFont typeface="Arial" pitchFamily="34" charset="0"/>
              <a:buAutoNum type="arabicPeriod"/>
            </a:pPr>
            <a:r>
              <a:rPr lang="en-US" sz="2400" dirty="0" smtClean="0"/>
              <a:t>Background </a:t>
            </a:r>
            <a:r>
              <a:rPr lang="en-US" sz="2400" u="sng" dirty="0" smtClean="0">
                <a:solidFill>
                  <a:schemeClr val="accent2"/>
                </a:solidFill>
              </a:rPr>
              <a:t>research</a:t>
            </a:r>
          </a:p>
          <a:p>
            <a:pPr marL="237744" lvl="2" indent="0">
              <a:buNone/>
            </a:pPr>
            <a:r>
              <a:rPr lang="en-US" sz="2400" dirty="0">
                <a:solidFill>
                  <a:schemeClr val="accent2"/>
                </a:solidFill>
              </a:rPr>
              <a:t>	</a:t>
            </a:r>
            <a:r>
              <a:rPr lang="en-US" sz="2400" dirty="0" smtClean="0"/>
              <a:t>- collect </a:t>
            </a:r>
            <a:r>
              <a:rPr lang="en-US" sz="2400" b="1" u="sng" dirty="0" smtClean="0">
                <a:solidFill>
                  <a:schemeClr val="accent2"/>
                </a:solidFill>
              </a:rPr>
              <a:t>information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/>
              <a:t>about the problem</a:t>
            </a:r>
          </a:p>
          <a:p>
            <a:pPr marL="237744" lvl="2" indent="0">
              <a:buNone/>
            </a:pPr>
            <a:endParaRPr lang="en-US" sz="2400" dirty="0">
              <a:solidFill>
                <a:schemeClr val="accent2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2400" dirty="0" smtClean="0"/>
              <a:t>Hypothesis</a:t>
            </a:r>
          </a:p>
          <a:p>
            <a:pPr marL="237744" lvl="2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 an </a:t>
            </a:r>
            <a:r>
              <a:rPr lang="en-US" sz="2400" b="1" u="sng" dirty="0" smtClean="0">
                <a:solidFill>
                  <a:schemeClr val="accent2"/>
                </a:solidFill>
              </a:rPr>
              <a:t>educated</a:t>
            </a:r>
            <a:r>
              <a:rPr lang="en-US" sz="2400" dirty="0" smtClean="0"/>
              <a:t> answer to the problem</a:t>
            </a:r>
          </a:p>
        </p:txBody>
      </p:sp>
      <p:pic>
        <p:nvPicPr>
          <p:cNvPr id="1026" name="Picture 2" descr="question mark animatio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620" y="1066800"/>
            <a:ext cx="1447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nternet.phillipmartin.info/school_research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296" y="2286000"/>
            <a:ext cx="2451100" cy="1796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offthespottingbox.com/images/Idea_Man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9730" y="4311317"/>
            <a:ext cx="1596458" cy="2361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117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5658"/>
            <a:ext cx="7520940" cy="548640"/>
          </a:xfrm>
        </p:spPr>
        <p:txBody>
          <a:bodyPr/>
          <a:lstStyle/>
          <a:p>
            <a:r>
              <a:rPr lang="en-US" dirty="0" smtClean="0"/>
              <a:t>Parts of an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</a:pPr>
            <a:r>
              <a:rPr lang="en-US" sz="2200" dirty="0" smtClean="0"/>
              <a:t>4</a:t>
            </a:r>
            <a:r>
              <a:rPr lang="en-US" sz="2600" dirty="0" smtClean="0"/>
              <a:t>. Experiment</a:t>
            </a:r>
          </a:p>
          <a:p>
            <a:pPr>
              <a:spcBef>
                <a:spcPts val="0"/>
              </a:spcBef>
            </a:pPr>
            <a:r>
              <a:rPr lang="en-US" sz="2600" dirty="0"/>
              <a:t>	</a:t>
            </a:r>
            <a:r>
              <a:rPr lang="en-US" sz="2600" dirty="0" smtClean="0"/>
              <a:t>- </a:t>
            </a:r>
            <a:r>
              <a:rPr lang="en-US" sz="2600" b="0" dirty="0" smtClean="0"/>
              <a:t>A procedure that tests the </a:t>
            </a:r>
            <a:r>
              <a:rPr lang="en-US" sz="2600" u="sng" dirty="0" smtClean="0">
                <a:solidFill>
                  <a:schemeClr val="accent2"/>
                </a:solidFill>
              </a:rPr>
              <a:t>hypothesis</a:t>
            </a:r>
          </a:p>
          <a:p>
            <a:r>
              <a:rPr lang="en-US" sz="2600" dirty="0">
                <a:solidFill>
                  <a:schemeClr val="accent2"/>
                </a:solidFill>
              </a:rPr>
              <a:t>	</a:t>
            </a:r>
            <a:r>
              <a:rPr lang="en-US" sz="2600" u="sng" dirty="0" smtClean="0">
                <a:solidFill>
                  <a:srgbClr val="00B0F0"/>
                </a:solidFill>
              </a:rPr>
              <a:t>An experiment includes:</a:t>
            </a:r>
          </a:p>
          <a:p>
            <a:endParaRPr lang="en-US" sz="2600" u="sng" dirty="0" smtClean="0">
              <a:solidFill>
                <a:srgbClr val="00B0F0"/>
              </a:solidFill>
            </a:endParaRPr>
          </a:p>
          <a:p>
            <a:pPr>
              <a:spcBef>
                <a:spcPts val="0"/>
              </a:spcBef>
            </a:pPr>
            <a:r>
              <a:rPr lang="en-US" sz="2600" b="0" dirty="0">
                <a:solidFill>
                  <a:schemeClr val="accent2"/>
                </a:solidFill>
              </a:rPr>
              <a:t>	</a:t>
            </a:r>
            <a:r>
              <a:rPr lang="en-US" sz="2600" b="0" dirty="0" smtClean="0">
                <a:solidFill>
                  <a:schemeClr val="accent2"/>
                </a:solidFill>
              </a:rPr>
              <a:t>	</a:t>
            </a:r>
            <a:r>
              <a:rPr lang="en-US" sz="2600" b="0" dirty="0" smtClean="0"/>
              <a:t>a) </a:t>
            </a:r>
            <a:r>
              <a:rPr lang="en-US" sz="2600" dirty="0" smtClean="0"/>
              <a:t>Independent variable (IV)</a:t>
            </a:r>
            <a:r>
              <a:rPr lang="en-US" sz="2600" b="0" dirty="0" smtClean="0"/>
              <a:t> is the </a:t>
            </a:r>
            <a:r>
              <a:rPr lang="en-US" sz="2600" u="sng" dirty="0" smtClean="0">
                <a:solidFill>
                  <a:schemeClr val="accent2"/>
                </a:solidFill>
              </a:rPr>
              <a:t>one</a:t>
            </a:r>
            <a:r>
              <a:rPr lang="en-US" sz="2600" b="0" dirty="0" smtClean="0"/>
              <a:t> variable that is changed by the </a:t>
            </a:r>
            <a:r>
              <a:rPr lang="en-US" sz="2600" u="sng" dirty="0" smtClean="0">
                <a:solidFill>
                  <a:schemeClr val="accent2"/>
                </a:solidFill>
              </a:rPr>
              <a:t>scientist</a:t>
            </a:r>
            <a:r>
              <a:rPr lang="en-US" sz="2600" dirty="0" smtClean="0">
                <a:solidFill>
                  <a:schemeClr val="accent2"/>
                </a:solidFill>
              </a:rPr>
              <a:t>. </a:t>
            </a:r>
            <a:r>
              <a:rPr lang="en-US" sz="2600" b="0" dirty="0" smtClean="0"/>
              <a:t>The IV is plotted on the </a:t>
            </a:r>
            <a:r>
              <a:rPr lang="en-US" sz="2600" u="sng" dirty="0" smtClean="0">
                <a:solidFill>
                  <a:schemeClr val="accent2"/>
                </a:solidFill>
              </a:rPr>
              <a:t>x-axis</a:t>
            </a:r>
            <a:r>
              <a:rPr lang="en-US" sz="2600" b="0" dirty="0" smtClean="0"/>
              <a:t> of a graph.</a:t>
            </a:r>
          </a:p>
          <a:p>
            <a:pPr>
              <a:spcBef>
                <a:spcPts val="0"/>
              </a:spcBef>
            </a:pPr>
            <a:r>
              <a:rPr lang="en-US" sz="2600" b="0" dirty="0"/>
              <a:t>	</a:t>
            </a:r>
            <a:r>
              <a:rPr lang="en-US" sz="2600" b="0" dirty="0" smtClean="0"/>
              <a:t>	b) </a:t>
            </a:r>
            <a:r>
              <a:rPr lang="en-US" sz="2600" dirty="0" smtClean="0"/>
              <a:t>Dependent variable (DV) </a:t>
            </a:r>
            <a:r>
              <a:rPr lang="en-US" sz="2600" b="0" dirty="0" smtClean="0"/>
              <a:t>is the variable affected by changing the </a:t>
            </a:r>
            <a:r>
              <a:rPr lang="en-US" sz="2600" dirty="0" smtClean="0">
                <a:solidFill>
                  <a:schemeClr val="accent2"/>
                </a:solidFill>
              </a:rPr>
              <a:t>IV</a:t>
            </a:r>
            <a:r>
              <a:rPr lang="en-US" sz="2600" b="0" dirty="0" smtClean="0"/>
              <a:t> variable. The DV depends on the change of the IV.</a:t>
            </a:r>
          </a:p>
          <a:p>
            <a:pPr>
              <a:spcBef>
                <a:spcPts val="0"/>
              </a:spcBef>
            </a:pPr>
            <a:r>
              <a:rPr lang="en-US" sz="2600" b="0" dirty="0"/>
              <a:t>	</a:t>
            </a:r>
            <a:r>
              <a:rPr lang="en-US" sz="2600" b="0" dirty="0" smtClean="0"/>
              <a:t>		- The DV is plotted on the </a:t>
            </a:r>
            <a:r>
              <a:rPr lang="en-US" sz="2600" u="sng" dirty="0" smtClean="0">
                <a:solidFill>
                  <a:schemeClr val="accent2"/>
                </a:solidFill>
              </a:rPr>
              <a:t>y-axis</a:t>
            </a:r>
            <a:r>
              <a:rPr lang="en-US" sz="2600" b="0" dirty="0" smtClean="0"/>
              <a:t> of a graph.</a:t>
            </a:r>
          </a:p>
          <a:p>
            <a:pPr>
              <a:spcBef>
                <a:spcPts val="0"/>
              </a:spcBef>
            </a:pPr>
            <a:r>
              <a:rPr lang="en-US" sz="2600" b="0" dirty="0"/>
              <a:t>	</a:t>
            </a:r>
            <a:r>
              <a:rPr lang="en-US" sz="2600" b="0" dirty="0" smtClean="0"/>
              <a:t>	c) </a:t>
            </a:r>
            <a:r>
              <a:rPr lang="en-US" sz="2600" dirty="0" smtClean="0"/>
              <a:t>Control </a:t>
            </a:r>
            <a:r>
              <a:rPr lang="en-US" sz="2600" b="0" dirty="0" smtClean="0"/>
              <a:t>is the group that </a:t>
            </a:r>
            <a:r>
              <a:rPr lang="en-US" sz="2600" b="0" dirty="0" smtClean="0"/>
              <a:t>does not receive the </a:t>
            </a:r>
            <a:r>
              <a:rPr lang="en-US" sz="2600" u="sng" dirty="0" smtClean="0">
                <a:solidFill>
                  <a:schemeClr val="accent2"/>
                </a:solidFill>
              </a:rPr>
              <a:t>independent variable</a:t>
            </a:r>
            <a:r>
              <a:rPr lang="en-US" sz="2600" dirty="0" smtClean="0"/>
              <a:t>. </a:t>
            </a:r>
            <a:r>
              <a:rPr lang="en-US" sz="2600" b="0" dirty="0" smtClean="0"/>
              <a:t>It’s used to </a:t>
            </a:r>
            <a:r>
              <a:rPr lang="en-US" sz="2600" u="sng" dirty="0" smtClean="0">
                <a:solidFill>
                  <a:schemeClr val="accent2"/>
                </a:solidFill>
              </a:rPr>
              <a:t>compare</a:t>
            </a:r>
            <a:r>
              <a:rPr lang="en-US" sz="2600" dirty="0" smtClean="0"/>
              <a:t> </a:t>
            </a:r>
            <a:r>
              <a:rPr lang="en-US" sz="2600" b="0" dirty="0" smtClean="0"/>
              <a:t>the results of the experimental group and is usually the ‘normal’ conditions</a:t>
            </a:r>
          </a:p>
          <a:p>
            <a:pPr>
              <a:spcBef>
                <a:spcPts val="0"/>
              </a:spcBef>
            </a:pPr>
            <a:r>
              <a:rPr lang="en-US" sz="2600" b="0" dirty="0"/>
              <a:t>	</a:t>
            </a:r>
            <a:r>
              <a:rPr lang="en-US" sz="2600" b="0" dirty="0" smtClean="0"/>
              <a:t>	d) </a:t>
            </a:r>
            <a:r>
              <a:rPr lang="en-US" sz="2600" dirty="0" smtClean="0"/>
              <a:t>Constants </a:t>
            </a:r>
            <a:r>
              <a:rPr lang="en-US" sz="2600" b="0" dirty="0" smtClean="0"/>
              <a:t>are all factors in an experiment that are kept the </a:t>
            </a:r>
            <a:r>
              <a:rPr lang="en-US" sz="2600" u="sng" dirty="0" smtClean="0"/>
              <a:t>same</a:t>
            </a:r>
            <a:r>
              <a:rPr lang="en-US" sz="2600" dirty="0" smtClean="0"/>
              <a:t>. </a:t>
            </a:r>
            <a:r>
              <a:rPr lang="en-US" sz="2600" b="0" dirty="0" smtClean="0"/>
              <a:t>Constants make the experiment </a:t>
            </a:r>
            <a:r>
              <a:rPr lang="en-US" sz="2600" u="sng" dirty="0" smtClean="0">
                <a:solidFill>
                  <a:schemeClr val="accent2"/>
                </a:solidFill>
              </a:rPr>
              <a:t>valid</a:t>
            </a:r>
            <a:r>
              <a:rPr lang="en-US" sz="2600" dirty="0" smtClean="0"/>
              <a:t>. </a:t>
            </a:r>
            <a:r>
              <a:rPr lang="en-US" sz="2600" b="0" dirty="0" smtClean="0"/>
              <a:t> </a:t>
            </a:r>
          </a:p>
          <a:p>
            <a:pPr>
              <a:spcBef>
                <a:spcPts val="0"/>
              </a:spcBef>
            </a:pPr>
            <a:endParaRPr lang="en-US" sz="2600" b="0" dirty="0" smtClean="0"/>
          </a:p>
          <a:p>
            <a:pPr>
              <a:spcBef>
                <a:spcPts val="0"/>
              </a:spcBef>
            </a:pPr>
            <a:r>
              <a:rPr lang="en-US" sz="2600" b="0" dirty="0">
                <a:solidFill>
                  <a:schemeClr val="accent2"/>
                </a:solidFill>
              </a:rPr>
              <a:t>		</a:t>
            </a:r>
            <a:endParaRPr lang="en-US" sz="2600" dirty="0">
              <a:solidFill>
                <a:schemeClr val="accent2"/>
              </a:solidFill>
            </a:endParaRPr>
          </a:p>
        </p:txBody>
      </p:sp>
      <p:pic>
        <p:nvPicPr>
          <p:cNvPr id="2050" name="Picture 2" descr="http://www.microscope.com/media/catalog/product/cache/2/image/9df78eab33525d08d6e5fb8d27136e95/o/m/omano_om118_m3_monocular_compound_microscope_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716" y="39329"/>
            <a:ext cx="2261829" cy="2261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890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final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6629400" cy="560497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5. Data/Results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- </a:t>
            </a:r>
            <a:r>
              <a:rPr lang="en-US" sz="2800" u="sng" dirty="0" smtClean="0">
                <a:solidFill>
                  <a:schemeClr val="accent2"/>
                </a:solidFill>
              </a:rPr>
              <a:t>collect</a:t>
            </a:r>
            <a:r>
              <a:rPr lang="en-US" sz="2800" dirty="0" smtClean="0"/>
              <a:t> </a:t>
            </a:r>
            <a:r>
              <a:rPr lang="en-US" sz="2800" b="0" dirty="0" smtClean="0"/>
              <a:t>&amp; </a:t>
            </a:r>
            <a:r>
              <a:rPr lang="en-US" sz="2800" u="sng" dirty="0" smtClean="0">
                <a:solidFill>
                  <a:schemeClr val="accent2"/>
                </a:solidFill>
              </a:rPr>
              <a:t>record</a:t>
            </a:r>
            <a:r>
              <a:rPr lang="en-US" sz="2800" dirty="0" smtClean="0"/>
              <a:t> </a:t>
            </a:r>
            <a:r>
              <a:rPr lang="en-US" sz="2800" b="0" dirty="0" smtClean="0"/>
              <a:t>data observed in</a:t>
            </a:r>
          </a:p>
          <a:p>
            <a:r>
              <a:rPr lang="en-US" sz="2800" b="0" dirty="0"/>
              <a:t> </a:t>
            </a:r>
            <a:r>
              <a:rPr lang="en-US" sz="2800" b="0" dirty="0" smtClean="0"/>
              <a:t>     the experiment</a:t>
            </a:r>
          </a:p>
          <a:p>
            <a:r>
              <a:rPr lang="en-US" sz="2800" b="0" dirty="0"/>
              <a:t>	</a:t>
            </a:r>
            <a:r>
              <a:rPr lang="en-US" sz="2800" b="0" dirty="0" smtClean="0"/>
              <a:t>- results can be </a:t>
            </a:r>
            <a:r>
              <a:rPr lang="en-US" sz="2800" u="sng" dirty="0" smtClean="0">
                <a:solidFill>
                  <a:schemeClr val="accent2"/>
                </a:solidFill>
              </a:rPr>
              <a:t>qualitative</a:t>
            </a:r>
            <a:r>
              <a:rPr lang="en-US" sz="2800" b="0" dirty="0" smtClean="0">
                <a:solidFill>
                  <a:schemeClr val="accent2"/>
                </a:solidFill>
              </a:rPr>
              <a:t> </a:t>
            </a:r>
            <a:r>
              <a:rPr lang="en-US" sz="2800" b="0" dirty="0" smtClean="0"/>
              <a:t>or </a:t>
            </a:r>
            <a:r>
              <a:rPr lang="en-US" sz="2800" u="sng" dirty="0" smtClean="0">
                <a:solidFill>
                  <a:schemeClr val="accent2"/>
                </a:solidFill>
              </a:rPr>
              <a:t>quantitative</a:t>
            </a:r>
          </a:p>
          <a:p>
            <a:r>
              <a:rPr lang="en-US" sz="2800" dirty="0" smtClean="0"/>
              <a:t>6. Conclusion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- </a:t>
            </a:r>
            <a:r>
              <a:rPr lang="en-US" sz="2800" b="0" dirty="0" smtClean="0"/>
              <a:t>Ask yourself, “Does the data support my </a:t>
            </a:r>
            <a:r>
              <a:rPr lang="en-US" sz="2800" u="sng" dirty="0" smtClean="0">
                <a:solidFill>
                  <a:schemeClr val="accent2"/>
                </a:solidFill>
              </a:rPr>
              <a:t>hypothesis</a:t>
            </a:r>
            <a:r>
              <a:rPr lang="en-US" sz="2800" b="0" dirty="0" smtClean="0"/>
              <a:t>? Why or why not?</a:t>
            </a:r>
          </a:p>
          <a:p>
            <a:r>
              <a:rPr lang="en-US" sz="2800" b="0" dirty="0"/>
              <a:t>	</a:t>
            </a:r>
            <a:r>
              <a:rPr lang="en-US" sz="2800" b="0" dirty="0" smtClean="0"/>
              <a:t>- Be aware of experimental and human </a:t>
            </a:r>
            <a:r>
              <a:rPr lang="en-US" sz="2800" u="sng" dirty="0" smtClean="0"/>
              <a:t>errors</a:t>
            </a:r>
            <a:r>
              <a:rPr lang="en-US" sz="2800" dirty="0" smtClean="0">
                <a:solidFill>
                  <a:schemeClr val="accent2"/>
                </a:solidFill>
              </a:rPr>
              <a:t>.</a:t>
            </a:r>
          </a:p>
        </p:txBody>
      </p:sp>
      <p:pic>
        <p:nvPicPr>
          <p:cNvPr id="3074" name="Picture 2" descr="http://mwvsciencefair.wikispaces.com/file/view/ryak-tem1_hypothosis.png/318009146/ryak-tem1_hypothosi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5269" y="1219200"/>
            <a:ext cx="3410686" cy="2108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7976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What is theory?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- </a:t>
            </a:r>
            <a:r>
              <a:rPr lang="en-US" sz="3200" u="sng" dirty="0">
                <a:solidFill>
                  <a:schemeClr val="accent2"/>
                </a:solidFill>
              </a:rPr>
              <a:t>T</a:t>
            </a:r>
            <a:r>
              <a:rPr lang="en-US" sz="3200" u="sng" dirty="0" smtClean="0">
                <a:solidFill>
                  <a:schemeClr val="accent2"/>
                </a:solidFill>
              </a:rPr>
              <a:t>heory:</a:t>
            </a:r>
            <a:r>
              <a:rPr lang="en-US" sz="3200" dirty="0" smtClean="0">
                <a:solidFill>
                  <a:schemeClr val="accent2"/>
                </a:solidFill>
              </a:rPr>
              <a:t> </a:t>
            </a:r>
            <a:r>
              <a:rPr lang="en-US" sz="3200" dirty="0" smtClean="0"/>
              <a:t>idea that has been tested over and over and has been proven to be true.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0333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60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Franklin Gothic Book</vt:lpstr>
      <vt:lpstr>Franklin Gothic Medium</vt:lpstr>
      <vt:lpstr>Tunga</vt:lpstr>
      <vt:lpstr>Wingdings</vt:lpstr>
      <vt:lpstr>iRespondQuestionMaster</vt:lpstr>
      <vt:lpstr>iRespondGraphMaster</vt:lpstr>
      <vt:lpstr>Angles</vt:lpstr>
      <vt:lpstr>SCIENTIFIC METHOD</vt:lpstr>
      <vt:lpstr>The Steps a scientist uses to solve a problem</vt:lpstr>
      <vt:lpstr>Parts of an experiment</vt:lpstr>
      <vt:lpstr>The final steps</vt:lpstr>
      <vt:lpstr>What is theory?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Brittany Haynes</dc:creator>
  <cp:lastModifiedBy>Allyson John</cp:lastModifiedBy>
  <cp:revision>10</cp:revision>
  <dcterms:created xsi:type="dcterms:W3CDTF">2012-08-12T15:53:18Z</dcterms:created>
  <dcterms:modified xsi:type="dcterms:W3CDTF">2016-01-06T20:59:16Z</dcterms:modified>
</cp:coreProperties>
</file>