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sldIdLst>
    <p:sldId id="280" r:id="rId4"/>
    <p:sldId id="282" r:id="rId5"/>
    <p:sldId id="281" r:id="rId6"/>
    <p:sldId id="267" r:id="rId7"/>
    <p:sldId id="273" r:id="rId8"/>
    <p:sldId id="274" r:id="rId9"/>
    <p:sldId id="268" r:id="rId10"/>
    <p:sldId id="269" r:id="rId11"/>
    <p:sldId id="27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10/17/2018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mJbP23Buo" TargetMode="Externa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 smtClean="0"/>
              <a:t>DNA			     BOTH		      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     RNA        </a:t>
            </a:r>
            <a:r>
              <a:rPr lang="en-US" sz="2800" dirty="0" smtClean="0"/>
              <a:t>  </a:t>
            </a:r>
          </a:p>
          <a:p>
            <a:pPr marL="68580" indent="0">
              <a:buNone/>
            </a:pPr>
            <a:r>
              <a:rPr lang="en-US" sz="2800" dirty="0" smtClean="0"/>
              <a:t>1. Double stranded</a:t>
            </a:r>
            <a:r>
              <a:rPr lang="en-US" sz="2800" dirty="0"/>
              <a:t> </a:t>
            </a:r>
            <a:r>
              <a:rPr lang="en-US" sz="2800" dirty="0" smtClean="0"/>
              <a:t> 1. nucleic</a:t>
            </a:r>
            <a:r>
              <a:rPr lang="en-US" sz="2800" dirty="0"/>
              <a:t> </a:t>
            </a:r>
            <a:r>
              <a:rPr lang="en-US" sz="2800" dirty="0" smtClean="0"/>
              <a:t>  1. single stranded</a:t>
            </a:r>
          </a:p>
          <a:p>
            <a:pPr marL="68580" indent="0">
              <a:buNone/>
            </a:pPr>
            <a:r>
              <a:rPr lang="en-US" sz="2800" dirty="0" smtClean="0"/>
              <a:t>2. A-T, C-G		</a:t>
            </a:r>
            <a:r>
              <a:rPr lang="en-US" sz="2800" dirty="0"/>
              <a:t> </a:t>
            </a:r>
            <a:r>
              <a:rPr lang="en-US" sz="2800" dirty="0" smtClean="0"/>
              <a:t>      acids         2. A-U(uracil), C-G</a:t>
            </a:r>
          </a:p>
          <a:p>
            <a:pPr marL="68580" indent="0">
              <a:buNone/>
            </a:pPr>
            <a:r>
              <a:rPr lang="en-US" sz="2800" dirty="0" smtClean="0"/>
              <a:t>3. Instructions for   2. </a:t>
            </a:r>
            <a:r>
              <a:rPr lang="en-US" sz="2200" dirty="0" smtClean="0"/>
              <a:t>nucleotides</a:t>
            </a:r>
            <a:r>
              <a:rPr lang="en-US" sz="2800" dirty="0" smtClean="0"/>
              <a:t> 3. recipe to make 	    </a:t>
            </a:r>
          </a:p>
          <a:p>
            <a:pPr marL="68580" indent="0">
              <a:buNone/>
            </a:pPr>
            <a:r>
              <a:rPr lang="en-US" sz="2800" dirty="0" smtClean="0"/>
              <a:t>	life					proteins</a:t>
            </a:r>
          </a:p>
          <a:p>
            <a:pPr marL="6858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			        4. Ribose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2971800" cy="3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1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7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RNA Processing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2625" y="1800225"/>
            <a:ext cx="720248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code on the DNA is interrupted periodically by sequences that are not in the final mRNA.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2625" y="3222625"/>
            <a:ext cx="73342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Intervening sequences are called </a:t>
            </a:r>
            <a:r>
              <a:rPr lang="en-US" altLang="en-US" sz="2700">
                <a:solidFill>
                  <a:srgbClr val="A600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introns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are cut out by enzymes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5800" y="4191000"/>
            <a:ext cx="70691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700">
                <a:latin typeface="Arial" panose="020B0604020202020204" pitchFamily="34" charset="0"/>
                <a:cs typeface="Arial" panose="020B0604020202020204" pitchFamily="34" charset="0"/>
              </a:rPr>
              <a:t>The portions of DNA molecules that actually code for the production of proteins 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are called </a:t>
            </a:r>
            <a:r>
              <a:rPr lang="en-US" altLang="en-US" sz="2700">
                <a:solidFill>
                  <a:srgbClr val="A600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exons</a:t>
            </a:r>
            <a:r>
              <a:rPr lang="en-US" altLang="en-US" sz="27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parts of the mRNA that are kept and </a:t>
            </a:r>
            <a:r>
              <a:rPr lang="en-US" altLang="en-US" sz="1800" u="sng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pressed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 DNA, RNA, and Protein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31266366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pic>
        <p:nvPicPr>
          <p:cNvPr id="27651" name="Picture 3" descr="ch 12 im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68680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 DNA, RNA, and Protein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27087333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is the genetic code contained in DNA used to make proteins?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800" b="1" u="sng" dirty="0" smtClean="0"/>
              <a:t>Transcription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Translation</a:t>
            </a:r>
          </a:p>
          <a:p>
            <a:pPr lvl="0"/>
            <a:r>
              <a:rPr lang="en-US" sz="2800" dirty="0" smtClean="0"/>
              <a:t>DNA codes for RNA which codes for Proteins</a:t>
            </a:r>
          </a:p>
          <a:p>
            <a:r>
              <a:rPr lang="en-US" sz="2800" dirty="0" smtClean="0"/>
              <a:t>                        (</a:t>
            </a:r>
            <a:r>
              <a:rPr lang="en-US" sz="2800" dirty="0" err="1" smtClean="0"/>
              <a:t>DNA→RNA→Proteins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1. DNA→</a:t>
            </a:r>
            <a:r>
              <a:rPr lang="en-US" sz="2800" dirty="0" smtClean="0"/>
              <a:t>RNA=</a:t>
            </a:r>
            <a:r>
              <a:rPr lang="en-US" sz="2800" b="1" u="sng" dirty="0"/>
              <a:t>T</a:t>
            </a:r>
            <a:r>
              <a:rPr lang="en-US" sz="2800" b="1" u="sng" dirty="0" smtClean="0"/>
              <a:t>ranscription</a:t>
            </a:r>
            <a:endParaRPr lang="en-US" sz="2800" b="1" u="sng" dirty="0" smtClean="0"/>
          </a:p>
          <a:p>
            <a:r>
              <a:rPr lang="en-US" sz="2800" dirty="0" smtClean="0"/>
              <a:t>	a. transcription </a:t>
            </a:r>
            <a:r>
              <a:rPr lang="en-US" sz="2800" b="1" dirty="0" smtClean="0"/>
              <a:t>writes the recipe</a:t>
            </a:r>
            <a:r>
              <a:rPr lang="en-US" sz="2800" dirty="0" smtClean="0"/>
              <a:t>-makes </a:t>
            </a:r>
            <a:r>
              <a:rPr lang="en-US" sz="2800" dirty="0" smtClean="0"/>
              <a:t>RNA, occurs in the </a:t>
            </a:r>
            <a:r>
              <a:rPr lang="en-US" sz="2800" b="1" dirty="0" smtClean="0"/>
              <a:t>nucleus</a:t>
            </a:r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RNA→Proteins</a:t>
            </a:r>
            <a:r>
              <a:rPr lang="en-US" sz="2800" dirty="0" smtClean="0"/>
              <a:t>=</a:t>
            </a:r>
            <a:r>
              <a:rPr lang="en-US" sz="2800" b="1" u="sng" dirty="0" smtClean="0"/>
              <a:t>Translation</a:t>
            </a:r>
            <a:r>
              <a:rPr lang="en-US" sz="2800" dirty="0" smtClean="0"/>
              <a:t>/or Protein Synthesis</a:t>
            </a:r>
          </a:p>
          <a:p>
            <a:pPr lvl="0"/>
            <a:r>
              <a:rPr lang="en-US" sz="2800" dirty="0" smtClean="0"/>
              <a:t>-</a:t>
            </a:r>
            <a:r>
              <a:rPr lang="en-US" sz="2800" b="1" dirty="0" smtClean="0"/>
              <a:t>follows the recipe </a:t>
            </a:r>
            <a:r>
              <a:rPr lang="en-US" sz="2800" dirty="0" smtClean="0"/>
              <a:t>to make the protein</a:t>
            </a:r>
          </a:p>
          <a:p>
            <a:pPr lvl="0"/>
            <a:r>
              <a:rPr lang="en-US" sz="2800" dirty="0" smtClean="0"/>
              <a:t>-occurs in the </a:t>
            </a:r>
            <a:r>
              <a:rPr lang="en-US" sz="2800" b="1" dirty="0" smtClean="0"/>
              <a:t>ribosome</a:t>
            </a:r>
            <a:endParaRPr lang="en-US" sz="2800" b="1" dirty="0" smtClean="0"/>
          </a:p>
          <a:p>
            <a:pPr lvl="0"/>
            <a:r>
              <a:rPr lang="en-US" sz="2800" dirty="0"/>
              <a:t>-</a:t>
            </a:r>
            <a:r>
              <a:rPr lang="en-US" sz="2800" dirty="0" smtClean="0"/>
              <a:t>Translation </a:t>
            </a:r>
            <a:r>
              <a:rPr lang="en-US" sz="2800" dirty="0" smtClean="0"/>
              <a:t>is when RNA leaves the nucleus and amino acids are “read”.</a:t>
            </a:r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9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066800"/>
          </a:xfrm>
        </p:spPr>
        <p:txBody>
          <a:bodyPr>
            <a:normAutofit fontScale="90000"/>
          </a:bodyPr>
          <a:lstStyle/>
          <a:p>
            <a:pPr marL="68580" lvl="0"/>
            <a:r>
              <a:rPr lang="en-US" sz="4000" u="sng" dirty="0" smtClean="0"/>
              <a:t>Transcription-makes RNA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A. Steps of </a:t>
            </a:r>
            <a:r>
              <a:rPr lang="en-US" sz="2800" b="1" u="sng" dirty="0" smtClean="0"/>
              <a:t>transcription</a:t>
            </a:r>
            <a:r>
              <a:rPr lang="en-US" sz="2800" dirty="0" smtClean="0"/>
              <a:t>: </a:t>
            </a:r>
            <a:r>
              <a:rPr lang="en-US" sz="2800" b="1" u="sng" dirty="0" smtClean="0"/>
              <a:t>DNA</a:t>
            </a:r>
            <a:r>
              <a:rPr lang="en-US" sz="2800" b="1" u="sng" dirty="0" smtClean="0">
                <a:sym typeface="Wingdings" panose="05000000000000000000" pitchFamily="2" charset="2"/>
              </a:rPr>
              <a:t>RNA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RNA polymerase unzips DNA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RNA nucleotides join w/DNA nucleotides  A pairs with U; C pairs with 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Sugar and phosphates come in (to form backbone)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mRNA leaves nucleus and goes to cytoplasm where it finds a ribosome and attaches to it</a:t>
            </a:r>
          </a:p>
          <a:p>
            <a:pPr marL="704088" lvl="1" indent="-457200"/>
            <a:r>
              <a:rPr lang="en-US" sz="2800" dirty="0" smtClean="0"/>
              <a:t>DNA </a:t>
            </a:r>
            <a:r>
              <a:rPr lang="en-US" sz="2800" dirty="0"/>
              <a:t>strand: </a:t>
            </a:r>
            <a:r>
              <a:rPr lang="en-US" sz="2800" dirty="0" smtClean="0"/>
              <a:t>   AGA-CCG-TGC-TTC</a:t>
            </a:r>
            <a:endParaRPr lang="en-US" sz="2800" dirty="0"/>
          </a:p>
          <a:p>
            <a:pPr marL="704088" lvl="1" indent="-457200"/>
            <a:r>
              <a:rPr lang="en-US" sz="2800" dirty="0" smtClean="0"/>
              <a:t>mRNA </a:t>
            </a:r>
            <a:r>
              <a:rPr lang="en-US" sz="2800" dirty="0"/>
              <a:t>strand</a:t>
            </a:r>
            <a:r>
              <a:rPr lang="en-US" sz="2800" dirty="0" smtClean="0"/>
              <a:t>: </a:t>
            </a:r>
            <a:r>
              <a:rPr lang="en-US" sz="2800" dirty="0" smtClean="0"/>
              <a:t>UCU-GGC-ACG-AAG</a:t>
            </a:r>
            <a:endParaRPr lang="en-US" sz="2800" dirty="0"/>
          </a:p>
          <a:p>
            <a:pPr marL="246888" lvl="1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://www.youtube.com/watch?v=h5mJbP23Buo</a:t>
            </a:r>
            <a:endParaRPr lang="en-US" sz="2800" dirty="0"/>
          </a:p>
          <a:p>
            <a:pPr marL="246888" lvl="1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066800"/>
          </a:xfrm>
        </p:spPr>
        <p:txBody>
          <a:bodyPr>
            <a:normAutofit fontScale="90000"/>
          </a:bodyPr>
          <a:lstStyle/>
          <a:p>
            <a:pPr marL="68580" lvl="0"/>
            <a:r>
              <a:rPr lang="en-US" sz="4000" u="sng" dirty="0" smtClean="0"/>
              <a:t>TRANSLATION-Protein Synthesis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tRNA</a:t>
            </a:r>
            <a:r>
              <a:rPr lang="en-US" sz="2800" dirty="0" smtClean="0"/>
              <a:t> brings in an anticodon that matches with the  codon; there is also an amino acid </a:t>
            </a:r>
            <a:r>
              <a:rPr lang="en-US" sz="2800" dirty="0" smtClean="0"/>
              <a:t>attached</a:t>
            </a:r>
          </a:p>
          <a:p>
            <a:pPr>
              <a:buNone/>
            </a:pPr>
            <a:r>
              <a:rPr lang="en-US" sz="2800" dirty="0" smtClean="0"/>
              <a:t>		a. CODON-3 bases together </a:t>
            </a:r>
            <a:r>
              <a:rPr lang="en-US" sz="2800" dirty="0" smtClean="0"/>
              <a:t>on mRNA strand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    1. Code for an </a:t>
            </a:r>
            <a:r>
              <a:rPr lang="en-US" sz="2800" b="1" u="sng" dirty="0" smtClean="0"/>
              <a:t>amino </a:t>
            </a:r>
            <a:r>
              <a:rPr lang="en-US" sz="2800" b="1" u="sng" dirty="0" smtClean="0"/>
              <a:t>acid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	-</a:t>
            </a:r>
            <a:r>
              <a:rPr lang="en-US" sz="2800" dirty="0" smtClean="0"/>
              <a:t>monomer of protein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    2. There are 20 amino acids</a:t>
            </a:r>
          </a:p>
          <a:p>
            <a:pPr lvl="7"/>
            <a:r>
              <a:rPr lang="en-US" sz="2500" dirty="0" smtClean="0"/>
              <a:t>example: </a:t>
            </a:r>
            <a:r>
              <a:rPr lang="en-US" sz="2500" dirty="0" smtClean="0"/>
              <a:t>A-U-C</a:t>
            </a:r>
          </a:p>
          <a:p>
            <a:pPr marL="246888" lvl="1" indent="0">
              <a:buNone/>
            </a:pPr>
            <a:endParaRPr lang="en-US" sz="2800" dirty="0" smtClean="0"/>
          </a:p>
          <a:p>
            <a:pPr marL="246888" lvl="1" indent="0">
              <a:buNone/>
            </a:pPr>
            <a:r>
              <a:rPr lang="en-US" sz="2800" dirty="0" smtClean="0"/>
              <a:t>mRNA </a:t>
            </a:r>
            <a:r>
              <a:rPr lang="en-US" sz="2800" dirty="0"/>
              <a:t>strand: UCU-GGC-ACG-AAG</a:t>
            </a:r>
          </a:p>
          <a:p>
            <a:pPr>
              <a:buNone/>
            </a:pPr>
            <a:r>
              <a:rPr lang="en-US" sz="2800" dirty="0"/>
              <a:t>	                        1      2     3      4      </a:t>
            </a:r>
          </a:p>
          <a:p>
            <a:pPr>
              <a:buNone/>
            </a:pPr>
            <a:r>
              <a:rPr lang="en-US" sz="2800" dirty="0"/>
              <a:t>		**There are 4 codons 						in this RNA </a:t>
            </a:r>
            <a:r>
              <a:rPr lang="en-US" sz="2800" dirty="0" smtClean="0"/>
              <a:t>strand</a:t>
            </a:r>
            <a:endParaRPr lang="en-US" sz="2500" dirty="0" smtClean="0"/>
          </a:p>
          <a:p>
            <a:pPr marL="1663700" lvl="7" indent="-801688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1663700" lvl="7" indent="-801688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b</a:t>
            </a:r>
            <a:r>
              <a:rPr lang="en-US" sz="2800" dirty="0">
                <a:solidFill>
                  <a:schemeClr val="tx1"/>
                </a:solidFill>
              </a:rPr>
              <a:t>. ANTICODON-3 bases on </a:t>
            </a:r>
            <a:r>
              <a:rPr lang="en-US" sz="2800" dirty="0" err="1">
                <a:solidFill>
                  <a:schemeClr val="tx1"/>
                </a:solidFill>
              </a:rPr>
              <a:t>tRNA</a:t>
            </a:r>
            <a:r>
              <a:rPr lang="en-US" sz="2800" dirty="0">
                <a:solidFill>
                  <a:schemeClr val="tx1"/>
                </a:solidFill>
              </a:rPr>
              <a:t> strand</a:t>
            </a:r>
          </a:p>
          <a:p>
            <a:pPr marL="1664208" lvl="7" indent="0">
              <a:buNone/>
            </a:pPr>
            <a:endParaRPr lang="en-US" sz="2500" dirty="0" smtClean="0"/>
          </a:p>
          <a:p>
            <a:pPr lvl="7"/>
            <a:endParaRPr lang="en-US" sz="2500" dirty="0" smtClean="0"/>
          </a:p>
          <a:p>
            <a:pPr marL="246888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478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u="sng" dirty="0" smtClean="0"/>
              <a:t>Codon charts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71048"/>
              </p:ext>
            </p:extLst>
          </p:nvPr>
        </p:nvGraphicFramePr>
        <p:xfrm>
          <a:off x="664780" y="539159"/>
          <a:ext cx="7966840" cy="6318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49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1342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en-US" sz="1200" baseline="30000" dirty="0">
                          <a:effectLst/>
                        </a:rPr>
                        <a:t>nd</a:t>
                      </a:r>
                      <a:r>
                        <a:rPr lang="en-US" sz="1200" dirty="0">
                          <a:effectLst/>
                        </a:rPr>
                        <a:t> Base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342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Lysine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Threonine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Lysine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Methionine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Threonine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Asparagine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Serine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Threonine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Asparagine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Serine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Threonine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01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Glutamic</a:t>
                      </a:r>
                      <a:r>
                        <a:rPr lang="en-US" sz="1200" baseline="0" dirty="0" smtClean="0">
                          <a:effectLst/>
                        </a:rPr>
                        <a:t> acid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Glycine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Valine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Glutamic</a:t>
                      </a:r>
                      <a:r>
                        <a:rPr lang="en-US" sz="1200" baseline="0" dirty="0" smtClean="0">
                          <a:effectLst/>
                        </a:rPr>
                        <a:t> acid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Glycine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Valine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Aspartic</a:t>
                      </a:r>
                      <a:r>
                        <a:rPr lang="en-US" sz="1200" baseline="0" dirty="0" smtClean="0">
                          <a:effectLst/>
                        </a:rPr>
                        <a:t> acid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Glycine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Valine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Aspartic</a:t>
                      </a:r>
                      <a:r>
                        <a:rPr lang="en-US" sz="1200" baseline="0" dirty="0" smtClean="0">
                          <a:effectLst/>
                        </a:rPr>
                        <a:t> acid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Glycine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Valine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687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STOP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STOP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STOP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Tryptophan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Tyrosine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Cysteine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Phenylalanine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Serine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6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Tyrosine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Cysteine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Phenylalanine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Serine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501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Glutamine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+mn-ea"/>
                        </a:rPr>
                        <a:t>Proline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Glutamine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+mn-ea"/>
                        </a:rPr>
                        <a:t>Proline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Histidine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+mn-ea"/>
                        </a:rPr>
                        <a:t>Proline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5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Histidine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Arginine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+mn-lt"/>
                          <a:ea typeface="+mn-ea"/>
                        </a:rPr>
                        <a:t>Proline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Translation-makes protein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dirty="0" smtClean="0"/>
              <a:t>When they match up together </a:t>
            </a:r>
            <a:r>
              <a:rPr lang="en-US" dirty="0" err="1" smtClean="0"/>
              <a:t>tRNA</a:t>
            </a:r>
            <a:r>
              <a:rPr lang="en-US" dirty="0" smtClean="0"/>
              <a:t> drops off, and you now have an amino acid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The Amino Acids from the mRNA strand code for a </a:t>
            </a:r>
            <a:r>
              <a:rPr lang="en-US" dirty="0" smtClean="0"/>
              <a:t>protein-A.K.A. </a:t>
            </a:r>
            <a:r>
              <a:rPr lang="en-US" b="1" u="sng" dirty="0" smtClean="0"/>
              <a:t>polypeptide=peptide</a:t>
            </a:r>
            <a:r>
              <a:rPr lang="en-US" dirty="0" smtClean="0"/>
              <a:t> bonds hold amino acids together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2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38421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358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iRespondGraphMaster</vt:lpstr>
      <vt:lpstr>iRespondQuestionMaster</vt:lpstr>
      <vt:lpstr>Opulent</vt:lpstr>
      <vt:lpstr>DNA VS. RNA</vt:lpstr>
      <vt:lpstr>PowerPoint Presentation</vt:lpstr>
      <vt:lpstr>UNIT:  DNA and RNA How is the genetic code contained in DNA used to make proteins?  </vt:lpstr>
      <vt:lpstr>Transcription-makes RNA </vt:lpstr>
      <vt:lpstr>TRANSLATION-Protein Synthesis </vt:lpstr>
      <vt:lpstr>Codon charts</vt:lpstr>
      <vt:lpstr>Translation-makes protein</vt:lpstr>
      <vt:lpstr>Protein Synthesis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117</cp:revision>
  <dcterms:created xsi:type="dcterms:W3CDTF">2012-08-12T15:53:18Z</dcterms:created>
  <dcterms:modified xsi:type="dcterms:W3CDTF">2018-10-17T19:09:16Z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