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8" r:id="rId5"/>
    <p:sldId id="259" r:id="rId6"/>
    <p:sldId id="267" r:id="rId7"/>
    <p:sldId id="273" r:id="rId8"/>
    <p:sldId id="261" r:id="rId9"/>
    <p:sldId id="271" r:id="rId10"/>
    <p:sldId id="274" r:id="rId11"/>
    <p:sldId id="272" r:id="rId12"/>
    <p:sldId id="275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62" autoAdjust="0"/>
  </p:normalViewPr>
  <p:slideViewPr>
    <p:cSldViewPr>
      <p:cViewPr varScale="1">
        <p:scale>
          <a:sx n="53" d="100"/>
          <a:sy n="53" d="100"/>
        </p:scale>
        <p:origin x="93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04749C16-89A2-4387-9685-F5249E4F72A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641154F2-426A-4BC3-8B00-CA6646ADB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99370-786A-45C8-9C9F-D9D1A69972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F1F75-279E-4408-882E-60FE2FD79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CF1F75-279E-4408-882E-60FE2FD79C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1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10/21/2019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stv.com/animation/animation.php?ani=326&amp;cat=biology" TargetMode="Externa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41788"/>
            <a:ext cx="8915400" cy="1160206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UNIT:  Genetics-DNA vs. RNA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02425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/>
          </a:p>
          <a:p>
            <a:pPr algn="ctr"/>
            <a:r>
              <a:rPr lang="en-US" sz="2800" b="1" dirty="0"/>
              <a:t>SB2Aa: </a:t>
            </a:r>
            <a:r>
              <a:rPr lang="en-US" sz="2800" dirty="0"/>
              <a:t>Distinguish between DNA and RNA</a:t>
            </a:r>
          </a:p>
          <a:p>
            <a:pPr algn="ctr"/>
            <a:r>
              <a:rPr lang="en-US" sz="2800" b="1" dirty="0"/>
              <a:t>How is the genetic code contained in DNA used to make proteins? </a:t>
            </a:r>
            <a:endParaRPr lang="en-US" sz="2800" dirty="0"/>
          </a:p>
          <a:p>
            <a:pPr lvl="1"/>
            <a:endParaRPr lang="en-US" sz="2400" dirty="0"/>
          </a:p>
          <a:p>
            <a:r>
              <a:rPr lang="en-US" sz="2400" dirty="0"/>
              <a:t>-The </a:t>
            </a:r>
            <a:r>
              <a:rPr lang="en-US" sz="2400" b="1" u="sng" dirty="0"/>
              <a:t>DNA</a:t>
            </a:r>
            <a:r>
              <a:rPr lang="en-US" sz="2400" dirty="0"/>
              <a:t> code (original template) controls a cell’s activities by telling the cell which </a:t>
            </a:r>
            <a:r>
              <a:rPr lang="en-US" sz="2400" b="1" u="sng" dirty="0"/>
              <a:t>proteins</a:t>
            </a:r>
            <a:r>
              <a:rPr lang="en-US" sz="2400" b="1" dirty="0"/>
              <a:t> </a:t>
            </a:r>
            <a:r>
              <a:rPr lang="en-US" sz="2400" dirty="0"/>
              <a:t>to make.</a:t>
            </a:r>
          </a:p>
          <a:p>
            <a:endParaRPr lang="en-US" sz="2400" dirty="0"/>
          </a:p>
          <a:p>
            <a:pPr lvl="0"/>
            <a:r>
              <a:rPr lang="en-US" sz="2400" dirty="0"/>
              <a:t>There are 2 steps to making proteins: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	1. </a:t>
            </a:r>
            <a:r>
              <a:rPr lang="en-US" sz="2400" b="1" u="sng" dirty="0"/>
              <a:t>Transcription</a:t>
            </a:r>
            <a:r>
              <a:rPr lang="en-US" sz="2400" b="1" dirty="0"/>
              <a:t> </a:t>
            </a:r>
            <a:r>
              <a:rPr lang="en-US" sz="2400" dirty="0"/>
              <a:t>and 2. </a:t>
            </a:r>
            <a:r>
              <a:rPr lang="en-US" sz="2400" b="1" u="sng" dirty="0"/>
              <a:t>Translation</a:t>
            </a:r>
            <a:r>
              <a:rPr lang="en-US" sz="2400" dirty="0"/>
              <a:t>.</a:t>
            </a:r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lvl="1"/>
            <a:r>
              <a:rPr lang="en-US" sz="2400" dirty="0"/>
              <a:t> 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232399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/>
              <a:t>DNA			     BOTH		            RNA        </a:t>
            </a:r>
            <a:r>
              <a:rPr lang="en-US" sz="2800" dirty="0"/>
              <a:t>  </a:t>
            </a:r>
          </a:p>
          <a:p>
            <a:pPr marL="68580" indent="0">
              <a:buNone/>
            </a:pPr>
            <a:r>
              <a:rPr lang="en-US" sz="2800" dirty="0"/>
              <a:t>1. Double stranded  1. nucleic   1. single stranded</a:t>
            </a:r>
          </a:p>
          <a:p>
            <a:pPr marL="68580" indent="0">
              <a:buNone/>
            </a:pPr>
            <a:r>
              <a:rPr lang="en-US" sz="2800" dirty="0"/>
              <a:t>2. A-T, C-G		       acids         2. A-U(uracil), C-G</a:t>
            </a:r>
          </a:p>
          <a:p>
            <a:pPr marL="68580" indent="0">
              <a:buNone/>
            </a:pPr>
            <a:r>
              <a:rPr lang="en-US" sz="2800" dirty="0"/>
              <a:t>3. Instructions for   2. </a:t>
            </a:r>
            <a:r>
              <a:rPr lang="en-US" sz="2200" dirty="0"/>
              <a:t>nucleotides</a:t>
            </a:r>
            <a:r>
              <a:rPr lang="en-US" sz="2800" dirty="0"/>
              <a:t> 3. recipe to make 	    </a:t>
            </a:r>
          </a:p>
          <a:p>
            <a:pPr marL="68580" indent="0">
              <a:buNone/>
            </a:pPr>
            <a:r>
              <a:rPr lang="en-US" sz="2800" dirty="0"/>
              <a:t>	life					proteins</a:t>
            </a:r>
          </a:p>
          <a:p>
            <a:pPr marL="68580" indent="0">
              <a:buNone/>
            </a:pPr>
            <a:r>
              <a:rPr lang="en-US" sz="2800" dirty="0"/>
              <a:t>4. </a:t>
            </a:r>
            <a:r>
              <a:rPr lang="en-US" sz="2800" dirty="0" err="1"/>
              <a:t>Deoxyribose</a:t>
            </a:r>
            <a:r>
              <a:rPr lang="en-US" sz="2800" dirty="0"/>
              <a:t>			        4. Ribose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2971800" cy="3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705600" cy="762000"/>
          </a:xfrm>
        </p:spPr>
        <p:txBody>
          <a:bodyPr/>
          <a:lstStyle/>
          <a:p>
            <a:pPr marL="68580" indent="0"/>
            <a:r>
              <a:rPr lang="en-US" b="1" u="sng" dirty="0"/>
              <a:t>Steps of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1. </a:t>
            </a:r>
            <a:r>
              <a:rPr lang="en-US" b="1" u="sng" dirty="0"/>
              <a:t>Transcription-</a:t>
            </a:r>
            <a:r>
              <a:rPr lang="en-US" dirty="0"/>
              <a:t>-</a:t>
            </a:r>
            <a:r>
              <a:rPr lang="en-US" b="1" u="sng" dirty="0"/>
              <a:t>writing the recipe-RNA </a:t>
            </a:r>
            <a:r>
              <a:rPr lang="en-US" dirty="0"/>
              <a:t>   </a:t>
            </a:r>
          </a:p>
          <a:p>
            <a:r>
              <a:rPr lang="en-US" b="1" u="sng" dirty="0"/>
              <a:t>DNA</a:t>
            </a:r>
            <a:r>
              <a:rPr lang="en-US" b="1" u="sng" dirty="0">
                <a:sym typeface="Wingdings"/>
              </a:rPr>
              <a:t></a:t>
            </a:r>
            <a:r>
              <a:rPr lang="en-US" b="1" u="sng" dirty="0"/>
              <a:t>RNA</a:t>
            </a:r>
            <a:r>
              <a:rPr lang="en-US" dirty="0"/>
              <a:t> </a:t>
            </a:r>
          </a:p>
          <a:p>
            <a:r>
              <a:rPr lang="en-US" dirty="0"/>
              <a:t> An RNA(Ribonucleic acid) copy is made from a DNA strand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u="sng" dirty="0"/>
              <a:t>DNA</a:t>
            </a:r>
            <a:r>
              <a:rPr lang="en-US" dirty="0"/>
              <a:t> is the </a:t>
            </a:r>
            <a:r>
              <a:rPr lang="en-US" b="1" u="sng" dirty="0"/>
              <a:t>head chef </a:t>
            </a:r>
            <a:r>
              <a:rPr lang="en-US" dirty="0"/>
              <a:t>and before his cooks can make the food on his menu, he has to write the recipes down!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DNA(Head chef) is stuck in the </a:t>
            </a:r>
          </a:p>
          <a:p>
            <a:pPr marL="0" lvl="0" indent="0">
              <a:buNone/>
            </a:pPr>
            <a:r>
              <a:rPr lang="en-US" b="1" dirty="0"/>
              <a:t>   </a:t>
            </a:r>
            <a:r>
              <a:rPr lang="en-US" b="1" u="sng" dirty="0"/>
              <a:t>nucleus(office)</a:t>
            </a:r>
            <a:r>
              <a:rPr lang="en-US" dirty="0"/>
              <a:t>, so the recipes have to get delivered   	to the </a:t>
            </a:r>
            <a:r>
              <a:rPr lang="en-US" b="1" u="sng" dirty="0"/>
              <a:t>ribosome(kitchen)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b="1" u="sng" dirty="0" err="1"/>
              <a:t>tRANSCRIPTION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1219200"/>
            <a:ext cx="817517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>
                <a:hlinkClick r:id="rId2"/>
              </a:rPr>
              <a:t>http://www.learnerstv.com/animation/animation.php?ani=326&amp;cat=biology</a:t>
            </a:r>
            <a:endParaRPr lang="en-US" sz="2800" dirty="0"/>
          </a:p>
          <a:p>
            <a:pPr lvl="0"/>
            <a:r>
              <a:rPr lang="en-US" sz="2800" dirty="0"/>
              <a:t>-After the recipe is written,</a:t>
            </a:r>
            <a:r>
              <a:rPr lang="en-US" sz="2800" u="sng" dirty="0"/>
              <a:t> </a:t>
            </a:r>
            <a:r>
              <a:rPr lang="en-US" sz="2800" b="1" u="sng" dirty="0"/>
              <a:t>mRNA-the messenger</a:t>
            </a:r>
            <a:r>
              <a:rPr lang="en-US" sz="2800" dirty="0"/>
              <a:t>, carries the coded information (recipe) from the nucleus and delivers the recipe to the ribosome.</a:t>
            </a:r>
          </a:p>
          <a:p>
            <a:pPr marL="0" lvl="0" indent="0">
              <a:buNone/>
            </a:pPr>
            <a:r>
              <a:rPr lang="en-US" sz="2800" dirty="0"/>
              <a:t> </a:t>
            </a:r>
          </a:p>
          <a:p>
            <a:pPr lvl="0"/>
            <a:r>
              <a:rPr lang="en-US" sz="2800" dirty="0"/>
              <a:t>Once the recipe is delivered to the </a:t>
            </a:r>
            <a:r>
              <a:rPr lang="en-US" sz="2800" b="1" u="sng" dirty="0"/>
              <a:t>ribosome</a:t>
            </a:r>
            <a:r>
              <a:rPr lang="en-US" sz="2800" dirty="0"/>
              <a:t>, it has to be followed by the cooks!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b="1" u="sng" dirty="0" err="1"/>
              <a:t>tRANSlaTION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533400"/>
            <a:ext cx="8850085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b="1" dirty="0"/>
              <a:t>How is the recipe going to be followed?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   2. </a:t>
            </a:r>
            <a:r>
              <a:rPr lang="en-US" sz="2800" b="1" u="sng" dirty="0"/>
              <a:t>Translation-following the recipe</a:t>
            </a:r>
          </a:p>
          <a:p>
            <a:pPr marL="0" indent="0">
              <a:buNone/>
            </a:pPr>
            <a:r>
              <a:rPr lang="en-US" sz="2800" b="1" u="sng" dirty="0"/>
              <a:t>DNA--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/>
              <a:t>RNA-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/>
              <a:t>Protein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Head </a:t>
            </a:r>
            <a:r>
              <a:rPr lang="en-US" sz="2800" dirty="0" err="1"/>
              <a:t>chef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Recipe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Foods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sz="2800" b="1" u="sng" dirty="0"/>
          </a:p>
          <a:p>
            <a:r>
              <a:rPr lang="en-US" sz="2800" dirty="0"/>
              <a:t>-</a:t>
            </a:r>
            <a:r>
              <a:rPr lang="en-US" sz="2800" b="1" u="sng" dirty="0"/>
              <a:t>mRNA</a:t>
            </a:r>
            <a:r>
              <a:rPr lang="en-US" sz="2800" dirty="0"/>
              <a:t> has </a:t>
            </a:r>
            <a:r>
              <a:rPr lang="en-US" sz="2800" b="1" u="sng" dirty="0"/>
              <a:t>codons</a:t>
            </a:r>
            <a:r>
              <a:rPr lang="en-US" sz="2800" dirty="0"/>
              <a:t> which are 3 letters that represent an </a:t>
            </a:r>
            <a:r>
              <a:rPr lang="en-US" sz="2800" b="1" u="sng" dirty="0"/>
              <a:t>amino acid (ingredient).</a:t>
            </a:r>
            <a:endParaRPr lang="en-US" sz="2800" dirty="0"/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/>
              <a:t>Codon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861550"/>
              </p:ext>
            </p:extLst>
          </p:nvPr>
        </p:nvGraphicFramePr>
        <p:xfrm>
          <a:off x="762000" y="1066794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Aspartate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Lysine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pPr algn="ctr"/>
            <a:r>
              <a:rPr lang="en-US" dirty="0"/>
              <a:t>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777240"/>
            <a:ext cx="8077200" cy="57912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-</a:t>
            </a:r>
            <a:r>
              <a:rPr lang="en-US" b="1" u="sng" dirty="0"/>
              <a:t>tRNA(transfer RNA</a:t>
            </a:r>
            <a:r>
              <a:rPr lang="en-US" dirty="0"/>
              <a:t>) are the </a:t>
            </a:r>
            <a:r>
              <a:rPr lang="en-US" b="1" u="sng" dirty="0" err="1"/>
              <a:t>linecooks</a:t>
            </a:r>
            <a:r>
              <a:rPr lang="en-US" b="1" dirty="0"/>
              <a:t> </a:t>
            </a:r>
            <a:r>
              <a:rPr lang="en-US" dirty="0"/>
              <a:t>that follow the recipes to make the </a:t>
            </a:r>
            <a:r>
              <a:rPr lang="en-US" b="1" u="sng" dirty="0"/>
              <a:t>proteins(FOODS!)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tRNA reads the codons with anticodons and drops off the correct amino acid.</a:t>
            </a:r>
            <a:r>
              <a:rPr lang="en-US" dirty="0"/>
              <a:t>**Every 3 letters in the recipe calls for a different ingredient (amino acid)!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The recipe is translated at the </a:t>
            </a:r>
            <a:r>
              <a:rPr lang="en-US" b="1" u="sng" dirty="0"/>
              <a:t>ribosome(kitchen)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Amino acids bond together in the </a:t>
            </a:r>
          </a:p>
          <a:p>
            <a:pPr marL="0" lvl="0" indent="0">
              <a:buNone/>
            </a:pPr>
            <a:r>
              <a:rPr lang="en-US" dirty="0"/>
              <a:t>  WHERE? </a:t>
            </a:r>
            <a:r>
              <a:rPr lang="en-US" b="1" u="sng" dirty="0"/>
              <a:t>cytoplasm</a:t>
            </a:r>
            <a:r>
              <a:rPr lang="en-US" dirty="0"/>
              <a:t> with </a:t>
            </a:r>
            <a:r>
              <a:rPr lang="en-US" b="1" u="sng" dirty="0"/>
              <a:t>peptide </a:t>
            </a:r>
            <a:r>
              <a:rPr lang="en-US" dirty="0"/>
              <a:t>bonds to make a </a:t>
            </a:r>
            <a:r>
              <a:rPr lang="en-US" b="1" u="sng" dirty="0"/>
              <a:t>protein </a:t>
            </a:r>
            <a:r>
              <a:rPr lang="en-US" dirty="0"/>
              <a:t>a.k.a. polypeptide)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3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28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88779"/>
            <a:ext cx="7239000" cy="5732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Protein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6937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Let’s make a protein: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TRANSCRIPTION</a:t>
            </a:r>
            <a:r>
              <a:rPr lang="en-US" b="1" dirty="0"/>
              <a:t> </a:t>
            </a:r>
            <a:r>
              <a:rPr lang="en-US" dirty="0"/>
              <a:t>– copying the DNA instructions to make proteins into </a:t>
            </a:r>
            <a:r>
              <a:rPr lang="en-US" b="1" dirty="0"/>
              <a:t>mRNA</a:t>
            </a:r>
            <a:r>
              <a:rPr lang="en-US" dirty="0"/>
              <a:t>       DNA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RNA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b="1" dirty="0"/>
              <a:t>DNA strand</a:t>
            </a:r>
            <a:r>
              <a:rPr lang="en-US" sz="3500" dirty="0"/>
              <a:t> -   </a:t>
            </a:r>
            <a:r>
              <a:rPr lang="en-US" sz="3500" b="1" dirty="0"/>
              <a:t>____    ____     ____	  _____		</a:t>
            </a:r>
          </a:p>
          <a:p>
            <a:pPr marL="0" indent="0">
              <a:buNone/>
            </a:pPr>
            <a:r>
              <a:rPr lang="en-US" sz="3500" b="1" dirty="0"/>
              <a:t>mRNA strand-  </a:t>
            </a:r>
            <a:r>
              <a:rPr lang="en-US" sz="3500" b="1" u="sng" dirty="0"/>
              <a:t>UGU</a:t>
            </a:r>
            <a:r>
              <a:rPr lang="en-US" sz="3500" b="1" dirty="0"/>
              <a:t>     </a:t>
            </a:r>
            <a:r>
              <a:rPr lang="en-US" sz="3500" b="1" u="sng" dirty="0"/>
              <a:t>GGC</a:t>
            </a:r>
            <a:r>
              <a:rPr lang="en-US" sz="3500" b="1" dirty="0"/>
              <a:t>     </a:t>
            </a:r>
            <a:r>
              <a:rPr lang="en-US" sz="3500" b="1" u="sng" dirty="0"/>
              <a:t>ACG</a:t>
            </a:r>
            <a:r>
              <a:rPr lang="en-US" sz="3500" b="1" dirty="0"/>
              <a:t>     </a:t>
            </a:r>
            <a:r>
              <a:rPr lang="en-US" sz="3500" b="1" u="sng" dirty="0"/>
              <a:t>AAG </a:t>
            </a:r>
          </a:p>
          <a:p>
            <a:pPr marL="0" indent="0">
              <a:buNone/>
            </a:pPr>
            <a:endParaRPr lang="en-US" sz="3500" b="1" u="sng" dirty="0"/>
          </a:p>
          <a:p>
            <a:pPr marL="0" indent="0">
              <a:buNone/>
            </a:pPr>
            <a:r>
              <a:rPr lang="en-US" sz="3500" b="1" dirty="0"/>
              <a:t>tRNA strand-   ____     ____    _____   _____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TRANSLATION</a:t>
            </a:r>
            <a:r>
              <a:rPr lang="en-US" dirty="0"/>
              <a:t> – protein synthesis a.k.a. making a </a:t>
            </a:r>
            <a:r>
              <a:rPr lang="en-US" b="1" dirty="0"/>
              <a:t>protein</a:t>
            </a:r>
            <a:r>
              <a:rPr lang="en-US" dirty="0"/>
              <a:t>   RNA-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Protein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3500" b="1" dirty="0"/>
              <a:t> amino acids </a:t>
            </a:r>
            <a:r>
              <a:rPr lang="en-US" sz="3500" b="1"/>
              <a:t>- _____   ______  ______  ______  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758692619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</TotalTime>
  <Words>390</Words>
  <Application>Microsoft Office PowerPoint</Application>
  <PresentationFormat>On-screen Show (4:3)</PresentationFormat>
  <Paragraphs>186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iRespondGraphMaster</vt:lpstr>
      <vt:lpstr>iRespondQuestionMaster</vt:lpstr>
      <vt:lpstr>Opulent</vt:lpstr>
      <vt:lpstr>UNIT:  Genetics-DNA vs. RNA </vt:lpstr>
      <vt:lpstr>DNA VS. RNA</vt:lpstr>
      <vt:lpstr>Steps of transcription</vt:lpstr>
      <vt:lpstr>tRANSCRIPTION</vt:lpstr>
      <vt:lpstr>tRANSlaTION</vt:lpstr>
      <vt:lpstr>Codon charts</vt:lpstr>
      <vt:lpstr>Translation</vt:lpstr>
      <vt:lpstr>Protein Synthesis</vt:lpstr>
      <vt:lpstr>Protein synthesis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122</cp:revision>
  <cp:lastPrinted>2015-02-20T12:48:59Z</cp:lastPrinted>
  <dcterms:created xsi:type="dcterms:W3CDTF">2012-08-12T15:53:18Z</dcterms:created>
  <dcterms:modified xsi:type="dcterms:W3CDTF">2019-10-21T16:20:21Z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