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865" r:id="rId3"/>
  </p:sldMasterIdLst>
  <p:sldIdLst>
    <p:sldId id="256" r:id="rId4"/>
    <p:sldId id="275" r:id="rId5"/>
    <p:sldId id="259" r:id="rId6"/>
    <p:sldId id="276" r:id="rId7"/>
    <p:sldId id="267" r:id="rId8"/>
    <p:sldId id="273" r:id="rId9"/>
    <p:sldId id="274" r:id="rId10"/>
    <p:sldId id="268" r:id="rId11"/>
    <p:sldId id="277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10/10/2017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5mJbP23Buo" TargetMode="Externa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64" y="-500744"/>
            <a:ext cx="8915400" cy="2514600"/>
          </a:xfrm>
        </p:spPr>
        <p:txBody>
          <a:bodyPr>
            <a:normAutofit/>
          </a:bodyPr>
          <a:lstStyle/>
          <a:p>
            <a:pPr algn="ctr"/>
            <a:r>
              <a:rPr lang="en-US" sz="2800" smtClean="0"/>
              <a:t>UNIT:  </a:t>
            </a:r>
            <a:r>
              <a:rPr lang="en-US" sz="2800" dirty="0" smtClean="0"/>
              <a:t>DNA and RNA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>How is the genetic code contained in DNA used to make proteins?</a:t>
            </a:r>
            <a:r>
              <a:rPr lang="en-US" sz="2800" dirty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61257" y="1219200"/>
            <a:ext cx="8763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en-US" sz="2400" dirty="0" smtClean="0"/>
          </a:p>
          <a:p>
            <a:r>
              <a:rPr lang="en-US" sz="2800" b="1" u="sng" dirty="0" smtClean="0"/>
              <a:t>Transcription</a:t>
            </a:r>
            <a:r>
              <a:rPr lang="en-US" sz="2800" dirty="0" smtClean="0"/>
              <a:t> and </a:t>
            </a:r>
            <a:r>
              <a:rPr lang="en-US" sz="2800" b="1" u="sng" dirty="0" smtClean="0"/>
              <a:t>Translation</a:t>
            </a:r>
          </a:p>
          <a:p>
            <a:pPr lvl="0"/>
            <a:r>
              <a:rPr lang="en-US" sz="2800" dirty="0" smtClean="0"/>
              <a:t>DNA codes for RNA which codes for Proteins</a:t>
            </a:r>
          </a:p>
          <a:p>
            <a:r>
              <a:rPr lang="en-US" sz="2800" dirty="0" smtClean="0"/>
              <a:t>                        (</a:t>
            </a:r>
            <a:r>
              <a:rPr lang="en-US" sz="2800" dirty="0" err="1" smtClean="0"/>
              <a:t>DNA→RNA→Proteins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1. DNA→RNA=</a:t>
            </a:r>
            <a:r>
              <a:rPr lang="en-US" sz="2800" b="1" u="sng" dirty="0" smtClean="0"/>
              <a:t>transcription</a:t>
            </a:r>
          </a:p>
          <a:p>
            <a:r>
              <a:rPr lang="en-US" sz="2800" dirty="0" smtClean="0"/>
              <a:t>	a. transcription makes RNA, occurs in the nucleus</a:t>
            </a:r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RNA→Proteins</a:t>
            </a:r>
            <a:r>
              <a:rPr lang="en-US" sz="2800" dirty="0" smtClean="0"/>
              <a:t>=</a:t>
            </a:r>
            <a:r>
              <a:rPr lang="en-US" sz="2800" b="1" u="sng" dirty="0" smtClean="0"/>
              <a:t>Translation</a:t>
            </a:r>
            <a:r>
              <a:rPr lang="en-US" sz="2800" dirty="0" smtClean="0"/>
              <a:t>/or Protein Synthesis</a:t>
            </a:r>
          </a:p>
          <a:p>
            <a:pPr lvl="0"/>
            <a:r>
              <a:rPr lang="en-US" sz="2800" dirty="0" smtClean="0"/>
              <a:t>Translation is when RNA leaves the nucleus and amino acids are “read”.</a:t>
            </a:r>
          </a:p>
          <a:p>
            <a:pPr lvl="1"/>
            <a:endParaRPr lang="en-US" sz="2400" dirty="0"/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37" name="Group 4"/>
          <p:cNvGrpSpPr>
            <a:grpSpLocks/>
          </p:cNvGrpSpPr>
          <p:nvPr/>
        </p:nvGrpSpPr>
        <p:grpSpPr bwMode="auto">
          <a:xfrm>
            <a:off x="2692401" y="1701800"/>
            <a:ext cx="5435600" cy="4978400"/>
            <a:chOff x="1696" y="1072"/>
            <a:chExt cx="3424" cy="3136"/>
          </a:xfrm>
        </p:grpSpPr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1696" y="1072"/>
              <a:ext cx="3424" cy="3136"/>
            </a:xfrm>
            <a:prstGeom prst="roundRect">
              <a:avLst>
                <a:gd name="adj" fmla="val 12495"/>
              </a:avLst>
            </a:prstGeom>
            <a:solidFill>
              <a:schemeClr val="folHlink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1928" y="1304"/>
              <a:ext cx="2768" cy="1856"/>
            </a:xfrm>
            <a:prstGeom prst="ellipse">
              <a:avLst/>
            </a:prstGeom>
            <a:solidFill>
              <a:srgbClr val="66FF66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4215" y="1138"/>
              <a:ext cx="84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/>
                <a:t>Nuclear</a:t>
              </a:r>
            </a:p>
            <a:p>
              <a:pPr algn="ctr" eaLnBrk="0" hangingPunct="0"/>
              <a:r>
                <a:rPr lang="en-US" sz="1800" b="1"/>
                <a:t>membrane</a:t>
              </a: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V="1">
              <a:off x="4520" y="1480"/>
              <a:ext cx="224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164" y="1924"/>
              <a:ext cx="1000" cy="1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2151" y="1906"/>
              <a:ext cx="103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Transcription</a:t>
              </a:r>
            </a:p>
          </p:txBody>
        </p:sp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2212" y="3460"/>
              <a:ext cx="856" cy="184"/>
            </a:xfrm>
            <a:prstGeom prst="rect">
              <a:avLst/>
            </a:prstGeom>
            <a:solidFill>
              <a:srgbClr val="F39FD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2199" y="3442"/>
              <a:ext cx="8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Translation</a:t>
              </a:r>
            </a:p>
          </p:txBody>
        </p:sp>
        <p:sp>
          <p:nvSpPr>
            <p:cNvPr id="48" name="Freeform 15"/>
            <p:cNvSpPr>
              <a:spLocks/>
            </p:cNvSpPr>
            <p:nvPr/>
          </p:nvSpPr>
          <p:spPr bwMode="auto">
            <a:xfrm>
              <a:off x="3072" y="1596"/>
              <a:ext cx="1189" cy="217"/>
            </a:xfrm>
            <a:custGeom>
              <a:avLst/>
              <a:gdLst>
                <a:gd name="T0" fmla="*/ 0 w 1189"/>
                <a:gd name="T1" fmla="*/ 180 h 217"/>
                <a:gd name="T2" fmla="*/ 12 w 1189"/>
                <a:gd name="T3" fmla="*/ 144 h 217"/>
                <a:gd name="T4" fmla="*/ 24 w 1189"/>
                <a:gd name="T5" fmla="*/ 108 h 217"/>
                <a:gd name="T6" fmla="*/ 48 w 1189"/>
                <a:gd name="T7" fmla="*/ 72 h 217"/>
                <a:gd name="T8" fmla="*/ 72 w 1189"/>
                <a:gd name="T9" fmla="*/ 36 h 217"/>
                <a:gd name="T10" fmla="*/ 108 w 1189"/>
                <a:gd name="T11" fmla="*/ 12 h 217"/>
                <a:gd name="T12" fmla="*/ 144 w 1189"/>
                <a:gd name="T13" fmla="*/ 0 h 217"/>
                <a:gd name="T14" fmla="*/ 180 w 1189"/>
                <a:gd name="T15" fmla="*/ 24 h 217"/>
                <a:gd name="T16" fmla="*/ 216 w 1189"/>
                <a:gd name="T17" fmla="*/ 60 h 217"/>
                <a:gd name="T18" fmla="*/ 252 w 1189"/>
                <a:gd name="T19" fmla="*/ 84 h 217"/>
                <a:gd name="T20" fmla="*/ 264 w 1189"/>
                <a:gd name="T21" fmla="*/ 120 h 217"/>
                <a:gd name="T22" fmla="*/ 288 w 1189"/>
                <a:gd name="T23" fmla="*/ 156 h 217"/>
                <a:gd name="T24" fmla="*/ 324 w 1189"/>
                <a:gd name="T25" fmla="*/ 180 h 217"/>
                <a:gd name="T26" fmla="*/ 360 w 1189"/>
                <a:gd name="T27" fmla="*/ 192 h 217"/>
                <a:gd name="T28" fmla="*/ 396 w 1189"/>
                <a:gd name="T29" fmla="*/ 168 h 217"/>
                <a:gd name="T30" fmla="*/ 420 w 1189"/>
                <a:gd name="T31" fmla="*/ 132 h 217"/>
                <a:gd name="T32" fmla="*/ 444 w 1189"/>
                <a:gd name="T33" fmla="*/ 96 h 217"/>
                <a:gd name="T34" fmla="*/ 456 w 1189"/>
                <a:gd name="T35" fmla="*/ 60 h 217"/>
                <a:gd name="T36" fmla="*/ 480 w 1189"/>
                <a:gd name="T37" fmla="*/ 24 h 217"/>
                <a:gd name="T38" fmla="*/ 516 w 1189"/>
                <a:gd name="T39" fmla="*/ 0 h 217"/>
                <a:gd name="T40" fmla="*/ 552 w 1189"/>
                <a:gd name="T41" fmla="*/ 0 h 217"/>
                <a:gd name="T42" fmla="*/ 588 w 1189"/>
                <a:gd name="T43" fmla="*/ 0 h 217"/>
                <a:gd name="T44" fmla="*/ 612 w 1189"/>
                <a:gd name="T45" fmla="*/ 36 h 217"/>
                <a:gd name="T46" fmla="*/ 648 w 1189"/>
                <a:gd name="T47" fmla="*/ 72 h 217"/>
                <a:gd name="T48" fmla="*/ 660 w 1189"/>
                <a:gd name="T49" fmla="*/ 108 h 217"/>
                <a:gd name="T50" fmla="*/ 684 w 1189"/>
                <a:gd name="T51" fmla="*/ 144 h 217"/>
                <a:gd name="T52" fmla="*/ 708 w 1189"/>
                <a:gd name="T53" fmla="*/ 180 h 217"/>
                <a:gd name="T54" fmla="*/ 744 w 1189"/>
                <a:gd name="T55" fmla="*/ 204 h 217"/>
                <a:gd name="T56" fmla="*/ 780 w 1189"/>
                <a:gd name="T57" fmla="*/ 192 h 217"/>
                <a:gd name="T58" fmla="*/ 792 w 1189"/>
                <a:gd name="T59" fmla="*/ 156 h 217"/>
                <a:gd name="T60" fmla="*/ 816 w 1189"/>
                <a:gd name="T61" fmla="*/ 120 h 217"/>
                <a:gd name="T62" fmla="*/ 828 w 1189"/>
                <a:gd name="T63" fmla="*/ 84 h 217"/>
                <a:gd name="T64" fmla="*/ 840 w 1189"/>
                <a:gd name="T65" fmla="*/ 48 h 217"/>
                <a:gd name="T66" fmla="*/ 828 w 1189"/>
                <a:gd name="T67" fmla="*/ 12 h 217"/>
                <a:gd name="T68" fmla="*/ 864 w 1189"/>
                <a:gd name="T69" fmla="*/ 12 h 217"/>
                <a:gd name="T70" fmla="*/ 900 w 1189"/>
                <a:gd name="T71" fmla="*/ 12 h 217"/>
                <a:gd name="T72" fmla="*/ 936 w 1189"/>
                <a:gd name="T73" fmla="*/ 12 h 217"/>
                <a:gd name="T74" fmla="*/ 972 w 1189"/>
                <a:gd name="T75" fmla="*/ 24 h 217"/>
                <a:gd name="T76" fmla="*/ 984 w 1189"/>
                <a:gd name="T77" fmla="*/ 60 h 217"/>
                <a:gd name="T78" fmla="*/ 1020 w 1189"/>
                <a:gd name="T79" fmla="*/ 96 h 217"/>
                <a:gd name="T80" fmla="*/ 1032 w 1189"/>
                <a:gd name="T81" fmla="*/ 132 h 217"/>
                <a:gd name="T82" fmla="*/ 1056 w 1189"/>
                <a:gd name="T83" fmla="*/ 168 h 217"/>
                <a:gd name="T84" fmla="*/ 1068 w 1189"/>
                <a:gd name="T85" fmla="*/ 204 h 217"/>
                <a:gd name="T86" fmla="*/ 1104 w 1189"/>
                <a:gd name="T87" fmla="*/ 216 h 217"/>
                <a:gd name="T88" fmla="*/ 1140 w 1189"/>
                <a:gd name="T89" fmla="*/ 192 h 217"/>
                <a:gd name="T90" fmla="*/ 1152 w 1189"/>
                <a:gd name="T91" fmla="*/ 156 h 217"/>
                <a:gd name="T92" fmla="*/ 1164 w 1189"/>
                <a:gd name="T93" fmla="*/ 120 h 217"/>
                <a:gd name="T94" fmla="*/ 1176 w 1189"/>
                <a:gd name="T95" fmla="*/ 84 h 217"/>
                <a:gd name="T96" fmla="*/ 1188 w 1189"/>
                <a:gd name="T97" fmla="*/ 4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9" h="217">
                  <a:moveTo>
                    <a:pt x="0" y="180"/>
                  </a:moveTo>
                  <a:lnTo>
                    <a:pt x="12" y="144"/>
                  </a:lnTo>
                  <a:lnTo>
                    <a:pt x="24" y="108"/>
                  </a:lnTo>
                  <a:lnTo>
                    <a:pt x="48" y="72"/>
                  </a:lnTo>
                  <a:lnTo>
                    <a:pt x="72" y="36"/>
                  </a:lnTo>
                  <a:lnTo>
                    <a:pt x="108" y="12"/>
                  </a:lnTo>
                  <a:lnTo>
                    <a:pt x="144" y="0"/>
                  </a:lnTo>
                  <a:lnTo>
                    <a:pt x="180" y="24"/>
                  </a:lnTo>
                  <a:lnTo>
                    <a:pt x="216" y="60"/>
                  </a:lnTo>
                  <a:lnTo>
                    <a:pt x="252" y="84"/>
                  </a:lnTo>
                  <a:lnTo>
                    <a:pt x="264" y="120"/>
                  </a:lnTo>
                  <a:lnTo>
                    <a:pt x="288" y="156"/>
                  </a:lnTo>
                  <a:lnTo>
                    <a:pt x="324" y="180"/>
                  </a:lnTo>
                  <a:lnTo>
                    <a:pt x="360" y="192"/>
                  </a:lnTo>
                  <a:lnTo>
                    <a:pt x="396" y="168"/>
                  </a:lnTo>
                  <a:lnTo>
                    <a:pt x="420" y="132"/>
                  </a:lnTo>
                  <a:lnTo>
                    <a:pt x="444" y="96"/>
                  </a:lnTo>
                  <a:lnTo>
                    <a:pt x="456" y="60"/>
                  </a:lnTo>
                  <a:lnTo>
                    <a:pt x="480" y="24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588" y="0"/>
                  </a:lnTo>
                  <a:lnTo>
                    <a:pt x="612" y="36"/>
                  </a:lnTo>
                  <a:lnTo>
                    <a:pt x="648" y="72"/>
                  </a:lnTo>
                  <a:lnTo>
                    <a:pt x="660" y="108"/>
                  </a:lnTo>
                  <a:lnTo>
                    <a:pt x="684" y="144"/>
                  </a:lnTo>
                  <a:lnTo>
                    <a:pt x="708" y="180"/>
                  </a:lnTo>
                  <a:lnTo>
                    <a:pt x="744" y="204"/>
                  </a:lnTo>
                  <a:lnTo>
                    <a:pt x="780" y="192"/>
                  </a:lnTo>
                  <a:lnTo>
                    <a:pt x="792" y="156"/>
                  </a:lnTo>
                  <a:lnTo>
                    <a:pt x="816" y="120"/>
                  </a:lnTo>
                  <a:lnTo>
                    <a:pt x="828" y="84"/>
                  </a:lnTo>
                  <a:lnTo>
                    <a:pt x="840" y="48"/>
                  </a:lnTo>
                  <a:lnTo>
                    <a:pt x="828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36" y="12"/>
                  </a:lnTo>
                  <a:lnTo>
                    <a:pt x="972" y="24"/>
                  </a:lnTo>
                  <a:lnTo>
                    <a:pt x="984" y="60"/>
                  </a:lnTo>
                  <a:lnTo>
                    <a:pt x="1020" y="96"/>
                  </a:lnTo>
                  <a:lnTo>
                    <a:pt x="1032" y="132"/>
                  </a:lnTo>
                  <a:lnTo>
                    <a:pt x="1056" y="168"/>
                  </a:lnTo>
                  <a:lnTo>
                    <a:pt x="1068" y="204"/>
                  </a:lnTo>
                  <a:lnTo>
                    <a:pt x="1104" y="216"/>
                  </a:lnTo>
                  <a:lnTo>
                    <a:pt x="1140" y="192"/>
                  </a:lnTo>
                  <a:lnTo>
                    <a:pt x="1152" y="156"/>
                  </a:lnTo>
                  <a:lnTo>
                    <a:pt x="1164" y="120"/>
                  </a:lnTo>
                  <a:lnTo>
                    <a:pt x="1176" y="84"/>
                  </a:lnTo>
                  <a:lnTo>
                    <a:pt x="1188" y="48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9" name="Freeform 16"/>
            <p:cNvSpPr>
              <a:spLocks/>
            </p:cNvSpPr>
            <p:nvPr/>
          </p:nvSpPr>
          <p:spPr bwMode="auto">
            <a:xfrm>
              <a:off x="3072" y="1644"/>
              <a:ext cx="1189" cy="217"/>
            </a:xfrm>
            <a:custGeom>
              <a:avLst/>
              <a:gdLst>
                <a:gd name="T0" fmla="*/ 0 w 1189"/>
                <a:gd name="T1" fmla="*/ 180 h 217"/>
                <a:gd name="T2" fmla="*/ 12 w 1189"/>
                <a:gd name="T3" fmla="*/ 144 h 217"/>
                <a:gd name="T4" fmla="*/ 24 w 1189"/>
                <a:gd name="T5" fmla="*/ 108 h 217"/>
                <a:gd name="T6" fmla="*/ 48 w 1189"/>
                <a:gd name="T7" fmla="*/ 72 h 217"/>
                <a:gd name="T8" fmla="*/ 72 w 1189"/>
                <a:gd name="T9" fmla="*/ 36 h 217"/>
                <a:gd name="T10" fmla="*/ 108 w 1189"/>
                <a:gd name="T11" fmla="*/ 12 h 217"/>
                <a:gd name="T12" fmla="*/ 144 w 1189"/>
                <a:gd name="T13" fmla="*/ 0 h 217"/>
                <a:gd name="T14" fmla="*/ 180 w 1189"/>
                <a:gd name="T15" fmla="*/ 24 h 217"/>
                <a:gd name="T16" fmla="*/ 216 w 1189"/>
                <a:gd name="T17" fmla="*/ 60 h 217"/>
                <a:gd name="T18" fmla="*/ 252 w 1189"/>
                <a:gd name="T19" fmla="*/ 84 h 217"/>
                <a:gd name="T20" fmla="*/ 264 w 1189"/>
                <a:gd name="T21" fmla="*/ 120 h 217"/>
                <a:gd name="T22" fmla="*/ 288 w 1189"/>
                <a:gd name="T23" fmla="*/ 156 h 217"/>
                <a:gd name="T24" fmla="*/ 324 w 1189"/>
                <a:gd name="T25" fmla="*/ 180 h 217"/>
                <a:gd name="T26" fmla="*/ 360 w 1189"/>
                <a:gd name="T27" fmla="*/ 192 h 217"/>
                <a:gd name="T28" fmla="*/ 396 w 1189"/>
                <a:gd name="T29" fmla="*/ 168 h 217"/>
                <a:gd name="T30" fmla="*/ 420 w 1189"/>
                <a:gd name="T31" fmla="*/ 132 h 217"/>
                <a:gd name="T32" fmla="*/ 444 w 1189"/>
                <a:gd name="T33" fmla="*/ 96 h 217"/>
                <a:gd name="T34" fmla="*/ 456 w 1189"/>
                <a:gd name="T35" fmla="*/ 60 h 217"/>
                <a:gd name="T36" fmla="*/ 480 w 1189"/>
                <a:gd name="T37" fmla="*/ 24 h 217"/>
                <a:gd name="T38" fmla="*/ 516 w 1189"/>
                <a:gd name="T39" fmla="*/ 0 h 217"/>
                <a:gd name="T40" fmla="*/ 552 w 1189"/>
                <a:gd name="T41" fmla="*/ 0 h 217"/>
                <a:gd name="T42" fmla="*/ 588 w 1189"/>
                <a:gd name="T43" fmla="*/ 0 h 217"/>
                <a:gd name="T44" fmla="*/ 612 w 1189"/>
                <a:gd name="T45" fmla="*/ 36 h 217"/>
                <a:gd name="T46" fmla="*/ 648 w 1189"/>
                <a:gd name="T47" fmla="*/ 72 h 217"/>
                <a:gd name="T48" fmla="*/ 660 w 1189"/>
                <a:gd name="T49" fmla="*/ 108 h 217"/>
                <a:gd name="T50" fmla="*/ 684 w 1189"/>
                <a:gd name="T51" fmla="*/ 144 h 217"/>
                <a:gd name="T52" fmla="*/ 708 w 1189"/>
                <a:gd name="T53" fmla="*/ 180 h 217"/>
                <a:gd name="T54" fmla="*/ 744 w 1189"/>
                <a:gd name="T55" fmla="*/ 204 h 217"/>
                <a:gd name="T56" fmla="*/ 780 w 1189"/>
                <a:gd name="T57" fmla="*/ 192 h 217"/>
                <a:gd name="T58" fmla="*/ 792 w 1189"/>
                <a:gd name="T59" fmla="*/ 156 h 217"/>
                <a:gd name="T60" fmla="*/ 816 w 1189"/>
                <a:gd name="T61" fmla="*/ 120 h 217"/>
                <a:gd name="T62" fmla="*/ 828 w 1189"/>
                <a:gd name="T63" fmla="*/ 84 h 217"/>
                <a:gd name="T64" fmla="*/ 840 w 1189"/>
                <a:gd name="T65" fmla="*/ 48 h 217"/>
                <a:gd name="T66" fmla="*/ 828 w 1189"/>
                <a:gd name="T67" fmla="*/ 12 h 217"/>
                <a:gd name="T68" fmla="*/ 864 w 1189"/>
                <a:gd name="T69" fmla="*/ 12 h 217"/>
                <a:gd name="T70" fmla="*/ 900 w 1189"/>
                <a:gd name="T71" fmla="*/ 12 h 217"/>
                <a:gd name="T72" fmla="*/ 936 w 1189"/>
                <a:gd name="T73" fmla="*/ 12 h 217"/>
                <a:gd name="T74" fmla="*/ 972 w 1189"/>
                <a:gd name="T75" fmla="*/ 24 h 217"/>
                <a:gd name="T76" fmla="*/ 984 w 1189"/>
                <a:gd name="T77" fmla="*/ 60 h 217"/>
                <a:gd name="T78" fmla="*/ 1020 w 1189"/>
                <a:gd name="T79" fmla="*/ 96 h 217"/>
                <a:gd name="T80" fmla="*/ 1032 w 1189"/>
                <a:gd name="T81" fmla="*/ 132 h 217"/>
                <a:gd name="T82" fmla="*/ 1056 w 1189"/>
                <a:gd name="T83" fmla="*/ 168 h 217"/>
                <a:gd name="T84" fmla="*/ 1068 w 1189"/>
                <a:gd name="T85" fmla="*/ 204 h 217"/>
                <a:gd name="T86" fmla="*/ 1104 w 1189"/>
                <a:gd name="T87" fmla="*/ 216 h 217"/>
                <a:gd name="T88" fmla="*/ 1140 w 1189"/>
                <a:gd name="T89" fmla="*/ 192 h 217"/>
                <a:gd name="T90" fmla="*/ 1152 w 1189"/>
                <a:gd name="T91" fmla="*/ 156 h 217"/>
                <a:gd name="T92" fmla="*/ 1164 w 1189"/>
                <a:gd name="T93" fmla="*/ 120 h 217"/>
                <a:gd name="T94" fmla="*/ 1176 w 1189"/>
                <a:gd name="T95" fmla="*/ 84 h 217"/>
                <a:gd name="T96" fmla="*/ 1188 w 1189"/>
                <a:gd name="T97" fmla="*/ 4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9" h="217">
                  <a:moveTo>
                    <a:pt x="0" y="180"/>
                  </a:moveTo>
                  <a:lnTo>
                    <a:pt x="12" y="144"/>
                  </a:lnTo>
                  <a:lnTo>
                    <a:pt x="24" y="108"/>
                  </a:lnTo>
                  <a:lnTo>
                    <a:pt x="48" y="72"/>
                  </a:lnTo>
                  <a:lnTo>
                    <a:pt x="72" y="36"/>
                  </a:lnTo>
                  <a:lnTo>
                    <a:pt x="108" y="12"/>
                  </a:lnTo>
                  <a:lnTo>
                    <a:pt x="144" y="0"/>
                  </a:lnTo>
                  <a:lnTo>
                    <a:pt x="180" y="24"/>
                  </a:lnTo>
                  <a:lnTo>
                    <a:pt x="216" y="60"/>
                  </a:lnTo>
                  <a:lnTo>
                    <a:pt x="252" y="84"/>
                  </a:lnTo>
                  <a:lnTo>
                    <a:pt x="264" y="120"/>
                  </a:lnTo>
                  <a:lnTo>
                    <a:pt x="288" y="156"/>
                  </a:lnTo>
                  <a:lnTo>
                    <a:pt x="324" y="180"/>
                  </a:lnTo>
                  <a:lnTo>
                    <a:pt x="360" y="192"/>
                  </a:lnTo>
                  <a:lnTo>
                    <a:pt x="396" y="168"/>
                  </a:lnTo>
                  <a:lnTo>
                    <a:pt x="420" y="132"/>
                  </a:lnTo>
                  <a:lnTo>
                    <a:pt x="444" y="96"/>
                  </a:lnTo>
                  <a:lnTo>
                    <a:pt x="456" y="60"/>
                  </a:lnTo>
                  <a:lnTo>
                    <a:pt x="480" y="24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588" y="0"/>
                  </a:lnTo>
                  <a:lnTo>
                    <a:pt x="612" y="36"/>
                  </a:lnTo>
                  <a:lnTo>
                    <a:pt x="648" y="72"/>
                  </a:lnTo>
                  <a:lnTo>
                    <a:pt x="660" y="108"/>
                  </a:lnTo>
                  <a:lnTo>
                    <a:pt x="684" y="144"/>
                  </a:lnTo>
                  <a:lnTo>
                    <a:pt x="708" y="180"/>
                  </a:lnTo>
                  <a:lnTo>
                    <a:pt x="744" y="204"/>
                  </a:lnTo>
                  <a:lnTo>
                    <a:pt x="780" y="192"/>
                  </a:lnTo>
                  <a:lnTo>
                    <a:pt x="792" y="156"/>
                  </a:lnTo>
                  <a:lnTo>
                    <a:pt x="816" y="120"/>
                  </a:lnTo>
                  <a:lnTo>
                    <a:pt x="828" y="84"/>
                  </a:lnTo>
                  <a:lnTo>
                    <a:pt x="840" y="48"/>
                  </a:lnTo>
                  <a:lnTo>
                    <a:pt x="828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36" y="12"/>
                  </a:lnTo>
                  <a:lnTo>
                    <a:pt x="972" y="24"/>
                  </a:lnTo>
                  <a:lnTo>
                    <a:pt x="984" y="60"/>
                  </a:lnTo>
                  <a:lnTo>
                    <a:pt x="1020" y="96"/>
                  </a:lnTo>
                  <a:lnTo>
                    <a:pt x="1032" y="132"/>
                  </a:lnTo>
                  <a:lnTo>
                    <a:pt x="1056" y="168"/>
                  </a:lnTo>
                  <a:lnTo>
                    <a:pt x="1068" y="204"/>
                  </a:lnTo>
                  <a:lnTo>
                    <a:pt x="1104" y="216"/>
                  </a:lnTo>
                  <a:lnTo>
                    <a:pt x="1140" y="192"/>
                  </a:lnTo>
                  <a:lnTo>
                    <a:pt x="1152" y="156"/>
                  </a:lnTo>
                  <a:lnTo>
                    <a:pt x="1164" y="120"/>
                  </a:lnTo>
                  <a:lnTo>
                    <a:pt x="1176" y="84"/>
                  </a:lnTo>
                  <a:lnTo>
                    <a:pt x="1188" y="48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0" name="Rectangle 17"/>
            <p:cNvSpPr>
              <a:spLocks noChangeArrowheads="1"/>
            </p:cNvSpPr>
            <p:nvPr/>
          </p:nvSpPr>
          <p:spPr bwMode="auto">
            <a:xfrm>
              <a:off x="3559" y="1364"/>
              <a:ext cx="4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DNA</a:t>
              </a:r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>
              <a:off x="3600" y="1832"/>
              <a:ext cx="8" cy="10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3264" y="2856"/>
              <a:ext cx="949" cy="29"/>
            </a:xfrm>
            <a:custGeom>
              <a:avLst/>
              <a:gdLst>
                <a:gd name="T0" fmla="*/ 0 w 1093"/>
                <a:gd name="T1" fmla="*/ 24 h 73"/>
                <a:gd name="T2" fmla="*/ 36 w 1093"/>
                <a:gd name="T3" fmla="*/ 24 h 73"/>
                <a:gd name="T4" fmla="*/ 72 w 1093"/>
                <a:gd name="T5" fmla="*/ 36 h 73"/>
                <a:gd name="T6" fmla="*/ 120 w 1093"/>
                <a:gd name="T7" fmla="*/ 36 h 73"/>
                <a:gd name="T8" fmla="*/ 156 w 1093"/>
                <a:gd name="T9" fmla="*/ 36 h 73"/>
                <a:gd name="T10" fmla="*/ 192 w 1093"/>
                <a:gd name="T11" fmla="*/ 12 h 73"/>
                <a:gd name="T12" fmla="*/ 228 w 1093"/>
                <a:gd name="T13" fmla="*/ 12 h 73"/>
                <a:gd name="T14" fmla="*/ 264 w 1093"/>
                <a:gd name="T15" fmla="*/ 0 h 73"/>
                <a:gd name="T16" fmla="*/ 300 w 1093"/>
                <a:gd name="T17" fmla="*/ 0 h 73"/>
                <a:gd name="T18" fmla="*/ 336 w 1093"/>
                <a:gd name="T19" fmla="*/ 0 h 73"/>
                <a:gd name="T20" fmla="*/ 372 w 1093"/>
                <a:gd name="T21" fmla="*/ 0 h 73"/>
                <a:gd name="T22" fmla="*/ 408 w 1093"/>
                <a:gd name="T23" fmla="*/ 24 h 73"/>
                <a:gd name="T24" fmla="*/ 444 w 1093"/>
                <a:gd name="T25" fmla="*/ 36 h 73"/>
                <a:gd name="T26" fmla="*/ 480 w 1093"/>
                <a:gd name="T27" fmla="*/ 60 h 73"/>
                <a:gd name="T28" fmla="*/ 516 w 1093"/>
                <a:gd name="T29" fmla="*/ 60 h 73"/>
                <a:gd name="T30" fmla="*/ 564 w 1093"/>
                <a:gd name="T31" fmla="*/ 72 h 73"/>
                <a:gd name="T32" fmla="*/ 600 w 1093"/>
                <a:gd name="T33" fmla="*/ 72 h 73"/>
                <a:gd name="T34" fmla="*/ 636 w 1093"/>
                <a:gd name="T35" fmla="*/ 72 h 73"/>
                <a:gd name="T36" fmla="*/ 672 w 1093"/>
                <a:gd name="T37" fmla="*/ 72 h 73"/>
                <a:gd name="T38" fmla="*/ 708 w 1093"/>
                <a:gd name="T39" fmla="*/ 60 h 73"/>
                <a:gd name="T40" fmla="*/ 744 w 1093"/>
                <a:gd name="T41" fmla="*/ 36 h 73"/>
                <a:gd name="T42" fmla="*/ 780 w 1093"/>
                <a:gd name="T43" fmla="*/ 24 h 73"/>
                <a:gd name="T44" fmla="*/ 816 w 1093"/>
                <a:gd name="T45" fmla="*/ 12 h 73"/>
                <a:gd name="T46" fmla="*/ 864 w 1093"/>
                <a:gd name="T47" fmla="*/ 12 h 73"/>
                <a:gd name="T48" fmla="*/ 900 w 1093"/>
                <a:gd name="T49" fmla="*/ 12 h 73"/>
                <a:gd name="T50" fmla="*/ 948 w 1093"/>
                <a:gd name="T51" fmla="*/ 12 h 73"/>
                <a:gd name="T52" fmla="*/ 984 w 1093"/>
                <a:gd name="T53" fmla="*/ 12 h 73"/>
                <a:gd name="T54" fmla="*/ 1020 w 1093"/>
                <a:gd name="T55" fmla="*/ 12 h 73"/>
                <a:gd name="T56" fmla="*/ 1056 w 1093"/>
                <a:gd name="T57" fmla="*/ 12 h 73"/>
                <a:gd name="T58" fmla="*/ 1092 w 1093"/>
                <a:gd name="T59" fmla="*/ 1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3" h="73">
                  <a:moveTo>
                    <a:pt x="0" y="24"/>
                  </a:moveTo>
                  <a:lnTo>
                    <a:pt x="36" y="24"/>
                  </a:lnTo>
                  <a:lnTo>
                    <a:pt x="72" y="36"/>
                  </a:lnTo>
                  <a:lnTo>
                    <a:pt x="120" y="36"/>
                  </a:lnTo>
                  <a:lnTo>
                    <a:pt x="156" y="36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0"/>
                  </a:lnTo>
                  <a:lnTo>
                    <a:pt x="300" y="0"/>
                  </a:lnTo>
                  <a:lnTo>
                    <a:pt x="336" y="0"/>
                  </a:lnTo>
                  <a:lnTo>
                    <a:pt x="372" y="0"/>
                  </a:lnTo>
                  <a:lnTo>
                    <a:pt x="408" y="24"/>
                  </a:lnTo>
                  <a:lnTo>
                    <a:pt x="444" y="36"/>
                  </a:lnTo>
                  <a:lnTo>
                    <a:pt x="480" y="60"/>
                  </a:lnTo>
                  <a:lnTo>
                    <a:pt x="516" y="60"/>
                  </a:lnTo>
                  <a:lnTo>
                    <a:pt x="564" y="72"/>
                  </a:lnTo>
                  <a:lnTo>
                    <a:pt x="600" y="72"/>
                  </a:lnTo>
                  <a:lnTo>
                    <a:pt x="636" y="72"/>
                  </a:lnTo>
                  <a:lnTo>
                    <a:pt x="672" y="72"/>
                  </a:lnTo>
                  <a:lnTo>
                    <a:pt x="708" y="60"/>
                  </a:lnTo>
                  <a:lnTo>
                    <a:pt x="744" y="36"/>
                  </a:lnTo>
                  <a:lnTo>
                    <a:pt x="780" y="24"/>
                  </a:lnTo>
                  <a:lnTo>
                    <a:pt x="816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48" y="12"/>
                  </a:lnTo>
                  <a:lnTo>
                    <a:pt x="984" y="12"/>
                  </a:lnTo>
                  <a:lnTo>
                    <a:pt x="1020" y="12"/>
                  </a:lnTo>
                  <a:lnTo>
                    <a:pt x="1056" y="12"/>
                  </a:lnTo>
                  <a:lnTo>
                    <a:pt x="1092" y="12"/>
                  </a:lnTo>
                </a:path>
              </a:pathLst>
            </a:custGeom>
            <a:noFill/>
            <a:ln w="25400" cap="rnd" cmpd="sng">
              <a:solidFill>
                <a:srgbClr val="6E004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6" name="Rectangle 23"/>
            <p:cNvSpPr>
              <a:spLocks noChangeArrowheads="1"/>
            </p:cNvSpPr>
            <p:nvPr/>
          </p:nvSpPr>
          <p:spPr bwMode="auto">
            <a:xfrm>
              <a:off x="3707" y="2660"/>
              <a:ext cx="5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 dirty="0"/>
                <a:t>mRNA</a:t>
              </a:r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>
              <a:off x="3600" y="3032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" name="Freeform 25"/>
            <p:cNvSpPr>
              <a:spLocks/>
            </p:cNvSpPr>
            <p:nvPr/>
          </p:nvSpPr>
          <p:spPr bwMode="auto">
            <a:xfrm>
              <a:off x="3708" y="3408"/>
              <a:ext cx="301" cy="217"/>
            </a:xfrm>
            <a:custGeom>
              <a:avLst/>
              <a:gdLst>
                <a:gd name="T0" fmla="*/ 36 w 301"/>
                <a:gd name="T1" fmla="*/ 192 h 217"/>
                <a:gd name="T2" fmla="*/ 72 w 301"/>
                <a:gd name="T3" fmla="*/ 216 h 217"/>
                <a:gd name="T4" fmla="*/ 108 w 301"/>
                <a:gd name="T5" fmla="*/ 216 h 217"/>
                <a:gd name="T6" fmla="*/ 144 w 301"/>
                <a:gd name="T7" fmla="*/ 216 h 217"/>
                <a:gd name="T8" fmla="*/ 180 w 301"/>
                <a:gd name="T9" fmla="*/ 216 h 217"/>
                <a:gd name="T10" fmla="*/ 216 w 301"/>
                <a:gd name="T11" fmla="*/ 216 h 217"/>
                <a:gd name="T12" fmla="*/ 252 w 301"/>
                <a:gd name="T13" fmla="*/ 216 h 217"/>
                <a:gd name="T14" fmla="*/ 288 w 301"/>
                <a:gd name="T15" fmla="*/ 216 h 217"/>
                <a:gd name="T16" fmla="*/ 300 w 301"/>
                <a:gd name="T17" fmla="*/ 180 h 217"/>
                <a:gd name="T18" fmla="*/ 300 w 301"/>
                <a:gd name="T19" fmla="*/ 144 h 217"/>
                <a:gd name="T20" fmla="*/ 300 w 301"/>
                <a:gd name="T21" fmla="*/ 108 h 217"/>
                <a:gd name="T22" fmla="*/ 276 w 301"/>
                <a:gd name="T23" fmla="*/ 72 h 217"/>
                <a:gd name="T24" fmla="*/ 240 w 301"/>
                <a:gd name="T25" fmla="*/ 48 h 217"/>
                <a:gd name="T26" fmla="*/ 204 w 301"/>
                <a:gd name="T27" fmla="*/ 24 h 217"/>
                <a:gd name="T28" fmla="*/ 168 w 301"/>
                <a:gd name="T29" fmla="*/ 12 h 217"/>
                <a:gd name="T30" fmla="*/ 132 w 301"/>
                <a:gd name="T31" fmla="*/ 0 h 217"/>
                <a:gd name="T32" fmla="*/ 96 w 301"/>
                <a:gd name="T33" fmla="*/ 12 h 217"/>
                <a:gd name="T34" fmla="*/ 60 w 301"/>
                <a:gd name="T35" fmla="*/ 24 h 217"/>
                <a:gd name="T36" fmla="*/ 24 w 301"/>
                <a:gd name="T37" fmla="*/ 60 h 217"/>
                <a:gd name="T38" fmla="*/ 0 w 301"/>
                <a:gd name="T39" fmla="*/ 96 h 217"/>
                <a:gd name="T40" fmla="*/ 0 w 301"/>
                <a:gd name="T41" fmla="*/ 132 h 217"/>
                <a:gd name="T42" fmla="*/ 0 w 301"/>
                <a:gd name="T43" fmla="*/ 168 h 217"/>
                <a:gd name="T44" fmla="*/ 12 w 301"/>
                <a:gd name="T45" fmla="*/ 204 h 217"/>
                <a:gd name="T46" fmla="*/ 48 w 301"/>
                <a:gd name="T47" fmla="*/ 216 h 217"/>
                <a:gd name="T48" fmla="*/ 84 w 301"/>
                <a:gd name="T49" fmla="*/ 216 h 217"/>
                <a:gd name="T50" fmla="*/ 36 w 301"/>
                <a:gd name="T51" fmla="*/ 19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217">
                  <a:moveTo>
                    <a:pt x="36" y="192"/>
                  </a:moveTo>
                  <a:lnTo>
                    <a:pt x="72" y="216"/>
                  </a:lnTo>
                  <a:lnTo>
                    <a:pt x="108" y="216"/>
                  </a:lnTo>
                  <a:lnTo>
                    <a:pt x="144" y="216"/>
                  </a:lnTo>
                  <a:lnTo>
                    <a:pt x="180" y="216"/>
                  </a:lnTo>
                  <a:lnTo>
                    <a:pt x="216" y="216"/>
                  </a:lnTo>
                  <a:lnTo>
                    <a:pt x="252" y="216"/>
                  </a:lnTo>
                  <a:lnTo>
                    <a:pt x="288" y="216"/>
                  </a:lnTo>
                  <a:lnTo>
                    <a:pt x="300" y="180"/>
                  </a:lnTo>
                  <a:lnTo>
                    <a:pt x="300" y="144"/>
                  </a:lnTo>
                  <a:lnTo>
                    <a:pt x="300" y="108"/>
                  </a:lnTo>
                  <a:lnTo>
                    <a:pt x="276" y="72"/>
                  </a:lnTo>
                  <a:lnTo>
                    <a:pt x="240" y="48"/>
                  </a:lnTo>
                  <a:lnTo>
                    <a:pt x="204" y="24"/>
                  </a:lnTo>
                  <a:lnTo>
                    <a:pt x="168" y="12"/>
                  </a:lnTo>
                  <a:lnTo>
                    <a:pt x="132" y="0"/>
                  </a:lnTo>
                  <a:lnTo>
                    <a:pt x="96" y="12"/>
                  </a:lnTo>
                  <a:lnTo>
                    <a:pt x="60" y="24"/>
                  </a:lnTo>
                  <a:lnTo>
                    <a:pt x="24" y="60"/>
                  </a:lnTo>
                  <a:lnTo>
                    <a:pt x="0" y="96"/>
                  </a:lnTo>
                  <a:lnTo>
                    <a:pt x="0" y="132"/>
                  </a:lnTo>
                  <a:lnTo>
                    <a:pt x="0" y="168"/>
                  </a:lnTo>
                  <a:lnTo>
                    <a:pt x="12" y="204"/>
                  </a:lnTo>
                  <a:lnTo>
                    <a:pt x="48" y="216"/>
                  </a:lnTo>
                  <a:lnTo>
                    <a:pt x="84" y="216"/>
                  </a:lnTo>
                  <a:lnTo>
                    <a:pt x="36" y="192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9" name="Freeform 26"/>
            <p:cNvSpPr>
              <a:spLocks/>
            </p:cNvSpPr>
            <p:nvPr/>
          </p:nvSpPr>
          <p:spPr bwMode="auto">
            <a:xfrm>
              <a:off x="3696" y="3600"/>
              <a:ext cx="313" cy="121"/>
            </a:xfrm>
            <a:custGeom>
              <a:avLst/>
              <a:gdLst>
                <a:gd name="T0" fmla="*/ 48 w 313"/>
                <a:gd name="T1" fmla="*/ 0 h 121"/>
                <a:gd name="T2" fmla="*/ 84 w 313"/>
                <a:gd name="T3" fmla="*/ 12 h 121"/>
                <a:gd name="T4" fmla="*/ 120 w 313"/>
                <a:gd name="T5" fmla="*/ 12 h 121"/>
                <a:gd name="T6" fmla="*/ 156 w 313"/>
                <a:gd name="T7" fmla="*/ 12 h 121"/>
                <a:gd name="T8" fmla="*/ 192 w 313"/>
                <a:gd name="T9" fmla="*/ 12 h 121"/>
                <a:gd name="T10" fmla="*/ 228 w 313"/>
                <a:gd name="T11" fmla="*/ 12 h 121"/>
                <a:gd name="T12" fmla="*/ 264 w 313"/>
                <a:gd name="T13" fmla="*/ 12 h 121"/>
                <a:gd name="T14" fmla="*/ 300 w 313"/>
                <a:gd name="T15" fmla="*/ 36 h 121"/>
                <a:gd name="T16" fmla="*/ 312 w 313"/>
                <a:gd name="T17" fmla="*/ 72 h 121"/>
                <a:gd name="T18" fmla="*/ 276 w 313"/>
                <a:gd name="T19" fmla="*/ 96 h 121"/>
                <a:gd name="T20" fmla="*/ 240 w 313"/>
                <a:gd name="T21" fmla="*/ 108 h 121"/>
                <a:gd name="T22" fmla="*/ 204 w 313"/>
                <a:gd name="T23" fmla="*/ 120 h 121"/>
                <a:gd name="T24" fmla="*/ 168 w 313"/>
                <a:gd name="T25" fmla="*/ 120 h 121"/>
                <a:gd name="T26" fmla="*/ 132 w 313"/>
                <a:gd name="T27" fmla="*/ 120 h 121"/>
                <a:gd name="T28" fmla="*/ 96 w 313"/>
                <a:gd name="T29" fmla="*/ 120 h 121"/>
                <a:gd name="T30" fmla="*/ 60 w 313"/>
                <a:gd name="T31" fmla="*/ 120 h 121"/>
                <a:gd name="T32" fmla="*/ 24 w 313"/>
                <a:gd name="T33" fmla="*/ 120 h 121"/>
                <a:gd name="T34" fmla="*/ 0 w 313"/>
                <a:gd name="T35" fmla="*/ 84 h 121"/>
                <a:gd name="T36" fmla="*/ 12 w 313"/>
                <a:gd name="T37" fmla="*/ 48 h 121"/>
                <a:gd name="T38" fmla="*/ 48 w 313"/>
                <a:gd name="T39" fmla="*/ 24 h 121"/>
                <a:gd name="T40" fmla="*/ 48 w 313"/>
                <a:gd name="T4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3" h="121">
                  <a:moveTo>
                    <a:pt x="48" y="0"/>
                  </a:moveTo>
                  <a:lnTo>
                    <a:pt x="84" y="12"/>
                  </a:lnTo>
                  <a:lnTo>
                    <a:pt x="120" y="12"/>
                  </a:lnTo>
                  <a:lnTo>
                    <a:pt x="156" y="12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12"/>
                  </a:lnTo>
                  <a:lnTo>
                    <a:pt x="300" y="36"/>
                  </a:lnTo>
                  <a:lnTo>
                    <a:pt x="312" y="72"/>
                  </a:lnTo>
                  <a:lnTo>
                    <a:pt x="276" y="96"/>
                  </a:lnTo>
                  <a:lnTo>
                    <a:pt x="240" y="108"/>
                  </a:lnTo>
                  <a:lnTo>
                    <a:pt x="204" y="120"/>
                  </a:lnTo>
                  <a:lnTo>
                    <a:pt x="168" y="120"/>
                  </a:lnTo>
                  <a:lnTo>
                    <a:pt x="132" y="120"/>
                  </a:lnTo>
                  <a:lnTo>
                    <a:pt x="96" y="120"/>
                  </a:lnTo>
                  <a:lnTo>
                    <a:pt x="60" y="120"/>
                  </a:lnTo>
                  <a:lnTo>
                    <a:pt x="24" y="120"/>
                  </a:lnTo>
                  <a:lnTo>
                    <a:pt x="0" y="84"/>
                  </a:lnTo>
                  <a:lnTo>
                    <a:pt x="12" y="48"/>
                  </a:lnTo>
                  <a:lnTo>
                    <a:pt x="48" y="24"/>
                  </a:lnTo>
                  <a:lnTo>
                    <a:pt x="48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0" name="Freeform 27"/>
            <p:cNvSpPr>
              <a:spLocks/>
            </p:cNvSpPr>
            <p:nvPr/>
          </p:nvSpPr>
          <p:spPr bwMode="auto">
            <a:xfrm>
              <a:off x="3264" y="3528"/>
              <a:ext cx="1093" cy="73"/>
            </a:xfrm>
            <a:custGeom>
              <a:avLst/>
              <a:gdLst>
                <a:gd name="T0" fmla="*/ 0 w 1093"/>
                <a:gd name="T1" fmla="*/ 24 h 73"/>
                <a:gd name="T2" fmla="*/ 36 w 1093"/>
                <a:gd name="T3" fmla="*/ 24 h 73"/>
                <a:gd name="T4" fmla="*/ 72 w 1093"/>
                <a:gd name="T5" fmla="*/ 36 h 73"/>
                <a:gd name="T6" fmla="*/ 120 w 1093"/>
                <a:gd name="T7" fmla="*/ 36 h 73"/>
                <a:gd name="T8" fmla="*/ 156 w 1093"/>
                <a:gd name="T9" fmla="*/ 36 h 73"/>
                <a:gd name="T10" fmla="*/ 192 w 1093"/>
                <a:gd name="T11" fmla="*/ 12 h 73"/>
                <a:gd name="T12" fmla="*/ 228 w 1093"/>
                <a:gd name="T13" fmla="*/ 12 h 73"/>
                <a:gd name="T14" fmla="*/ 264 w 1093"/>
                <a:gd name="T15" fmla="*/ 0 h 73"/>
                <a:gd name="T16" fmla="*/ 300 w 1093"/>
                <a:gd name="T17" fmla="*/ 0 h 73"/>
                <a:gd name="T18" fmla="*/ 336 w 1093"/>
                <a:gd name="T19" fmla="*/ 0 h 73"/>
                <a:gd name="T20" fmla="*/ 372 w 1093"/>
                <a:gd name="T21" fmla="*/ 0 h 73"/>
                <a:gd name="T22" fmla="*/ 408 w 1093"/>
                <a:gd name="T23" fmla="*/ 24 h 73"/>
                <a:gd name="T24" fmla="*/ 444 w 1093"/>
                <a:gd name="T25" fmla="*/ 36 h 73"/>
                <a:gd name="T26" fmla="*/ 480 w 1093"/>
                <a:gd name="T27" fmla="*/ 60 h 73"/>
                <a:gd name="T28" fmla="*/ 516 w 1093"/>
                <a:gd name="T29" fmla="*/ 60 h 73"/>
                <a:gd name="T30" fmla="*/ 564 w 1093"/>
                <a:gd name="T31" fmla="*/ 72 h 73"/>
                <a:gd name="T32" fmla="*/ 600 w 1093"/>
                <a:gd name="T33" fmla="*/ 72 h 73"/>
                <a:gd name="T34" fmla="*/ 636 w 1093"/>
                <a:gd name="T35" fmla="*/ 72 h 73"/>
                <a:gd name="T36" fmla="*/ 672 w 1093"/>
                <a:gd name="T37" fmla="*/ 72 h 73"/>
                <a:gd name="T38" fmla="*/ 708 w 1093"/>
                <a:gd name="T39" fmla="*/ 60 h 73"/>
                <a:gd name="T40" fmla="*/ 744 w 1093"/>
                <a:gd name="T41" fmla="*/ 36 h 73"/>
                <a:gd name="T42" fmla="*/ 780 w 1093"/>
                <a:gd name="T43" fmla="*/ 24 h 73"/>
                <a:gd name="T44" fmla="*/ 816 w 1093"/>
                <a:gd name="T45" fmla="*/ 12 h 73"/>
                <a:gd name="T46" fmla="*/ 864 w 1093"/>
                <a:gd name="T47" fmla="*/ 12 h 73"/>
                <a:gd name="T48" fmla="*/ 900 w 1093"/>
                <a:gd name="T49" fmla="*/ 12 h 73"/>
                <a:gd name="T50" fmla="*/ 948 w 1093"/>
                <a:gd name="T51" fmla="*/ 12 h 73"/>
                <a:gd name="T52" fmla="*/ 984 w 1093"/>
                <a:gd name="T53" fmla="*/ 12 h 73"/>
                <a:gd name="T54" fmla="*/ 1020 w 1093"/>
                <a:gd name="T55" fmla="*/ 12 h 73"/>
                <a:gd name="T56" fmla="*/ 1056 w 1093"/>
                <a:gd name="T57" fmla="*/ 12 h 73"/>
                <a:gd name="T58" fmla="*/ 1092 w 1093"/>
                <a:gd name="T59" fmla="*/ 1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3" h="73">
                  <a:moveTo>
                    <a:pt x="0" y="24"/>
                  </a:moveTo>
                  <a:lnTo>
                    <a:pt x="36" y="24"/>
                  </a:lnTo>
                  <a:lnTo>
                    <a:pt x="72" y="36"/>
                  </a:lnTo>
                  <a:lnTo>
                    <a:pt x="120" y="36"/>
                  </a:lnTo>
                  <a:lnTo>
                    <a:pt x="156" y="36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0"/>
                  </a:lnTo>
                  <a:lnTo>
                    <a:pt x="300" y="0"/>
                  </a:lnTo>
                  <a:lnTo>
                    <a:pt x="336" y="0"/>
                  </a:lnTo>
                  <a:lnTo>
                    <a:pt x="372" y="0"/>
                  </a:lnTo>
                  <a:lnTo>
                    <a:pt x="408" y="24"/>
                  </a:lnTo>
                  <a:lnTo>
                    <a:pt x="444" y="36"/>
                  </a:lnTo>
                  <a:lnTo>
                    <a:pt x="480" y="60"/>
                  </a:lnTo>
                  <a:lnTo>
                    <a:pt x="516" y="60"/>
                  </a:lnTo>
                  <a:lnTo>
                    <a:pt x="564" y="72"/>
                  </a:lnTo>
                  <a:lnTo>
                    <a:pt x="600" y="72"/>
                  </a:lnTo>
                  <a:lnTo>
                    <a:pt x="636" y="72"/>
                  </a:lnTo>
                  <a:lnTo>
                    <a:pt x="672" y="72"/>
                  </a:lnTo>
                  <a:lnTo>
                    <a:pt x="708" y="60"/>
                  </a:lnTo>
                  <a:lnTo>
                    <a:pt x="744" y="36"/>
                  </a:lnTo>
                  <a:lnTo>
                    <a:pt x="780" y="24"/>
                  </a:lnTo>
                  <a:lnTo>
                    <a:pt x="816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48" y="12"/>
                  </a:lnTo>
                  <a:lnTo>
                    <a:pt x="984" y="12"/>
                  </a:lnTo>
                  <a:lnTo>
                    <a:pt x="1020" y="12"/>
                  </a:lnTo>
                  <a:lnTo>
                    <a:pt x="1056" y="12"/>
                  </a:lnTo>
                  <a:lnTo>
                    <a:pt x="1092" y="12"/>
                  </a:lnTo>
                </a:path>
              </a:pathLst>
            </a:custGeom>
            <a:noFill/>
            <a:ln w="25400" cap="rnd" cmpd="sng">
              <a:solidFill>
                <a:srgbClr val="6E004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>
              <a:off x="3224" y="380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2" name="Oval 29"/>
            <p:cNvSpPr>
              <a:spLocks noChangeArrowheads="1"/>
            </p:cNvSpPr>
            <p:nvPr/>
          </p:nvSpPr>
          <p:spPr bwMode="auto">
            <a:xfrm>
              <a:off x="3368" y="380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3" name="Oval 30"/>
            <p:cNvSpPr>
              <a:spLocks noChangeArrowheads="1"/>
            </p:cNvSpPr>
            <p:nvPr/>
          </p:nvSpPr>
          <p:spPr bwMode="auto">
            <a:xfrm>
              <a:off x="3512" y="3752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3608" y="3656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5" name="Oval 32"/>
            <p:cNvSpPr>
              <a:spLocks noChangeArrowheads="1"/>
            </p:cNvSpPr>
            <p:nvPr/>
          </p:nvSpPr>
          <p:spPr bwMode="auto">
            <a:xfrm>
              <a:off x="3704" y="356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6" name="Rectangle 33"/>
            <p:cNvSpPr>
              <a:spLocks noChangeArrowheads="1"/>
            </p:cNvSpPr>
            <p:nvPr/>
          </p:nvSpPr>
          <p:spPr bwMode="auto">
            <a:xfrm>
              <a:off x="4142" y="3092"/>
              <a:ext cx="8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Ribosome</a:t>
              </a:r>
            </a:p>
          </p:txBody>
        </p:sp>
        <p:sp>
          <p:nvSpPr>
            <p:cNvPr id="67" name="Rectangle 34"/>
            <p:cNvSpPr>
              <a:spLocks noChangeArrowheads="1"/>
            </p:cNvSpPr>
            <p:nvPr/>
          </p:nvSpPr>
          <p:spPr bwMode="auto">
            <a:xfrm>
              <a:off x="3879" y="3716"/>
              <a:ext cx="66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Protein</a:t>
              </a:r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>
              <a:off x="3656" y="384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" name="Line 36"/>
            <p:cNvSpPr>
              <a:spLocks noChangeShapeType="1"/>
            </p:cNvSpPr>
            <p:nvPr/>
          </p:nvSpPr>
          <p:spPr bwMode="auto">
            <a:xfrm flipV="1">
              <a:off x="3944" y="3256"/>
              <a:ext cx="176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21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25_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4" t="2882" r="5624"/>
          <a:stretch>
            <a:fillRect/>
          </a:stretch>
        </p:blipFill>
        <p:spPr bwMode="auto">
          <a:xfrm>
            <a:off x="0" y="228600"/>
            <a:ext cx="9144000" cy="6477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6800" y="3200400"/>
            <a:ext cx="2438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Transcription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19200" y="4648200"/>
            <a:ext cx="2133600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</p:spTree>
    <p:extLst>
      <p:ext uri="{BB962C8B-B14F-4D97-AF65-F5344CB8AC3E}">
        <p14:creationId xmlns:p14="http://schemas.microsoft.com/office/powerpoint/2010/main" val="38421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rmAutofit/>
          </a:bodyPr>
          <a:lstStyle/>
          <a:p>
            <a:pPr marL="68580" indent="0"/>
            <a:r>
              <a:rPr lang="en-US" u="sng" dirty="0" smtClean="0"/>
              <a:t>DNA VS.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4800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b="1" u="sng" dirty="0" smtClean="0"/>
              <a:t>DNA			     BOTH		      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     RNA        </a:t>
            </a:r>
            <a:r>
              <a:rPr lang="en-US" sz="2800" dirty="0" smtClean="0"/>
              <a:t>  </a:t>
            </a:r>
          </a:p>
          <a:p>
            <a:pPr marL="68580" indent="0">
              <a:buNone/>
            </a:pPr>
            <a:r>
              <a:rPr lang="en-US" sz="2800" dirty="0" smtClean="0"/>
              <a:t>1. Double stranded</a:t>
            </a:r>
            <a:r>
              <a:rPr lang="en-US" sz="2800" dirty="0"/>
              <a:t> </a:t>
            </a:r>
            <a:r>
              <a:rPr lang="en-US" sz="2800" dirty="0" smtClean="0"/>
              <a:t> 1. nucleic</a:t>
            </a:r>
            <a:r>
              <a:rPr lang="en-US" sz="2800" dirty="0"/>
              <a:t> </a:t>
            </a:r>
            <a:r>
              <a:rPr lang="en-US" sz="2800" dirty="0" smtClean="0"/>
              <a:t>  1. single stranded</a:t>
            </a:r>
          </a:p>
          <a:p>
            <a:pPr marL="68580" indent="0">
              <a:buNone/>
            </a:pPr>
            <a:r>
              <a:rPr lang="en-US" sz="2800" dirty="0" smtClean="0"/>
              <a:t>2. A-T, C-G		</a:t>
            </a:r>
            <a:r>
              <a:rPr lang="en-US" sz="2800" dirty="0"/>
              <a:t> </a:t>
            </a:r>
            <a:r>
              <a:rPr lang="en-US" sz="2800" dirty="0" smtClean="0"/>
              <a:t>      acids         2. A-U(uracil), C-G</a:t>
            </a:r>
          </a:p>
          <a:p>
            <a:pPr marL="68580" indent="0">
              <a:buNone/>
            </a:pPr>
            <a:r>
              <a:rPr lang="en-US" sz="2800" dirty="0" smtClean="0"/>
              <a:t>3. Instructions for   2. </a:t>
            </a:r>
            <a:r>
              <a:rPr lang="en-US" sz="2200" dirty="0" smtClean="0"/>
              <a:t>nucleotides</a:t>
            </a:r>
            <a:r>
              <a:rPr lang="en-US" sz="2800" dirty="0" smtClean="0"/>
              <a:t> 3. recipe to make 	    </a:t>
            </a:r>
          </a:p>
          <a:p>
            <a:pPr marL="68580" indent="0">
              <a:buNone/>
            </a:pPr>
            <a:r>
              <a:rPr lang="en-US" sz="2800" dirty="0" smtClean="0"/>
              <a:t>	life					proteins</a:t>
            </a:r>
          </a:p>
          <a:p>
            <a:pPr marL="68580" indent="0">
              <a:buNone/>
            </a:pPr>
            <a:r>
              <a:rPr lang="en-US" sz="2800" dirty="0" smtClean="0"/>
              <a:t>4. </a:t>
            </a:r>
            <a:r>
              <a:rPr lang="en-US" sz="2800" dirty="0" err="1" smtClean="0"/>
              <a:t>Deoxyribose</a:t>
            </a:r>
            <a:r>
              <a:rPr lang="en-US" sz="2800" dirty="0" smtClean="0"/>
              <a:t>			        4. Ribose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images.tutorvista.com/content/feed/tvcs/DNA20vs20R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52800"/>
            <a:ext cx="2971800" cy="338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201265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44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685800"/>
          </a:xfrm>
        </p:spPr>
        <p:txBody>
          <a:bodyPr/>
          <a:lstStyle/>
          <a:p>
            <a:pPr marL="68580" indent="0" algn="ctr"/>
            <a:r>
              <a:rPr lang="en-US" b="1" u="sng" dirty="0" smtClean="0"/>
              <a:t>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EX.   DNA strand: A-T-T-A-C-G-A-T-G-G-A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      RNA </a:t>
            </a:r>
            <a:r>
              <a:rPr lang="en-US" dirty="0" err="1" smtClean="0"/>
              <a:t>strand:U</a:t>
            </a:r>
            <a:r>
              <a:rPr lang="en-US" dirty="0" smtClean="0"/>
              <a:t>-A-A-U-G-C-U-A-C-C-U</a:t>
            </a:r>
          </a:p>
          <a:p>
            <a:pPr>
              <a:buNone/>
            </a:pPr>
            <a:r>
              <a:rPr lang="en-US" u="sng" dirty="0" smtClean="0"/>
              <a:t>3.  Types of RNA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a.  Messenger RNA (mRNA)-working copies of  </a:t>
            </a:r>
          </a:p>
          <a:p>
            <a:pPr>
              <a:buNone/>
            </a:pPr>
            <a:r>
              <a:rPr lang="en-US" dirty="0" smtClean="0"/>
              <a:t>       DNA; Strand that leaves nucleus</a:t>
            </a:r>
          </a:p>
          <a:p>
            <a:pPr>
              <a:buNone/>
            </a:pPr>
            <a:r>
              <a:rPr lang="en-US" dirty="0" smtClean="0"/>
              <a:t>	b. Transfer RNA (</a:t>
            </a:r>
            <a:r>
              <a:rPr lang="en-US" dirty="0" err="1" smtClean="0"/>
              <a:t>tRNA</a:t>
            </a:r>
            <a:r>
              <a:rPr lang="en-US" dirty="0" smtClean="0"/>
              <a:t>)-“Dictionary” for </a:t>
            </a:r>
          </a:p>
          <a:p>
            <a:pPr>
              <a:buNone/>
            </a:pPr>
            <a:r>
              <a:rPr lang="en-US" dirty="0" smtClean="0"/>
              <a:t>       translation of nucleotides to protein</a:t>
            </a:r>
          </a:p>
          <a:p>
            <a:pPr>
              <a:buNone/>
            </a:pPr>
            <a:r>
              <a:rPr lang="en-US" dirty="0" smtClean="0"/>
              <a:t>   c. Ribosomal RNA (</a:t>
            </a:r>
            <a:r>
              <a:rPr lang="en-US" dirty="0" err="1" smtClean="0"/>
              <a:t>rRNA</a:t>
            </a:r>
            <a:r>
              <a:rPr lang="en-US" dirty="0" smtClean="0"/>
              <a:t>)-makes </a:t>
            </a:r>
            <a:r>
              <a:rPr lang="en-US" dirty="0" err="1" smtClean="0"/>
              <a:t>ribosomes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      site of protein synthesis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  <a:p>
            <a:pPr marL="3200400" lvl="7" indent="0">
              <a:buNone/>
            </a:pPr>
            <a:endParaRPr lang="en-US" b="1" dirty="0"/>
          </a:p>
        </p:txBody>
      </p:sp>
      <p:pic>
        <p:nvPicPr>
          <p:cNvPr id="1026" name="Picture 2" descr="trna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9425" y="3730196"/>
            <a:ext cx="2314575" cy="312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358900" y="1588"/>
            <a:ext cx="21986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 Genetics</a:t>
            </a:r>
          </a:p>
        </p:txBody>
      </p:sp>
      <p:pic>
        <p:nvPicPr>
          <p:cNvPr id="27651" name="Picture 3" descr="ch 12 im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686800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93725" y="484188"/>
            <a:ext cx="7772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12.3 DNA, RNA, and Protein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0" y="14288"/>
            <a:ext cx="13255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12</a:t>
            </a:r>
          </a:p>
        </p:txBody>
      </p:sp>
    </p:spTree>
    <p:extLst>
      <p:ext uri="{BB962C8B-B14F-4D97-AF65-F5344CB8AC3E}">
        <p14:creationId xmlns:p14="http://schemas.microsoft.com/office/powerpoint/2010/main" val="238302536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066800"/>
          </a:xfrm>
        </p:spPr>
        <p:txBody>
          <a:bodyPr>
            <a:normAutofit fontScale="90000"/>
          </a:bodyPr>
          <a:lstStyle/>
          <a:p>
            <a:pPr marL="68580" lvl="0"/>
            <a:r>
              <a:rPr lang="en-US" sz="4000" u="sng" dirty="0" smtClean="0"/>
              <a:t>Transcription-makes RNA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>
                <a:hlinkClick r:id="rId2"/>
              </a:rPr>
              <a:t>https</a:t>
            </a:r>
            <a:r>
              <a:rPr lang="en-US" sz="2800">
                <a:hlinkClick r:id="rId2"/>
              </a:rPr>
              <a:t>://</a:t>
            </a:r>
            <a:r>
              <a:rPr lang="en-US" sz="2800" smtClean="0">
                <a:hlinkClick r:id="rId2"/>
              </a:rPr>
              <a:t>www.youtube.com/watch?v=h5mJbP23Buo</a:t>
            </a:r>
            <a:endParaRPr lang="en-US" sz="2800" smtClean="0"/>
          </a:p>
          <a:p>
            <a:r>
              <a:rPr lang="en-US" sz="2800" smtClean="0"/>
              <a:t>A</a:t>
            </a:r>
            <a:r>
              <a:rPr lang="en-US" sz="2800" dirty="0" smtClean="0"/>
              <a:t>. Steps of transcription: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RNA polymerase unzips DNA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RNA nucleotides join w/DNA nucleotides  A pairs with U; C pairs with 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Sugar and phosphates come in (to form backbone)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mRNA leaves nucleus and goes to cytoplasm where it finds a ribosome and attaches to it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066800"/>
          </a:xfrm>
        </p:spPr>
        <p:txBody>
          <a:bodyPr>
            <a:normAutofit fontScale="90000"/>
          </a:bodyPr>
          <a:lstStyle/>
          <a:p>
            <a:pPr marL="68580" lvl="0"/>
            <a:r>
              <a:rPr lang="en-US" sz="4000" u="sng" dirty="0" smtClean="0"/>
              <a:t>TRANSLATION-Protein Synthesis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9154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5. </a:t>
            </a:r>
            <a:r>
              <a:rPr lang="en-US" sz="2800" dirty="0" err="1" smtClean="0"/>
              <a:t>tRNA</a:t>
            </a:r>
            <a:r>
              <a:rPr lang="en-US" sz="2800" dirty="0" smtClean="0"/>
              <a:t> brings in an </a:t>
            </a:r>
            <a:r>
              <a:rPr lang="en-US" sz="2800" dirty="0" err="1" smtClean="0"/>
              <a:t>anticodon</a:t>
            </a:r>
            <a:r>
              <a:rPr lang="en-US" sz="2800" dirty="0" smtClean="0"/>
              <a:t> that matches with the  </a:t>
            </a:r>
            <a:r>
              <a:rPr lang="en-US" sz="2800" dirty="0" err="1" smtClean="0"/>
              <a:t>codon</a:t>
            </a:r>
            <a:r>
              <a:rPr lang="en-US" sz="2800" dirty="0" smtClean="0"/>
              <a:t>; there is also an amino acid attached</a:t>
            </a:r>
          </a:p>
          <a:p>
            <a:pPr>
              <a:buNone/>
            </a:pPr>
            <a:r>
              <a:rPr lang="en-US" sz="2800" dirty="0" smtClean="0"/>
              <a:t>		a. CODON-3 bases together  </a:t>
            </a:r>
          </a:p>
          <a:p>
            <a:pPr>
              <a:buNone/>
            </a:pPr>
            <a:r>
              <a:rPr lang="en-US" sz="2800" dirty="0" smtClean="0"/>
              <a:t>		    1. Code for an amino acid</a:t>
            </a:r>
          </a:p>
          <a:p>
            <a:pPr>
              <a:buNone/>
            </a:pPr>
            <a:r>
              <a:rPr lang="en-US" sz="2800" dirty="0" smtClean="0"/>
              <a:t>		    2. There are 20 amino acids</a:t>
            </a:r>
          </a:p>
          <a:p>
            <a:pPr lvl="7"/>
            <a:r>
              <a:rPr lang="en-US" sz="2500" dirty="0" smtClean="0"/>
              <a:t>example: A-U-C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RNA:  AAA-UAC-GAU-UGC-GGG</a:t>
            </a:r>
          </a:p>
          <a:p>
            <a:pPr>
              <a:buNone/>
            </a:pPr>
            <a:r>
              <a:rPr lang="en-US" sz="2800" dirty="0" smtClean="0"/>
              <a:t>	           1      2     3      4       5  **There are 5 </a:t>
            </a:r>
            <a:r>
              <a:rPr lang="en-US" sz="2800" dirty="0" err="1" smtClean="0"/>
              <a:t>codons</a:t>
            </a:r>
            <a:r>
              <a:rPr lang="en-US" sz="2800" dirty="0" smtClean="0"/>
              <a:t> 						in this RNA strand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u="sng" dirty="0" smtClean="0"/>
              <a:t>Codon charts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740002"/>
              </p:ext>
            </p:extLst>
          </p:nvPr>
        </p:nvGraphicFramePr>
        <p:xfrm>
          <a:off x="762000" y="1066794"/>
          <a:ext cx="6781799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9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945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Messenger RNA (mRNA) protein synthesis code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baseline="30000">
                          <a:effectLst/>
                        </a:rPr>
                        <a:t>nd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Phenylalanine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Tyrosine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Cysteine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Phenylalanine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Tyrosine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Cysteine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Tryptophan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Histidine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Asparagine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912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Isoleucine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Asparagine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Arginine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Methionine;  Start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Arginine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Translation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6"/>
            </a:pPr>
            <a:r>
              <a:rPr lang="en-US" dirty="0" smtClean="0"/>
              <a:t>When they match up together </a:t>
            </a:r>
            <a:r>
              <a:rPr lang="en-US" dirty="0" err="1" smtClean="0"/>
              <a:t>tRNA</a:t>
            </a:r>
            <a:r>
              <a:rPr lang="en-US" dirty="0" smtClean="0"/>
              <a:t> drops off, and you now have an amino acid</a:t>
            </a:r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The Amino Acids from the mRNA strand code for a protein.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358900" y="1588"/>
            <a:ext cx="21986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 Genetics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82625" y="1228725"/>
            <a:ext cx="7135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en-US" altLang="en-US" sz="27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RNA Processing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82625" y="1800225"/>
            <a:ext cx="7202488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code on the DNA is interrupted periodically by sequences that are not in the final mRNA.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82625" y="3222625"/>
            <a:ext cx="73342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Intervening sequences are called </a:t>
            </a:r>
            <a:r>
              <a:rPr lang="en-US" altLang="en-US" sz="2700">
                <a:solidFill>
                  <a:srgbClr val="A6000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introns</a:t>
            </a: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are cut out by enzymes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85800" y="4191000"/>
            <a:ext cx="70691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700">
                <a:latin typeface="Arial" panose="020B0604020202020204" pitchFamily="34" charset="0"/>
                <a:cs typeface="Arial" panose="020B0604020202020204" pitchFamily="34" charset="0"/>
              </a:rPr>
              <a:t>The portions of DNA molecules that actually code for the production of proteins </a:t>
            </a: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are called </a:t>
            </a:r>
            <a:r>
              <a:rPr lang="en-US" altLang="en-US" sz="2700">
                <a:solidFill>
                  <a:srgbClr val="A6000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exons</a:t>
            </a: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parts of the mRNA that are kept and </a:t>
            </a:r>
            <a:r>
              <a:rPr lang="en-US" altLang="en-US" sz="1800" u="sng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pressed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93725" y="484188"/>
            <a:ext cx="7772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12.3 DNA, RNA, and Protein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0" y="14288"/>
            <a:ext cx="13255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12</a:t>
            </a:r>
          </a:p>
        </p:txBody>
      </p:sp>
    </p:spTree>
    <p:extLst>
      <p:ext uri="{BB962C8B-B14F-4D97-AF65-F5344CB8AC3E}">
        <p14:creationId xmlns:p14="http://schemas.microsoft.com/office/powerpoint/2010/main" val="17102178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</TotalTime>
  <Words>353</Words>
  <Application>Microsoft Office PowerPoint</Application>
  <PresentationFormat>On-screen Show (4:3)</PresentationFormat>
  <Paragraphs>187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Comic Sans MS</vt:lpstr>
      <vt:lpstr>Times New Roman</vt:lpstr>
      <vt:lpstr>Trebuchet MS</vt:lpstr>
      <vt:lpstr>Wingdings</vt:lpstr>
      <vt:lpstr>Wingdings 2</vt:lpstr>
      <vt:lpstr>iRespondGraphMaster</vt:lpstr>
      <vt:lpstr>iRespondQuestionMaster</vt:lpstr>
      <vt:lpstr>Opulent</vt:lpstr>
      <vt:lpstr>UNIT:  DNA and RNA How is the genetic code contained in DNA used to make proteins?  </vt:lpstr>
      <vt:lpstr>DNA VS. RNA</vt:lpstr>
      <vt:lpstr>RNA</vt:lpstr>
      <vt:lpstr>PowerPoint Presentation</vt:lpstr>
      <vt:lpstr>Transcription-makes RNA </vt:lpstr>
      <vt:lpstr>TRANSLATION-Protein Synthesis </vt:lpstr>
      <vt:lpstr>Codon charts</vt:lpstr>
      <vt:lpstr>Translation</vt:lpstr>
      <vt:lpstr>PowerPoint Presentation</vt:lpstr>
      <vt:lpstr>Protein Synthesis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John</cp:lastModifiedBy>
  <cp:revision>107</cp:revision>
  <dcterms:created xsi:type="dcterms:W3CDTF">2012-08-12T15:53:18Z</dcterms:created>
  <dcterms:modified xsi:type="dcterms:W3CDTF">2017-10-10T17:21:12Z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