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3997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8" r:id="rId5"/>
    <p:sldId id="291" r:id="rId6"/>
    <p:sldId id="292" r:id="rId7"/>
    <p:sldId id="293" r:id="rId8"/>
    <p:sldId id="259" r:id="rId9"/>
    <p:sldId id="284" r:id="rId10"/>
    <p:sldId id="261" r:id="rId11"/>
    <p:sldId id="283" r:id="rId12"/>
    <p:sldId id="287" r:id="rId13"/>
    <p:sldId id="289" r:id="rId14"/>
    <p:sldId id="286" r:id="rId15"/>
    <p:sldId id="288" r:id="rId16"/>
    <p:sldId id="290" r:id="rId17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8345D-A174-462B-A696-E929137EB4A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538"/>
            <a:ext cx="5486400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F03F3-9DFD-4B4D-B5B0-1364A49E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03F3-9DFD-4B4D-B5B0-1364A49E04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8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5B17-B68F-4886-929D-CE296BB49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24319-13DC-4339-BE65-F59F5417C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E347A-40FF-4699-8A5E-1F10AA4C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A3A3B-6C40-4D36-B36E-8C13AA0C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1336-D98F-4BC1-BF33-61EEA6B2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1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795F-AD02-4F32-9A3D-05AC00C9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7FA6-ED23-4401-BD7F-8E13821DE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0EFDF-D048-4168-8703-F3221BF8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C147A-9F20-40CF-B0CC-A31FD2D1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3F24B-B105-4A72-9067-BB45B4B2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14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12D1-FDF9-4E15-9F86-7DD0679F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6D1B0-397A-4C69-A2BB-3DA0302CC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6F27A-F671-437D-B952-BDFEAC8D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46238-ACD2-4096-BDC5-58EE9912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8E1C3-E7EA-4F43-AB19-4D7A8DA8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0DBB-D12D-4069-8D6A-09AAD14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A9BED-80F3-47F7-8A94-8824F6544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1340B-14AE-40F4-9910-9251AA99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0699D-6462-46C8-8442-154E50C7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F029F-DB17-4CB7-B21F-C73A67CC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63BAF-DED2-425F-B809-DCC10121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77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6F27-5FE9-4F9D-B5C8-6E44CC7E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7C382-7D7E-498C-86FD-B06AB7BC9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7354D-CD0F-4566-8C87-EF70EF253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0AAC6-191C-4AC0-8F99-40D185837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263605-11C4-4363-8C2B-A506F9863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551B8-6570-4AE3-8683-D1ED308F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8FEB7-50E8-4E04-9BEF-625BA865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7B660-7171-437F-80E8-5F5CA786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53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59F4-5CDE-42B4-8DC8-9AC6B16B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3D010-7294-4AE9-9D0B-19A46ACD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6BA62-97D0-47DF-A56C-2E6A94F2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08277-DE29-4BB9-8013-A89AC96E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4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26C61-3529-4DF8-B64C-4B1F0A73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4521D-958A-4E54-B308-C51C6DE0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8FDC4-A82F-4E80-89B7-FF677747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14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4287-E073-4D3C-BBAD-EBF438C9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6D20-B68C-45AF-BDB8-44896ED9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C15AB-3FD6-4C56-8B0B-97F87FBB3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AB48E-ACF7-4CB6-8FCD-6918C844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024BD-89B5-45F1-AF62-8D018C64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ACD4E-D5D3-4159-88DA-015B1639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4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0768-B19D-4855-AE7D-3CCF3D86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CE5B9-7DA6-4794-8B8E-892DA127A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2C636-E28E-466C-ABF7-B9FCA4B50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CFE73-2A7A-4EC6-9AA7-F2EC58E5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01727-1525-41B1-8494-34502D3D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D06C6-E397-47B0-B065-C37D2209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50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9C5E-AF6F-4704-87B9-6A378C2F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21945-2C2E-4B8F-ABCD-0C4CB53E1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32F32-706F-418A-AE36-540FC368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DA089-4137-4020-B033-4879937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5CD65-9CD8-4819-B1A2-6A4C8CD8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1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B2EC93-808A-4275-B54B-87E3373FB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FED70-9555-4D13-90C9-3FF49DFF3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DDF1-7427-4888-ACE2-301D0F21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3D14-2BB6-49CA-A7CB-1E5D8417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C609-6566-43A4-AB0A-E475F5BE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2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B147D-457D-43D0-93B6-995B8ED1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E0CC2-634A-4D3C-9B4E-028CC6F27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07A8-09FD-4AF6-8A8B-488F745E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0F4D-3FBE-46BA-8563-87865FBA35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07637-2045-4923-A07F-C7ECC311A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B36CB-DB7E-483E-9993-485F3AE46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32F09-A9B9-49D1-AACD-20D5A6D3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7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ndsu.edu/pubweb/~mcclean/plsc431/mendel/ped_symbols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086" y="304800"/>
            <a:ext cx="7924800" cy="1316504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UNIT:  Genetics</a:t>
            </a:r>
            <a:br>
              <a:rPr lang="en-US" sz="2800" b="1" dirty="0"/>
            </a:br>
            <a:r>
              <a:rPr lang="en-US" sz="2800" b="1" dirty="0"/>
              <a:t>How do pedigrees show the inheritance of a trait in a family</a:t>
            </a:r>
            <a:r>
              <a:rPr lang="en-US" sz="2400" b="1" dirty="0"/>
              <a:t>?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1430" y="1066800"/>
            <a:ext cx="90499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Pedigrees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 algn="l">
              <a:buFont typeface="Courier New" pitchFamily="49" charset="0"/>
              <a:buChar char="o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3000" b="1" u="sng" dirty="0">
                <a:solidFill>
                  <a:schemeClr val="tx2">
                    <a:lumMod val="75000"/>
                  </a:schemeClr>
                </a:solidFill>
              </a:rPr>
              <a:t>pedigree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is a record that shows how a </a:t>
            </a:r>
            <a:r>
              <a:rPr lang="en-US" sz="3000" b="1" u="sng" dirty="0">
                <a:solidFill>
                  <a:schemeClr val="tx2">
                    <a:lumMod val="75000"/>
                  </a:schemeClr>
                </a:solidFill>
              </a:rPr>
              <a:t>trait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is inherited over several </a:t>
            </a:r>
            <a:r>
              <a:rPr lang="en-US" sz="3000" b="1" u="sng" dirty="0">
                <a:solidFill>
                  <a:schemeClr val="tx2">
                    <a:lumMod val="75000"/>
                  </a:schemeClr>
                </a:solidFill>
              </a:rPr>
              <a:t>generations</a:t>
            </a:r>
          </a:p>
          <a:p>
            <a:pPr marL="457200" lvl="0" indent="-457200" algn="l">
              <a:buFont typeface="Courier New" pitchFamily="49" charset="0"/>
              <a:buChar char="o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A pedigree is like a </a:t>
            </a:r>
            <a:r>
              <a:rPr lang="en-US" sz="3000" b="1" u="sng" dirty="0">
                <a:solidFill>
                  <a:schemeClr val="tx2">
                    <a:lumMod val="75000"/>
                  </a:schemeClr>
                </a:solidFill>
              </a:rPr>
              <a:t>family tree</a:t>
            </a:r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It shows patterns of </a:t>
            </a:r>
            <a:r>
              <a:rPr lang="en-US" sz="2600" b="1" u="sng" dirty="0">
                <a:solidFill>
                  <a:schemeClr val="tx2">
                    <a:lumMod val="75000"/>
                  </a:schemeClr>
                </a:solidFill>
              </a:rPr>
              <a:t>inheritance</a:t>
            </a:r>
            <a:endParaRPr lang="en-US" sz="2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englishexercises.org/makeagame/my_documents/my_pictures/BBZ_arbolllen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45" y="2961641"/>
            <a:ext cx="4944655" cy="38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dominant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624459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A-dimples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 dimples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Shaded             or        - has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homozygous</a:t>
            </a:r>
            <a:r>
              <a:rPr lang="en-US" sz="2400" dirty="0"/>
              <a:t> dominant-</a:t>
            </a:r>
            <a:r>
              <a:rPr lang="en-US" sz="2400" b="1" u="sng" dirty="0"/>
              <a:t>AA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r>
              <a:rPr lang="en-US" sz="2400" dirty="0"/>
              <a:t>Half-shaded           or          -has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heterozygous </a:t>
            </a:r>
            <a:r>
              <a:rPr lang="en-US" sz="2400" b="1" u="sng" dirty="0" err="1"/>
              <a:t>Aa</a:t>
            </a:r>
            <a:endParaRPr lang="en-US" sz="2400" b="1" u="sng" dirty="0"/>
          </a:p>
          <a:p>
            <a:r>
              <a:rPr lang="en-US" sz="2400" dirty="0"/>
              <a:t>Non-shaded            or          -does not have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homozygous</a:t>
            </a:r>
            <a:r>
              <a:rPr lang="en-US" sz="2400" dirty="0"/>
              <a:t> recessive-</a:t>
            </a:r>
            <a:r>
              <a:rPr lang="en-US" sz="2400" b="1" u="sng" dirty="0" err="1"/>
              <a:t>aa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38400" y="2144248"/>
            <a:ext cx="609600" cy="552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2286000"/>
            <a:ext cx="457200" cy="422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can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8" t="28157" r="58772" b="67765"/>
          <a:stretch/>
        </p:blipFill>
        <p:spPr bwMode="auto">
          <a:xfrm>
            <a:off x="1783178" y="3363107"/>
            <a:ext cx="715109" cy="7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an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2" t="47745" r="46910" b="48387"/>
          <a:stretch/>
        </p:blipFill>
        <p:spPr bwMode="auto">
          <a:xfrm>
            <a:off x="2895600" y="3315482"/>
            <a:ext cx="618978" cy="6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904978" y="4407829"/>
            <a:ext cx="609600" cy="552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4455454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1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dominant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520065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A-dimples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 dimples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scan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27065" r="56470" b="49867"/>
          <a:stretch/>
        </p:blipFill>
        <p:spPr bwMode="auto">
          <a:xfrm>
            <a:off x="1219200" y="2209800"/>
            <a:ext cx="5486400" cy="40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02109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	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8340" y="4419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      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798181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5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recessive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520065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A-Normal color vision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a-colorblind</a:t>
            </a: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can0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1" t="27065" r="16022" b="49867"/>
          <a:stretch/>
        </p:blipFill>
        <p:spPr bwMode="auto">
          <a:xfrm>
            <a:off x="2667000" y="1981200"/>
            <a:ext cx="5119912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6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Recessive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624459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A-Normal color vision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a-colorblind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Shaded             or        - has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homozygous</a:t>
            </a:r>
            <a:r>
              <a:rPr lang="en-US" sz="2400" dirty="0"/>
              <a:t> recessive-</a:t>
            </a:r>
            <a:r>
              <a:rPr lang="en-US" sz="2400" b="1" u="sng" dirty="0" err="1"/>
              <a:t>aa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r>
              <a:rPr lang="en-US" sz="2400" dirty="0"/>
              <a:t>Half-shaded           or          -has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heterozygous</a:t>
            </a:r>
            <a:r>
              <a:rPr lang="en-US" sz="2400" dirty="0"/>
              <a:t> a.k.a. </a:t>
            </a:r>
            <a:r>
              <a:rPr lang="en-US" sz="2400" b="1" u="sng" dirty="0"/>
              <a:t>hybrid</a:t>
            </a:r>
            <a:r>
              <a:rPr lang="en-US" sz="2400" dirty="0"/>
              <a:t>; </a:t>
            </a:r>
            <a:r>
              <a:rPr lang="en-US" sz="2400" b="1" u="sng" dirty="0" err="1"/>
              <a:t>Aa</a:t>
            </a:r>
            <a:endParaRPr lang="en-US" sz="2400" b="1" u="sng" dirty="0"/>
          </a:p>
          <a:p>
            <a:r>
              <a:rPr lang="en-US" sz="2400" dirty="0"/>
              <a:t>Non-shaded            or          -does not have trait</a:t>
            </a:r>
          </a:p>
          <a:p>
            <a:pPr marL="0" indent="0">
              <a:buNone/>
            </a:pPr>
            <a:r>
              <a:rPr lang="en-US" sz="2400" dirty="0"/>
              <a:t>Genotype: </a:t>
            </a:r>
            <a:r>
              <a:rPr lang="en-US" sz="2400" b="1" u="sng" dirty="0"/>
              <a:t>homozygous</a:t>
            </a:r>
            <a:r>
              <a:rPr lang="en-US" sz="2400" dirty="0"/>
              <a:t> dominant; </a:t>
            </a:r>
            <a:r>
              <a:rPr lang="en-US" sz="2400" b="1" u="sng" dirty="0"/>
              <a:t>AA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62200" y="2108761"/>
            <a:ext cx="609600" cy="552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0064" y="2277110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can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8" t="28157" r="58772" b="67765"/>
          <a:stretch/>
        </p:blipFill>
        <p:spPr bwMode="auto">
          <a:xfrm>
            <a:off x="1776045" y="3302488"/>
            <a:ext cx="715109" cy="7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an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2" t="47745" r="46910" b="48387"/>
          <a:stretch/>
        </p:blipFill>
        <p:spPr bwMode="auto">
          <a:xfrm>
            <a:off x="2819400" y="3395736"/>
            <a:ext cx="618978" cy="6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971800" y="4440555"/>
            <a:ext cx="609600" cy="552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4440555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4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recessive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520065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A-Normal color vision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a-colorblind</a:t>
            </a: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can0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1" t="27065" r="16022" b="49867"/>
          <a:stretch/>
        </p:blipFill>
        <p:spPr bwMode="auto">
          <a:xfrm>
            <a:off x="2667000" y="1981200"/>
            <a:ext cx="5119912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2895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    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267200"/>
            <a:ext cx="397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		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        AA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530968"/>
            <a:ext cx="443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 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		  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b="1" dirty="0" err="1">
                <a:solidFill>
                  <a:schemeClr val="bg1"/>
                </a:solidFill>
              </a:rPr>
              <a:t>Aa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2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/>
              <a:t>Pedigrees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77388"/>
            <a:ext cx="8763000" cy="541020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dirty="0"/>
              <a:t>A marriage (or mating) is symbolized by a </a:t>
            </a:r>
          </a:p>
          <a:p>
            <a:pPr marL="0" indent="0">
              <a:buNone/>
            </a:pPr>
            <a:r>
              <a:rPr lang="en-US" sz="2800" b="1" u="sng" dirty="0"/>
              <a:t>Horizontal line</a:t>
            </a:r>
          </a:p>
          <a:p>
            <a:r>
              <a:rPr lang="en-US" sz="2800" dirty="0"/>
              <a:t>Offspring are symbolized by a </a:t>
            </a:r>
          </a:p>
          <a:p>
            <a:pPr marL="0" indent="0">
              <a:buNone/>
            </a:pPr>
            <a:r>
              <a:rPr lang="en-US" sz="2800" b="1" u="sng" dirty="0"/>
              <a:t>Vertical line</a:t>
            </a:r>
          </a:p>
          <a:p>
            <a:pPr marL="525780" indent="-457200"/>
            <a:r>
              <a:rPr lang="en-US" sz="2800" dirty="0"/>
              <a:t>Generations are </a:t>
            </a:r>
          </a:p>
          <a:p>
            <a:pPr marL="68580" indent="0">
              <a:buNone/>
            </a:pPr>
            <a:r>
              <a:rPr lang="en-US" sz="2800" dirty="0"/>
              <a:t>represented by </a:t>
            </a:r>
          </a:p>
          <a:p>
            <a:pPr marL="68580" indent="0">
              <a:buNone/>
            </a:pPr>
            <a:r>
              <a:rPr lang="en-US" sz="2800" b="1" u="sng" dirty="0"/>
              <a:t>Roman numerals</a:t>
            </a: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99720" y="1447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2362200"/>
            <a:ext cx="0" cy="735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61" y="3048000"/>
            <a:ext cx="5845099" cy="349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/>
              <a:t>Pedigrees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42900"/>
            <a:ext cx="8763000" cy="628650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dirty="0"/>
              <a:t>Pedigree charts are often constructed to show the inheritance of genetic conditions within a family. Such charts are a great help in determining whether a phenotype is controlled by a dominant, recessive or sex-linked allele.</a:t>
            </a:r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845099" cy="349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7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/>
              <a:t>Pedigrees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81400" y="838200"/>
            <a:ext cx="5334000" cy="5715000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dirty="0"/>
              <a:t>3 Types of inheritance</a:t>
            </a:r>
          </a:p>
          <a:p>
            <a:r>
              <a:rPr lang="en-US" sz="2800" b="1" u="sng" dirty="0"/>
              <a:t>Autosomal Dominant:</a:t>
            </a:r>
            <a:r>
              <a:rPr lang="en-US" sz="2800" dirty="0"/>
              <a:t> Each affected individual has an affected parent; no skipping generations</a:t>
            </a:r>
          </a:p>
          <a:p>
            <a:r>
              <a:rPr lang="en-US" sz="2800" b="1" u="sng" dirty="0"/>
              <a:t>Autosomal Recessive:</a:t>
            </a:r>
            <a:r>
              <a:rPr lang="en-US" sz="2800" dirty="0"/>
              <a:t> may not have an affected parent.</a:t>
            </a:r>
          </a:p>
          <a:p>
            <a:r>
              <a:rPr lang="en-US" sz="2800" b="1" u="sng" dirty="0"/>
              <a:t>X-link Recessive:</a:t>
            </a:r>
            <a:r>
              <a:rPr lang="en-US" sz="2800" dirty="0"/>
              <a:t> may not have an affected parent. Males are more likely to be affected. Females can be carriers.</a:t>
            </a:r>
            <a:endParaRPr lang="en-US" sz="2800" b="1" u="sng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1026" name="Picture 2" descr="http://www.ndsu.edu/pubweb/~mcclean/plsc431/mendel/ped_symbol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3455223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8"/>
    </mc:Choice>
    <mc:Fallback xmlns="">
      <p:transition spd="slow" advTm="368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87" y="457200"/>
            <a:ext cx="7848600" cy="895350"/>
          </a:xfrm>
        </p:spPr>
        <p:txBody>
          <a:bodyPr>
            <a:noAutofit/>
          </a:bodyPr>
          <a:lstStyle/>
          <a:p>
            <a:pPr lvl="1"/>
            <a:r>
              <a:rPr lang="en-US" sz="2400" b="1" u="sng" dirty="0"/>
              <a:t>Pedigrees:</a:t>
            </a:r>
            <a:r>
              <a:rPr lang="en-US" sz="2400" dirty="0"/>
              <a:t> Sickle cell anemia is a </a:t>
            </a:r>
            <a:r>
              <a:rPr lang="en-US" sz="2400" b="1" u="sng" dirty="0"/>
              <a:t>recessive</a:t>
            </a:r>
            <a:r>
              <a:rPr lang="en-US" sz="2400" dirty="0"/>
              <a:t> trait</a:t>
            </a:r>
            <a:br>
              <a:rPr lang="en-US" sz="2400" dirty="0"/>
            </a:br>
            <a:r>
              <a:rPr lang="en-US" sz="2400" dirty="0"/>
              <a:t>N=normal			n=sickle cell anemia</a:t>
            </a:r>
            <a:br>
              <a:rPr lang="en-US" sz="2400" dirty="0"/>
            </a:br>
            <a:endParaRPr lang="en-US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1098946" y="2461258"/>
            <a:ext cx="230981" cy="17716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712594" y="2362200"/>
            <a:ext cx="1183006" cy="18897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H="1">
            <a:off x="5383530" y="2569368"/>
            <a:ext cx="336232" cy="16825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6172200" y="2569368"/>
            <a:ext cx="1066800" cy="17549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Pedigr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36" y="1056275"/>
            <a:ext cx="7107702" cy="58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pedigrees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6868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/>
              <a:t>Pedigree I</a:t>
            </a:r>
            <a:r>
              <a:rPr lang="en-US" sz="2800" dirty="0"/>
              <a:t> below traces the dimples trait through three generations of a family.</a:t>
            </a:r>
          </a:p>
          <a:p>
            <a:pPr marL="0" indent="0">
              <a:buNone/>
            </a:pPr>
            <a:r>
              <a:rPr lang="en-US" sz="2800" dirty="0"/>
              <a:t>D-dimples</a:t>
            </a:r>
          </a:p>
          <a:p>
            <a:pPr marL="0" indent="0">
              <a:buNone/>
            </a:pPr>
            <a:r>
              <a:rPr lang="en-US" sz="2800" dirty="0"/>
              <a:t>d-no dimples</a:t>
            </a:r>
          </a:p>
          <a:p>
            <a:pPr marL="0" indent="0">
              <a:buNone/>
            </a:pPr>
            <a:r>
              <a:rPr lang="en-US" sz="2800" dirty="0"/>
              <a:t>            -male</a:t>
            </a:r>
          </a:p>
          <a:p>
            <a:pPr marL="0" indent="0">
              <a:buNone/>
            </a:pPr>
            <a:r>
              <a:rPr lang="en-US" sz="2800" dirty="0"/>
              <a:t>            </a:t>
            </a:r>
          </a:p>
          <a:p>
            <a:pPr marL="0" indent="0">
              <a:buNone/>
            </a:pPr>
            <a:r>
              <a:rPr lang="en-US" sz="2800" dirty="0"/>
              <a:t>           -female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 - has the trait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 -carrier</a:t>
            </a:r>
          </a:p>
          <a:p>
            <a:pPr marL="0" indent="0">
              <a:buNone/>
            </a:pPr>
            <a:r>
              <a:rPr lang="en-US" sz="2800" dirty="0"/>
              <a:t>	(heterozygous)</a:t>
            </a:r>
          </a:p>
        </p:txBody>
      </p:sp>
      <p:pic>
        <p:nvPicPr>
          <p:cNvPr id="3074" name="Picture 2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4" t="47278" r="19878" b="27629"/>
          <a:stretch>
            <a:fillRect/>
          </a:stretch>
        </p:blipFill>
        <p:spPr bwMode="auto">
          <a:xfrm>
            <a:off x="3275794" y="1752600"/>
            <a:ext cx="577087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4810" y="2543175"/>
            <a:ext cx="457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8610" y="3257550"/>
            <a:ext cx="609600" cy="552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" y="4200525"/>
            <a:ext cx="609600" cy="5524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1010" y="5114607"/>
            <a:ext cx="228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9610" y="5114607"/>
            <a:ext cx="228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pedigrees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457200"/>
            <a:ext cx="8686800" cy="640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/>
              <a:t>Pedigree I</a:t>
            </a:r>
            <a:r>
              <a:rPr lang="en-US" sz="2800" dirty="0"/>
              <a:t> The following passage describes the family shown in Pedigree I. Write the name of each person below the correct symbol in Pedigree I.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Although </a:t>
            </a:r>
            <a:r>
              <a:rPr lang="en-US" sz="2800" b="1" dirty="0"/>
              <a:t>Jane</a:t>
            </a:r>
            <a:r>
              <a:rPr lang="en-US" sz="2800" dirty="0"/>
              <a:t> and </a:t>
            </a:r>
            <a:r>
              <a:rPr lang="en-US" sz="2800" b="1" dirty="0"/>
              <a:t>Joe </a:t>
            </a:r>
            <a:r>
              <a:rPr lang="en-US" sz="2800" dirty="0"/>
              <a:t>Smith have dimples, their daughter, </a:t>
            </a:r>
            <a:r>
              <a:rPr lang="en-US" sz="2800" b="1" dirty="0"/>
              <a:t>Clarissa</a:t>
            </a:r>
            <a:r>
              <a:rPr lang="en-US" sz="2800" dirty="0"/>
              <a:t> does not. Joe’s dad, </a:t>
            </a:r>
            <a:r>
              <a:rPr lang="en-US" sz="2800" b="1" dirty="0"/>
              <a:t>Mr. Smith</a:t>
            </a:r>
            <a:r>
              <a:rPr lang="en-US" sz="2800" dirty="0"/>
              <a:t>, has dimples, but his mother, </a:t>
            </a:r>
            <a:r>
              <a:rPr lang="en-US" sz="2800" b="1" dirty="0"/>
              <a:t>Mrs. Smith</a:t>
            </a:r>
            <a:r>
              <a:rPr lang="en-US" sz="2800" dirty="0"/>
              <a:t>, and his sister, </a:t>
            </a:r>
            <a:r>
              <a:rPr lang="en-US" sz="2800" b="1" dirty="0"/>
              <a:t>Grace</a:t>
            </a:r>
            <a:r>
              <a:rPr lang="en-US" sz="2800" dirty="0"/>
              <a:t>, does not.</a:t>
            </a:r>
          </a:p>
          <a:p>
            <a:pPr marL="0" indent="0" algn="just">
              <a:buNone/>
            </a:pPr>
            <a:r>
              <a:rPr lang="en-US" sz="2800" dirty="0"/>
              <a:t>Jane’s dad, </a:t>
            </a:r>
            <a:r>
              <a:rPr lang="en-US" sz="2800" b="1" dirty="0"/>
              <a:t>Mr. Renaldo</a:t>
            </a:r>
            <a:r>
              <a:rPr lang="en-US" sz="2800" dirty="0"/>
              <a:t>, her brother </a:t>
            </a:r>
            <a:r>
              <a:rPr lang="en-US" sz="2800" b="1" dirty="0"/>
              <a:t>Jorge</a:t>
            </a:r>
            <a:r>
              <a:rPr lang="en-US" sz="2800" dirty="0"/>
              <a:t>, and her sister </a:t>
            </a:r>
            <a:r>
              <a:rPr lang="en-US" sz="2800" b="1" dirty="0"/>
              <a:t>Emily </a:t>
            </a:r>
            <a:r>
              <a:rPr lang="en-US" sz="2800" dirty="0"/>
              <a:t>do not have dimples, but her mother, </a:t>
            </a:r>
            <a:r>
              <a:rPr lang="en-US" sz="2800" b="1" dirty="0"/>
              <a:t>Mrs. Renaldo</a:t>
            </a:r>
            <a:r>
              <a:rPr lang="en-US" sz="2800" dirty="0"/>
              <a:t>, does. </a:t>
            </a:r>
          </a:p>
        </p:txBody>
      </p:sp>
    </p:spTree>
    <p:extLst>
      <p:ext uri="{BB962C8B-B14F-4D97-AF65-F5344CB8AC3E}">
        <p14:creationId xmlns:p14="http://schemas.microsoft.com/office/powerpoint/2010/main" val="128996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Pedigree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1098946" y="2461258"/>
            <a:ext cx="230981" cy="17716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712594" y="2362200"/>
            <a:ext cx="1183006" cy="18897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H="1">
            <a:off x="5383530" y="2569368"/>
            <a:ext cx="336232" cy="16825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6172200" y="2569368"/>
            <a:ext cx="1066800" cy="17549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4" t="47278" r="19878" b="27629"/>
          <a:stretch>
            <a:fillRect/>
          </a:stretch>
        </p:blipFill>
        <p:spPr bwMode="auto">
          <a:xfrm>
            <a:off x="1098946" y="762000"/>
            <a:ext cx="7115133" cy="591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/>
              <a:t>Pedigree showing a dominant trait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13410"/>
            <a:ext cx="9144000" cy="520065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A-dimples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a-no dimples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scan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27065" r="56470" b="49867"/>
          <a:stretch/>
        </p:blipFill>
        <p:spPr bwMode="auto">
          <a:xfrm>
            <a:off x="1219200" y="2209800"/>
            <a:ext cx="5486400" cy="40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91420"/>
      </p:ext>
    </p:extLst>
  </p:cSld>
  <p:clrMapOvr>
    <a:masterClrMapping/>
  </p:clrMapOvr>
</p:sld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</TotalTime>
  <Words>422</Words>
  <Application>Microsoft Office PowerPoint</Application>
  <PresentationFormat>On-screen Show (4:3)</PresentationFormat>
  <Paragraphs>177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iRespondGraphMaster</vt:lpstr>
      <vt:lpstr>iRespondQuestionMaster</vt:lpstr>
      <vt:lpstr>Office Theme</vt:lpstr>
      <vt:lpstr>UNIT:  Genetics How do pedigrees show the inheritance of a trait in a family? </vt:lpstr>
      <vt:lpstr>Pedigrees</vt:lpstr>
      <vt:lpstr>Pedigrees</vt:lpstr>
      <vt:lpstr>Pedigrees</vt:lpstr>
      <vt:lpstr>Pedigrees: Sickle cell anemia is a recessive trait N=normal   n=sickle cell anemia </vt:lpstr>
      <vt:lpstr>pedigrees</vt:lpstr>
      <vt:lpstr>pedigrees</vt:lpstr>
      <vt:lpstr>Pedigree I</vt:lpstr>
      <vt:lpstr>Pedigree showing a dominant trait</vt:lpstr>
      <vt:lpstr>Pedigree showing a dominant trait</vt:lpstr>
      <vt:lpstr>Pedigree showing a dominant trait</vt:lpstr>
      <vt:lpstr>Pedigree showing a recessive trait</vt:lpstr>
      <vt:lpstr>Pedigree showing a Recessive trait</vt:lpstr>
      <vt:lpstr>Pedigree showing a recessive trait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197</cp:revision>
  <cp:lastPrinted>2014-10-16T12:02:48Z</cp:lastPrinted>
  <dcterms:created xsi:type="dcterms:W3CDTF">2012-08-12T15:53:18Z</dcterms:created>
  <dcterms:modified xsi:type="dcterms:W3CDTF">2020-03-17T15:11:13Z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