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77" r:id="rId3"/>
  </p:sldMasterIdLst>
  <p:sldIdLst>
    <p:sldId id="256" r:id="rId4"/>
    <p:sldId id="281" r:id="rId5"/>
    <p:sldId id="284" r:id="rId6"/>
    <p:sldId id="282" r:id="rId7"/>
    <p:sldId id="258" r:id="rId8"/>
    <p:sldId id="276" r:id="rId9"/>
    <p:sldId id="279" r:id="rId10"/>
    <p:sldId id="25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10/24/2019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UNIT:  Molecular Genetics</a:t>
            </a:r>
            <a:br>
              <a:rPr lang="en-US" sz="2800" b="1" dirty="0"/>
            </a:br>
            <a:r>
              <a:rPr lang="en-US" sz="2800" dirty="0"/>
              <a:t>What is a mutation and how does it cause changes in organisms? 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257" y="1219200"/>
            <a:ext cx="87630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b="1" dirty="0"/>
              <a:t>Mutations</a:t>
            </a:r>
            <a:endParaRPr lang="en-US" sz="2400" dirty="0"/>
          </a:p>
          <a:p>
            <a:pPr lvl="1"/>
            <a:r>
              <a:rPr lang="en-US" sz="2400" dirty="0"/>
              <a:t>-changes in a single base pair in DNA=changes in the nucleotide sequence</a:t>
            </a:r>
          </a:p>
          <a:p>
            <a:r>
              <a:rPr lang="en-US" sz="2400" b="1" dirty="0"/>
              <a:t>  2 general categories:</a:t>
            </a:r>
          </a:p>
          <a:p>
            <a:r>
              <a:rPr lang="en-US" sz="2400" dirty="0"/>
              <a:t>   a. Base substitutions</a:t>
            </a:r>
          </a:p>
          <a:p>
            <a:r>
              <a:rPr lang="en-US" sz="2400" dirty="0"/>
              <a:t>   b. Base insertions or </a:t>
            </a:r>
          </a:p>
          <a:p>
            <a:r>
              <a:rPr lang="en-US" sz="2400" dirty="0"/>
              <a:t>    deletions</a:t>
            </a:r>
          </a:p>
          <a:p>
            <a:endParaRPr lang="en-US" sz="1100" dirty="0"/>
          </a:p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lvl="1"/>
            <a:r>
              <a:rPr lang="en-US" sz="2400" dirty="0"/>
              <a:t> </a:t>
            </a:r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2050" name="Picture 2" descr="http://www.cancer.gov/PublishedContent/Images/images/documents/4167b7ca-7e27-4eec-9855-640637dde5dc/cancer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17568"/>
            <a:ext cx="4812475" cy="361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11481" y="876076"/>
            <a:ext cx="8305799" cy="152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None/>
            </a:pPr>
            <a:r>
              <a:rPr lang="en-US" altLang="en-US" sz="29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Causes of Mutation-</a:t>
            </a:r>
            <a:r>
              <a:rPr lang="en-US" altLang="en-US" sz="3200" dirty="0"/>
              <a:t>c</a:t>
            </a:r>
            <a:r>
              <a:rPr lang="en-US" sz="3200" dirty="0"/>
              <a:t>reation of mutations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None/>
            </a:pPr>
            <a:r>
              <a:rPr lang="en-US" sz="3200" dirty="0"/>
              <a:t>=</a:t>
            </a:r>
            <a:r>
              <a:rPr lang="en-US" sz="3200" b="1" u="sng" dirty="0"/>
              <a:t>mutagenesis</a:t>
            </a:r>
            <a:endParaRPr lang="en-US" sz="32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endParaRPr lang="en-US" altLang="en-US" sz="2900" dirty="0">
              <a:solidFill>
                <a:srgbClr val="00336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906523"/>
            <a:ext cx="8534399" cy="132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/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 occur spontaneously </a:t>
            </a:r>
            <a:r>
              <a:rPr lang="en-US" sz="2800" dirty="0"/>
              <a:t>during replication or recombination-called  </a:t>
            </a:r>
            <a:r>
              <a:rPr lang="en-US" b="1" dirty="0"/>
              <a:t>Spontaneous mutations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None/>
            </a:pPr>
            <a:endParaRPr lang="en-US" altLang="en-US" sz="29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1482" y="2606409"/>
            <a:ext cx="8305798" cy="229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Radiation 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UV rays and X rays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Chemicals – Mutagens &amp; carcinogens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Nondisjunction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 Infection- HPV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endParaRPr lang="en-US" alt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 Gene Regulation and Mutation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  <p:pic>
        <p:nvPicPr>
          <p:cNvPr id="8" name="Picture 2" descr="http://evolution.berkeley.edu/evosite/evo101/images/dna-mu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38600"/>
            <a:ext cx="477562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30157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7620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sz="4000" u="sng" dirty="0"/>
              <a:t>Mutations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034690"/>
            <a:ext cx="8610600" cy="5442310"/>
          </a:xfrm>
        </p:spPr>
        <p:txBody>
          <a:bodyPr>
            <a:normAutofit/>
          </a:bodyPr>
          <a:lstStyle/>
          <a:p>
            <a:r>
              <a:rPr lang="en-US" dirty="0"/>
              <a:t>Physical or chemical agent that could cause a mutation is called a </a:t>
            </a:r>
            <a:r>
              <a:rPr lang="en-US" b="1" u="sng" dirty="0"/>
              <a:t>mutagen</a:t>
            </a:r>
          </a:p>
          <a:p>
            <a:pPr marL="0" indent="0">
              <a:buNone/>
            </a:pPr>
            <a:r>
              <a:rPr lang="en-US" dirty="0"/>
              <a:t>           ex. Radiation</a:t>
            </a:r>
          </a:p>
          <a:p>
            <a:r>
              <a:rPr lang="en-US" dirty="0"/>
              <a:t>Mutations can be harmful or useful</a:t>
            </a:r>
          </a:p>
          <a:p>
            <a:pPr lvl="1"/>
            <a:r>
              <a:rPr lang="en-US" dirty="0"/>
              <a:t>b/c of mutation there is variety in us!</a:t>
            </a:r>
          </a:p>
          <a:p>
            <a:pPr lvl="0"/>
            <a:r>
              <a:rPr lang="en-US" dirty="0"/>
              <a:t>essential for geneticists-create different alleles  </a:t>
            </a:r>
          </a:p>
          <a:p>
            <a:pPr lvl="1"/>
            <a:r>
              <a:rPr lang="en-US" dirty="0"/>
              <a:t>needed for genetic </a:t>
            </a:r>
          </a:p>
          <a:p>
            <a:pPr marL="347472" lvl="1" indent="0">
              <a:buNone/>
            </a:pPr>
            <a:r>
              <a:rPr lang="en-US" dirty="0"/>
              <a:t>	research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" name="Picture 2" descr="http://staff.jccc.net/pdecell/evolution/mutations/muty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55845"/>
            <a:ext cx="3005214" cy="274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77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2625" y="1228725"/>
            <a:ext cx="71358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9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Body-cell v. Sex-cell Mutation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2625" y="1893888"/>
            <a:ext cx="70691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Somatic cell mutations are not passed on to the next generation.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2625" y="3013075"/>
            <a:ext cx="74676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Mutations that occur in sex cells are passed on to the organism’s offspring and will be present in every cell of the offspring.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 Gene Regulation and Mutation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  <p:sp>
        <p:nvSpPr>
          <p:cNvPr id="39944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64213" y="6330950"/>
            <a:ext cx="4635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318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u="sng" dirty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7" y="228600"/>
            <a:ext cx="8686800" cy="4648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/>
              <a:t>Point Mutations: Base Substitutions</a:t>
            </a:r>
            <a:endParaRPr lang="en-US" sz="1600" b="1" dirty="0"/>
          </a:p>
          <a:p>
            <a:pPr lvl="0"/>
            <a:r>
              <a:rPr lang="en-US" dirty="0"/>
              <a:t>Replacement of </a:t>
            </a:r>
            <a:r>
              <a:rPr lang="en-US" b="1" dirty="0"/>
              <a:t>one</a:t>
            </a:r>
            <a:r>
              <a:rPr lang="en-US" dirty="0"/>
              <a:t> nucleotide with another</a:t>
            </a:r>
            <a:endParaRPr lang="en-US" sz="1600" dirty="0"/>
          </a:p>
          <a:p>
            <a:pPr lvl="0"/>
            <a:r>
              <a:rPr lang="en-US" dirty="0"/>
              <a:t>Can result in no change in the Protein, insignificant changes or might be crucial</a:t>
            </a:r>
            <a:endParaRPr lang="en-US" sz="1600" dirty="0"/>
          </a:p>
          <a:p>
            <a:pPr lvl="0"/>
            <a:r>
              <a:rPr lang="en-US" dirty="0"/>
              <a:t>Ex. Sickle cell anemia</a:t>
            </a:r>
            <a:endParaRPr lang="en-US" sz="1600" dirty="0"/>
          </a:p>
          <a:p>
            <a:pPr lvl="1"/>
            <a:r>
              <a:rPr lang="en-US" dirty="0"/>
              <a:t>Has a single difference in amino acid (a </a:t>
            </a:r>
            <a:r>
              <a:rPr lang="en-US" dirty="0" err="1"/>
              <a:t>valine</a:t>
            </a:r>
            <a:r>
              <a:rPr lang="en-US" dirty="0"/>
              <a:t> instead of a </a:t>
            </a:r>
            <a:r>
              <a:rPr lang="en-US" dirty="0" err="1"/>
              <a:t>glu</a:t>
            </a:r>
            <a:r>
              <a:rPr lang="en-US" dirty="0"/>
              <a:t>.)</a:t>
            </a:r>
            <a:endParaRPr lang="en-US" sz="1400" dirty="0"/>
          </a:p>
          <a:p>
            <a:pPr lvl="1"/>
            <a:r>
              <a:rPr lang="en-US" dirty="0"/>
              <a:t>Protein can’t perform normally</a:t>
            </a:r>
            <a:endParaRPr lang="en-US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2" y="4246077"/>
            <a:ext cx="3838575" cy="261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58900" y="1588"/>
            <a:ext cx="2198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 Genetics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2625" y="1228725"/>
            <a:ext cx="71358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9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Types of Point Substitution Mutations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82625" y="1893888"/>
            <a:ext cx="7334250" cy="98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b="1" u="sng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Silent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causes no change in the amino acid sequence</a:t>
            </a:r>
            <a:endParaRPr lang="en-US" altLang="en-US" sz="2900" b="1" u="sng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82625" y="2562225"/>
            <a:ext cx="7089775" cy="318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None/>
            </a:pPr>
            <a:endParaRPr lang="en-US" altLang="en-US" sz="29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Missense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causes a change in one amino acid only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None/>
            </a:pPr>
            <a:endParaRPr lang="en-US" altLang="en-US" sz="29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Nonsense</a:t>
            </a:r>
            <a:r>
              <a:rPr lang="en-US" altLang="en-US" sz="2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introduces a stop codon into the mRNA strand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A6000D"/>
              </a:buClr>
              <a:buFont typeface="Wingdings" panose="05000000000000000000" pitchFamily="2" charset="2"/>
              <a:buChar char="§"/>
            </a:pPr>
            <a:endParaRPr lang="en-US" alt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593725" y="484188"/>
            <a:ext cx="7772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 Gene Regulation and Mutation</a:t>
            </a:r>
          </a:p>
        </p:txBody>
      </p: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0" y="14288"/>
            <a:ext cx="13255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0" tIns="45483" rIns="90960" bIns="4548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A600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326132623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/>
              <a:t>Sickle Cell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learn.genetics.utah.edu/content/disorders/whataregd/sicklecell/images/sickle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314700" cy="608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rnl.gov/sci/techresources/Human_Genome/posters/chromosome/Gifs/HBBmutseq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0" y="1600200"/>
            <a:ext cx="49544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38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9240" y="228600"/>
            <a:ext cx="8229600" cy="685800"/>
          </a:xfrm>
        </p:spPr>
        <p:txBody>
          <a:bodyPr/>
          <a:lstStyle/>
          <a:p>
            <a:pPr marL="68580" indent="0" algn="ctr"/>
            <a:r>
              <a:rPr lang="en-US" b="1" u="sng" dirty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8614"/>
            <a:ext cx="8610600" cy="5257800"/>
          </a:xfrm>
        </p:spPr>
        <p:txBody>
          <a:bodyPr>
            <a:normAutofit/>
          </a:bodyPr>
          <a:lstStyle/>
          <a:p>
            <a:r>
              <a:rPr lang="en-US" b="1" u="sng" dirty="0"/>
              <a:t>Frameshift mutations</a:t>
            </a:r>
          </a:p>
          <a:p>
            <a:pPr lvl="1"/>
            <a:r>
              <a:rPr lang="en-US" sz="2800" b="1" dirty="0"/>
              <a:t>Base insertions or deletions</a:t>
            </a:r>
          </a:p>
          <a:p>
            <a:pPr lvl="0"/>
            <a:r>
              <a:rPr lang="en-US" dirty="0"/>
              <a:t>Can be disastrous=add or delete nucleotides</a:t>
            </a:r>
          </a:p>
          <a:p>
            <a:pPr lvl="0"/>
            <a:r>
              <a:rPr lang="en-US" dirty="0"/>
              <a:t>May alter the reading frame (triplet grouping) of the genetic message</a:t>
            </a:r>
          </a:p>
          <a:p>
            <a:pPr lvl="0"/>
            <a:r>
              <a:rPr lang="en-US" dirty="0"/>
              <a:t>Regrouped into different codons</a:t>
            </a:r>
          </a:p>
          <a:p>
            <a:endParaRPr lang="en-US" b="1" dirty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91000"/>
            <a:ext cx="6691313" cy="22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14" y="509270"/>
            <a:ext cx="8183880" cy="1051560"/>
          </a:xfrm>
        </p:spPr>
        <p:txBody>
          <a:bodyPr lIns="91429" tIns="45714" rIns="91429" bIns="45714" anchor="t"/>
          <a:lstStyle/>
          <a:p>
            <a:pPr defTabSz="992188"/>
            <a:r>
              <a:rPr lang="en-US" altLang="en-US" dirty="0"/>
              <a:t>Chromosomal mutations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7772400" cy="3124200"/>
          </a:xfrm>
        </p:spPr>
        <p:txBody>
          <a:bodyPr lIns="91429" tIns="45714" rIns="91429" bIns="45714"/>
          <a:lstStyle/>
          <a:p>
            <a:pPr marL="373063" indent="-373063" defTabSz="992188"/>
            <a:r>
              <a:rPr lang="en-US" altLang="en-US"/>
              <a:t>Change in the number or structure of the chromosomes</a:t>
            </a:r>
          </a:p>
          <a:p>
            <a:pPr marL="806450" lvl="1" indent="-309563" defTabSz="992188"/>
            <a:r>
              <a:rPr lang="en-US" altLang="en-US" sz="2600"/>
              <a:t>Duplication</a:t>
            </a:r>
          </a:p>
          <a:p>
            <a:pPr marL="806450" lvl="1" indent="-309563" defTabSz="992188"/>
            <a:r>
              <a:rPr lang="en-US" altLang="en-US" sz="2600"/>
              <a:t>Inversion</a:t>
            </a:r>
          </a:p>
          <a:p>
            <a:pPr marL="806450" lvl="1" indent="-309563" defTabSz="992188"/>
            <a:r>
              <a:rPr lang="en-US" altLang="en-US" sz="2600"/>
              <a:t>Translocation</a:t>
            </a:r>
          </a:p>
        </p:txBody>
      </p:sp>
      <p:pic>
        <p:nvPicPr>
          <p:cNvPr id="41988" name="Picture 5" descr="Mut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7010400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001466"/>
      </p:ext>
    </p:extLst>
  </p:cSld>
  <p:clrMapOvr>
    <a:masterClrMapping/>
  </p:clrMapOvr>
  <p:transition/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318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Wingdings 2</vt:lpstr>
      <vt:lpstr>iRespondGraphMaster</vt:lpstr>
      <vt:lpstr>iRespondQuestionMaster</vt:lpstr>
      <vt:lpstr>Aspect</vt:lpstr>
      <vt:lpstr>UNIT:  Molecular Genetics What is a mutation and how does it cause changes in organisms?  </vt:lpstr>
      <vt:lpstr>PowerPoint Presentation</vt:lpstr>
      <vt:lpstr>Mutations</vt:lpstr>
      <vt:lpstr>PowerPoint Presentation</vt:lpstr>
      <vt:lpstr>Mutations</vt:lpstr>
      <vt:lpstr>PowerPoint Presentation</vt:lpstr>
      <vt:lpstr>Sickle Cell Anemia</vt:lpstr>
      <vt:lpstr>Mutations</vt:lpstr>
      <vt:lpstr>Chromosomal mutations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119</cp:revision>
  <dcterms:created xsi:type="dcterms:W3CDTF">2012-08-12T15:53:18Z</dcterms:created>
  <dcterms:modified xsi:type="dcterms:W3CDTF">2019-10-24T14:22:01Z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