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4" r:id="rId2"/>
    <p:sldMasterId id="2147483877" r:id="rId3"/>
  </p:sldMasterIdLst>
  <p:sldIdLst>
    <p:sldId id="256" r:id="rId4"/>
    <p:sldId id="281" r:id="rId5"/>
    <p:sldId id="284" r:id="rId6"/>
    <p:sldId id="282" r:id="rId7"/>
    <p:sldId id="258" r:id="rId8"/>
    <p:sldId id="279" r:id="rId9"/>
    <p:sldId id="276" r:id="rId10"/>
    <p:sldId id="25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rgbClr val="000000"/>
                </a:solidFill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A.) Response A</a:t>
            </a: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B.) Response B</a:t>
            </a: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C.) Response C</a:t>
            </a: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D.) Response D</a:t>
            </a:r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E.) Response E</a:t>
            </a:r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10/23/2019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964" y="-500744"/>
            <a:ext cx="8915400" cy="25146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UNIT:  Molecular Genetics</a:t>
            </a:r>
            <a:br>
              <a:rPr lang="en-US" sz="2800" b="1" dirty="0"/>
            </a:br>
            <a:r>
              <a:rPr lang="en-US" sz="2800" dirty="0"/>
              <a:t>What is a mutation and how does it cause changes in organisms? 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61257" y="1219200"/>
            <a:ext cx="8763000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endParaRPr lang="en-US" sz="2400" dirty="0"/>
          </a:p>
          <a:p>
            <a:r>
              <a:rPr lang="en-US" sz="2400" b="1" dirty="0"/>
              <a:t>Mutations</a:t>
            </a:r>
            <a:endParaRPr lang="en-US" sz="2400" dirty="0"/>
          </a:p>
          <a:p>
            <a:pPr lvl="1"/>
            <a:r>
              <a:rPr lang="en-US" sz="2400" dirty="0"/>
              <a:t>Alternative alleles (traits) of many genes result from changes in a single base pair in DNA=changes in the  </a:t>
            </a:r>
          </a:p>
          <a:p>
            <a:r>
              <a:rPr lang="en-US" sz="2400" dirty="0"/>
              <a:t>         nucleotide sequence</a:t>
            </a:r>
          </a:p>
          <a:p>
            <a:r>
              <a:rPr lang="en-US" sz="2400" b="1" dirty="0"/>
              <a:t>  2 general categories:</a:t>
            </a:r>
          </a:p>
          <a:p>
            <a:r>
              <a:rPr lang="en-US" sz="2400" dirty="0"/>
              <a:t>   a. Base substitutions</a:t>
            </a:r>
          </a:p>
          <a:p>
            <a:r>
              <a:rPr lang="en-US" sz="2400" dirty="0"/>
              <a:t>   b. Base insertions or </a:t>
            </a:r>
          </a:p>
          <a:p>
            <a:r>
              <a:rPr lang="en-US" sz="2400" dirty="0"/>
              <a:t>    deletions</a:t>
            </a:r>
          </a:p>
          <a:p>
            <a:endParaRPr lang="en-US" sz="1100" dirty="0"/>
          </a:p>
          <a:p>
            <a:pPr lvl="1"/>
            <a:endParaRPr lang="en-US" sz="2400" dirty="0"/>
          </a:p>
          <a:p>
            <a:endParaRPr lang="en-US" sz="2400" b="1" u="sng" dirty="0"/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lvl="1"/>
            <a:r>
              <a:rPr lang="en-US" sz="2400" dirty="0"/>
              <a:t> </a:t>
            </a:r>
          </a:p>
          <a:p>
            <a:r>
              <a:rPr lang="en-US" sz="2400" b="1" dirty="0"/>
              <a:t> </a:t>
            </a:r>
            <a:endParaRPr lang="en-US" sz="2400" dirty="0"/>
          </a:p>
        </p:txBody>
      </p:sp>
      <p:pic>
        <p:nvPicPr>
          <p:cNvPr id="2050" name="Picture 2" descr="http://www.cancer.gov/PublishedContent/Images/images/documents/4167b7ca-7e27-4eec-9855-640637dde5dc/cancer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117568"/>
            <a:ext cx="4812475" cy="361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358900" y="1588"/>
            <a:ext cx="21986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Molecular Genetics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11481" y="876076"/>
            <a:ext cx="8305799" cy="1523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CC3300"/>
              </a:buClr>
              <a:buNone/>
            </a:pPr>
            <a:r>
              <a:rPr lang="en-US" altLang="en-US" sz="2900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Causes of Mutation-</a:t>
            </a:r>
            <a:r>
              <a:rPr lang="en-US" altLang="en-US" sz="3200" dirty="0"/>
              <a:t>c</a:t>
            </a:r>
            <a:r>
              <a:rPr lang="en-US" sz="3200" dirty="0"/>
              <a:t>reation of mutations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CC3300"/>
              </a:buClr>
              <a:buNone/>
            </a:pPr>
            <a:r>
              <a:rPr lang="en-US" sz="3200" dirty="0"/>
              <a:t>=</a:t>
            </a:r>
            <a:r>
              <a:rPr lang="en-US" sz="3200" b="1" u="sng" dirty="0"/>
              <a:t>mutagenesis</a:t>
            </a:r>
            <a:endParaRPr lang="en-US" sz="3200" b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None/>
            </a:pPr>
            <a:endParaRPr lang="en-US" altLang="en-US" sz="2900" dirty="0">
              <a:solidFill>
                <a:srgbClr val="003366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0" y="1906523"/>
            <a:ext cx="8534399" cy="1327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/>
            <a:r>
              <a:rPr lang="en-US" altLang="en-US" sz="29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Can occur spontaneously </a:t>
            </a:r>
            <a:r>
              <a:rPr lang="en-US" sz="2800" dirty="0"/>
              <a:t>during replication or recombination-called  </a:t>
            </a:r>
            <a:r>
              <a:rPr lang="en-US" b="1" dirty="0"/>
              <a:t>Spontaneous mutations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None/>
            </a:pPr>
            <a:endParaRPr lang="en-US" altLang="en-US" sz="29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11482" y="2606409"/>
            <a:ext cx="8305798" cy="2292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Radiation </a:t>
            </a:r>
            <a:r>
              <a:rPr lang="en-US" altLang="en-US" sz="2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 as UV rays and X rays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Chemicals – Mutagens &amp; carcinogens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Nondisjunction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Viral Infection- HPV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endParaRPr lang="en-US" alt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8" name="Text Box 7"/>
          <p:cNvSpPr txBox="1">
            <a:spLocks noChangeArrowheads="1"/>
          </p:cNvSpPr>
          <p:nvPr/>
        </p:nvSpPr>
        <p:spPr bwMode="auto">
          <a:xfrm>
            <a:off x="593725" y="484188"/>
            <a:ext cx="7772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A60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12.4 Gene Regulation and Mutation</a:t>
            </a:r>
          </a:p>
        </p:txBody>
      </p:sp>
      <p:sp>
        <p:nvSpPr>
          <p:cNvPr id="38919" name="Text Box 8"/>
          <p:cNvSpPr txBox="1">
            <a:spLocks noChangeArrowheads="1"/>
          </p:cNvSpPr>
          <p:nvPr/>
        </p:nvSpPr>
        <p:spPr bwMode="auto">
          <a:xfrm>
            <a:off x="0" y="14288"/>
            <a:ext cx="13255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A60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12</a:t>
            </a:r>
          </a:p>
        </p:txBody>
      </p:sp>
      <p:pic>
        <p:nvPicPr>
          <p:cNvPr id="8" name="Picture 2" descr="http://evolution.berkeley.edu/evosite/evo101/images/dna-mut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038600"/>
            <a:ext cx="4775623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301577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762000"/>
          </a:xfrm>
        </p:spPr>
        <p:txBody>
          <a:bodyPr>
            <a:normAutofit/>
          </a:bodyPr>
          <a:lstStyle/>
          <a:p>
            <a:pPr marL="68580" indent="0" algn="ctr"/>
            <a:r>
              <a:rPr lang="en-US" sz="4000" u="sng" dirty="0"/>
              <a:t>Mutations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914" y="1034690"/>
            <a:ext cx="8610600" cy="5442310"/>
          </a:xfrm>
        </p:spPr>
        <p:txBody>
          <a:bodyPr>
            <a:normAutofit/>
          </a:bodyPr>
          <a:lstStyle/>
          <a:p>
            <a:r>
              <a:rPr lang="en-US" dirty="0"/>
              <a:t>Physical or chemical agent that could cause a mutation is called a </a:t>
            </a:r>
            <a:r>
              <a:rPr lang="en-US" b="1" u="sng" dirty="0"/>
              <a:t>mutagen</a:t>
            </a:r>
          </a:p>
          <a:p>
            <a:pPr marL="0" indent="0">
              <a:buNone/>
            </a:pPr>
            <a:r>
              <a:rPr lang="en-US" dirty="0"/>
              <a:t>           ex. Radiation</a:t>
            </a:r>
          </a:p>
          <a:p>
            <a:r>
              <a:rPr lang="en-US" dirty="0"/>
              <a:t>Mutations can be harmful or useful</a:t>
            </a:r>
          </a:p>
          <a:p>
            <a:pPr lvl="1"/>
            <a:r>
              <a:rPr lang="en-US" dirty="0"/>
              <a:t>b/c of mutation there is variety in us!</a:t>
            </a:r>
          </a:p>
          <a:p>
            <a:pPr lvl="0"/>
            <a:r>
              <a:rPr lang="en-US" dirty="0"/>
              <a:t>essential for geneticists-create different alleles  </a:t>
            </a:r>
          </a:p>
          <a:p>
            <a:pPr lvl="1"/>
            <a:r>
              <a:rPr lang="en-US" dirty="0"/>
              <a:t>needed for genetic </a:t>
            </a:r>
          </a:p>
          <a:p>
            <a:pPr marL="347472" lvl="1" indent="0">
              <a:buNone/>
            </a:pPr>
            <a:r>
              <a:rPr lang="en-US" dirty="0"/>
              <a:t>	research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4" name="Picture 2" descr="http://staff.jccc.net/pdecell/evolution/mutations/mutyp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755845"/>
            <a:ext cx="3005214" cy="274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77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358900" y="1588"/>
            <a:ext cx="21986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Molecular Genetics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82625" y="1228725"/>
            <a:ext cx="71358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en-US" altLang="en-US" sz="29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Body-cell v. Sex-cell Mutation 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82625" y="1893888"/>
            <a:ext cx="7069138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Somatic cell mutations are not passed on to the next generation. 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82625" y="3013075"/>
            <a:ext cx="74676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Mutations that occur in sex cells are passed on to the organism’s offspring and will be present in every cell of the offspring. 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593725" y="484188"/>
            <a:ext cx="7772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A60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12.4 Gene Regulation and Mutation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0" y="14288"/>
            <a:ext cx="13255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A60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12</a:t>
            </a:r>
          </a:p>
        </p:txBody>
      </p:sp>
      <p:sp>
        <p:nvSpPr>
          <p:cNvPr id="39944" name="Rectangl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764213" y="6330950"/>
            <a:ext cx="4635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3318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685800"/>
          </a:xfrm>
        </p:spPr>
        <p:txBody>
          <a:bodyPr>
            <a:normAutofit/>
          </a:bodyPr>
          <a:lstStyle/>
          <a:p>
            <a:pPr marL="68580" indent="0" algn="ctr"/>
            <a:r>
              <a:rPr lang="en-US" u="sng" dirty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7" y="228600"/>
            <a:ext cx="8686800" cy="46482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b="1" dirty="0"/>
              <a:t>Base Substitutions</a:t>
            </a:r>
            <a:endParaRPr lang="en-US" sz="1600" b="1" dirty="0"/>
          </a:p>
          <a:p>
            <a:pPr lvl="0"/>
            <a:r>
              <a:rPr lang="en-US" dirty="0"/>
              <a:t>Replacement of one nucleotide with another</a:t>
            </a:r>
            <a:endParaRPr lang="en-US" sz="1600" dirty="0"/>
          </a:p>
          <a:p>
            <a:pPr lvl="0"/>
            <a:r>
              <a:rPr lang="en-US" dirty="0"/>
              <a:t>Can result in no change in the Protein, insignificant changes or might be crucial</a:t>
            </a:r>
            <a:endParaRPr lang="en-US" sz="1600" dirty="0"/>
          </a:p>
          <a:p>
            <a:pPr lvl="0"/>
            <a:r>
              <a:rPr lang="en-US" dirty="0"/>
              <a:t>Ex. Sickle cell anemia</a:t>
            </a:r>
            <a:endParaRPr lang="en-US" sz="1600" dirty="0"/>
          </a:p>
          <a:p>
            <a:pPr lvl="1"/>
            <a:r>
              <a:rPr lang="en-US" dirty="0"/>
              <a:t>Has a single difference in amino acid (a </a:t>
            </a:r>
            <a:r>
              <a:rPr lang="en-US" dirty="0" err="1"/>
              <a:t>valine</a:t>
            </a:r>
            <a:r>
              <a:rPr lang="en-US" dirty="0"/>
              <a:t> instead of a </a:t>
            </a:r>
            <a:r>
              <a:rPr lang="en-US" dirty="0" err="1"/>
              <a:t>glu</a:t>
            </a:r>
            <a:r>
              <a:rPr lang="en-US" dirty="0"/>
              <a:t>.)</a:t>
            </a:r>
            <a:endParaRPr lang="en-US" sz="1400" dirty="0"/>
          </a:p>
          <a:p>
            <a:pPr lvl="1"/>
            <a:r>
              <a:rPr lang="en-US" dirty="0"/>
              <a:t>Protein can’t perform normally</a:t>
            </a:r>
            <a:endParaRPr lang="en-US" sz="1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12" y="4246077"/>
            <a:ext cx="3838575" cy="2611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83880" cy="1051560"/>
          </a:xfrm>
        </p:spPr>
        <p:txBody>
          <a:bodyPr/>
          <a:lstStyle/>
          <a:p>
            <a:r>
              <a:rPr lang="en-US" dirty="0"/>
              <a:t>Sickle Cell Anemia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learn.genetics.utah.edu/content/disorders/whataregd/sicklecell/images/sicklec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33400"/>
            <a:ext cx="3314700" cy="608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ornl.gov/sci/techresources/Human_Genome/posters/chromosome/Gifs/HBBmutseq_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50" y="1600200"/>
            <a:ext cx="495445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386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358900" y="1588"/>
            <a:ext cx="21986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Molecular Genetics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82625" y="1228725"/>
            <a:ext cx="71358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en-US" altLang="en-US" sz="2900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Types of Base Substitution Mutations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82625" y="1893888"/>
            <a:ext cx="7334250" cy="98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 b="1" u="sng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Silent</a:t>
            </a:r>
            <a:r>
              <a:rPr lang="en-US" altLang="en-US" sz="29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 causes no change in the amino acid sequence</a:t>
            </a:r>
            <a:endParaRPr lang="en-US" altLang="en-US" sz="2900" b="1" u="sng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82625" y="2562225"/>
            <a:ext cx="7089775" cy="318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None/>
            </a:pPr>
            <a:endParaRPr lang="en-US" altLang="en-US" sz="2900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Missense</a:t>
            </a:r>
            <a:r>
              <a:rPr lang="en-US" altLang="en-US" sz="2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causes a change in one amino acid only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None/>
            </a:pPr>
            <a:endParaRPr lang="en-US" altLang="en-US" sz="2900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Nonsense</a:t>
            </a:r>
            <a:r>
              <a:rPr lang="en-US" altLang="en-US" sz="2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introduces a stop codon into the mRNA strand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endParaRPr lang="en-US" alt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8" name="Text Box 7"/>
          <p:cNvSpPr txBox="1">
            <a:spLocks noChangeArrowheads="1"/>
          </p:cNvSpPr>
          <p:nvPr/>
        </p:nvSpPr>
        <p:spPr bwMode="auto">
          <a:xfrm>
            <a:off x="593725" y="484188"/>
            <a:ext cx="7772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500" b="1" dirty="0">
                <a:solidFill>
                  <a:srgbClr val="A60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12.4 Gene Regulation and Mutation</a:t>
            </a:r>
          </a:p>
        </p:txBody>
      </p:sp>
      <p:sp>
        <p:nvSpPr>
          <p:cNvPr id="38919" name="Text Box 8"/>
          <p:cNvSpPr txBox="1">
            <a:spLocks noChangeArrowheads="1"/>
          </p:cNvSpPr>
          <p:nvPr/>
        </p:nvSpPr>
        <p:spPr bwMode="auto">
          <a:xfrm>
            <a:off x="0" y="14288"/>
            <a:ext cx="13255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A60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12</a:t>
            </a:r>
          </a:p>
        </p:txBody>
      </p:sp>
    </p:spTree>
    <p:extLst>
      <p:ext uri="{BB962C8B-B14F-4D97-AF65-F5344CB8AC3E}">
        <p14:creationId xmlns:p14="http://schemas.microsoft.com/office/powerpoint/2010/main" val="2977701587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69240" y="228600"/>
            <a:ext cx="8229600" cy="685800"/>
          </a:xfrm>
        </p:spPr>
        <p:txBody>
          <a:bodyPr/>
          <a:lstStyle/>
          <a:p>
            <a:pPr marL="68580" indent="0" algn="ctr"/>
            <a:r>
              <a:rPr lang="en-US" b="1" u="sng" dirty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8614"/>
            <a:ext cx="8610600" cy="5257800"/>
          </a:xfrm>
        </p:spPr>
        <p:txBody>
          <a:bodyPr>
            <a:normAutofit/>
          </a:bodyPr>
          <a:lstStyle/>
          <a:p>
            <a:r>
              <a:rPr lang="en-US" b="1" u="sng" dirty="0"/>
              <a:t>Frameshift mutations</a:t>
            </a:r>
          </a:p>
          <a:p>
            <a:pPr lvl="1"/>
            <a:r>
              <a:rPr lang="en-US" sz="2800" b="1" dirty="0"/>
              <a:t>Base insertions or deletions</a:t>
            </a:r>
          </a:p>
          <a:p>
            <a:pPr lvl="0"/>
            <a:r>
              <a:rPr lang="en-US" dirty="0"/>
              <a:t>Can be disastrous=add or delete nucleotides</a:t>
            </a:r>
          </a:p>
          <a:p>
            <a:pPr lvl="0"/>
            <a:r>
              <a:rPr lang="en-US" dirty="0"/>
              <a:t>May alter the reading frame (triplet grouping) of the genetic message</a:t>
            </a:r>
          </a:p>
          <a:p>
            <a:pPr lvl="0"/>
            <a:r>
              <a:rPr lang="en-US" dirty="0"/>
              <a:t>Regrouped into different codons</a:t>
            </a:r>
          </a:p>
          <a:p>
            <a:endParaRPr lang="en-US" b="1" dirty="0"/>
          </a:p>
          <a:p>
            <a:endParaRPr lang="en-US" b="1" dirty="0"/>
          </a:p>
          <a:p>
            <a:pPr marL="3200400" lvl="7" indent="0">
              <a:buNone/>
            </a:pP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91000"/>
            <a:ext cx="6691313" cy="226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14" y="509270"/>
            <a:ext cx="8183880" cy="1051560"/>
          </a:xfrm>
        </p:spPr>
        <p:txBody>
          <a:bodyPr lIns="91429" tIns="45714" rIns="91429" bIns="45714" anchor="t"/>
          <a:lstStyle/>
          <a:p>
            <a:pPr defTabSz="992188"/>
            <a:r>
              <a:rPr lang="en-US" altLang="en-US" dirty="0"/>
              <a:t>Chromosomal mutations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7772400" cy="3124200"/>
          </a:xfrm>
        </p:spPr>
        <p:txBody>
          <a:bodyPr lIns="91429" tIns="45714" rIns="91429" bIns="45714"/>
          <a:lstStyle/>
          <a:p>
            <a:pPr marL="373063" indent="-373063" defTabSz="992188"/>
            <a:r>
              <a:rPr lang="en-US" altLang="en-US"/>
              <a:t>Change in the number or structure of the chromosomes</a:t>
            </a:r>
          </a:p>
          <a:p>
            <a:pPr marL="806450" lvl="1" indent="-309563" defTabSz="992188"/>
            <a:r>
              <a:rPr lang="en-US" altLang="en-US" sz="2600"/>
              <a:t>Duplication</a:t>
            </a:r>
          </a:p>
          <a:p>
            <a:pPr marL="806450" lvl="1" indent="-309563" defTabSz="992188"/>
            <a:r>
              <a:rPr lang="en-US" altLang="en-US" sz="2600"/>
              <a:t>Inversion</a:t>
            </a:r>
          </a:p>
          <a:p>
            <a:pPr marL="806450" lvl="1" indent="-309563" defTabSz="992188"/>
            <a:r>
              <a:rPr lang="en-US" altLang="en-US" sz="2600"/>
              <a:t>Translocation</a:t>
            </a:r>
          </a:p>
        </p:txBody>
      </p:sp>
      <p:pic>
        <p:nvPicPr>
          <p:cNvPr id="41988" name="Picture 5" descr="Mut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76600"/>
            <a:ext cx="7010400" cy="315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001466"/>
      </p:ext>
    </p:extLst>
  </p:cSld>
  <p:clrMapOvr>
    <a:masterClrMapping/>
  </p:clrMapOvr>
  <p:transition/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2574</TotalTime>
  <Words>325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Wingdings 2</vt:lpstr>
      <vt:lpstr>iRespondGraphMaster</vt:lpstr>
      <vt:lpstr>iRespondQuestionMaster</vt:lpstr>
      <vt:lpstr>Aspect</vt:lpstr>
      <vt:lpstr>UNIT:  Molecular Genetics What is a mutation and how does it cause changes in organisms?  </vt:lpstr>
      <vt:lpstr>PowerPoint Presentation</vt:lpstr>
      <vt:lpstr>Mutations</vt:lpstr>
      <vt:lpstr>PowerPoint Presentation</vt:lpstr>
      <vt:lpstr>Mutations</vt:lpstr>
      <vt:lpstr>Sickle Cell Anemia</vt:lpstr>
      <vt:lpstr>PowerPoint Presentation</vt:lpstr>
      <vt:lpstr>Mutations</vt:lpstr>
      <vt:lpstr>Chromosomal mutations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John</cp:lastModifiedBy>
  <cp:revision>117</cp:revision>
  <dcterms:created xsi:type="dcterms:W3CDTF">2012-08-12T15:53:18Z</dcterms:created>
  <dcterms:modified xsi:type="dcterms:W3CDTF">2019-10-23T17:50:01Z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