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94" r:id="rId2"/>
    <p:sldMasterId id="2147483937" r:id="rId3"/>
  </p:sldMasterIdLst>
  <p:handoutMasterIdLst>
    <p:handoutMasterId r:id="rId15"/>
  </p:handoutMasterIdLst>
  <p:sldIdLst>
    <p:sldId id="256" r:id="rId4"/>
    <p:sldId id="258" r:id="rId5"/>
    <p:sldId id="259" r:id="rId6"/>
    <p:sldId id="267" r:id="rId7"/>
    <p:sldId id="261" r:id="rId8"/>
    <p:sldId id="283" r:id="rId9"/>
    <p:sldId id="284" r:id="rId10"/>
    <p:sldId id="273" r:id="rId11"/>
    <p:sldId id="268" r:id="rId12"/>
    <p:sldId id="269" r:id="rId13"/>
    <p:sldId id="282" r:id="rId14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36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B8A38-4191-4344-A5B6-AFC383AB0954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232EF-12DF-4F43-8A5B-A12B5A7F7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64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0000"/>
                </a:solidFill>
              </a:rPr>
              <a:t>iRespond Question Master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A.) Response A</a:t>
            </a:r>
            <a:endParaRPr lang="en-US" sz="3200"/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B.) Response B</a:t>
            </a:r>
            <a:endParaRPr lang="en-US" sz="3200"/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C.) Response C</a:t>
            </a:r>
            <a:endParaRPr lang="en-US" sz="3200"/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D.) Response D</a:t>
            </a:r>
            <a:endParaRPr lang="en-US" sz="3200"/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E.) Response E</a:t>
            </a:r>
            <a:endParaRPr lang="en-US" sz="3200"/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A1BFF28-7A78-4393-9577-5BAAAFE250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D698992-9F5B-4E9D-871D-4517B2EC8643}" type="datetimeFigureOut">
              <a:rPr lang="en-US" smtClean="0"/>
              <a:pPr/>
              <a:t>10/11/2013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.org/wgbh/nova/body/how-cells-divide.html" TargetMode="Externa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71" y="-908958"/>
            <a:ext cx="8915400" cy="25146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UNIT 6</a:t>
            </a:r>
            <a:r>
              <a:rPr lang="en-US" sz="2800" dirty="0" smtClean="0"/>
              <a:t>:  Cell Division</a:t>
            </a:r>
            <a:br>
              <a:rPr lang="en-US" sz="2800" dirty="0" smtClean="0"/>
            </a:br>
            <a:r>
              <a:rPr lang="en-US" sz="2800" dirty="0" smtClean="0"/>
              <a:t>What are the differences between mitosis and meiosis?</a:t>
            </a:r>
            <a:r>
              <a:rPr lang="en-US" sz="2800" dirty="0"/>
              <a:t> 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86986" y="1295400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400" dirty="0"/>
          </a:p>
          <a:p>
            <a:endParaRPr lang="en-US" sz="2400" b="1" u="sng" dirty="0"/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143000"/>
            <a:ext cx="8859486" cy="556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algn="l"/>
            <a:r>
              <a:rPr lang="en-US" sz="2800" b="1" u="sng" dirty="0" smtClean="0">
                <a:solidFill>
                  <a:schemeClr val="tx2"/>
                </a:solidFill>
              </a:rPr>
              <a:t>Quick Review of Mitosis:</a:t>
            </a:r>
          </a:p>
          <a:p>
            <a:pPr marL="68580" algn="l"/>
            <a:r>
              <a:rPr lang="en-US" sz="2800" dirty="0" smtClean="0">
                <a:solidFill>
                  <a:schemeClr val="tx2"/>
                </a:solidFill>
              </a:rPr>
              <a:t>-Mitosis is the division of the </a:t>
            </a:r>
            <a:r>
              <a:rPr lang="en-US" sz="2800" b="1" u="sng" dirty="0" smtClean="0">
                <a:solidFill>
                  <a:schemeClr val="tx2"/>
                </a:solidFill>
              </a:rPr>
              <a:t>nucleus</a:t>
            </a:r>
          </a:p>
          <a:p>
            <a:pPr marL="68580" algn="l"/>
            <a:r>
              <a:rPr lang="en-US" sz="2800" dirty="0" smtClean="0">
                <a:solidFill>
                  <a:schemeClr val="tx2"/>
                </a:solidFill>
              </a:rPr>
              <a:t>-How many and what types of cells are </a:t>
            </a:r>
          </a:p>
          <a:p>
            <a:pPr marL="68580" algn="l"/>
            <a:r>
              <a:rPr lang="en-US" sz="2800" dirty="0" smtClean="0">
                <a:solidFill>
                  <a:schemeClr val="tx2"/>
                </a:solidFill>
              </a:rPr>
              <a:t>produced by mitosis? </a:t>
            </a:r>
            <a:r>
              <a:rPr lang="en-US" sz="2800" b="1" u="sng" dirty="0" smtClean="0">
                <a:solidFill>
                  <a:schemeClr val="tx2"/>
                </a:solidFill>
              </a:rPr>
              <a:t>2 diploid body cells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</a:p>
          <a:p>
            <a:pPr marL="68580" algn="l"/>
            <a:r>
              <a:rPr lang="en-US" sz="2800" dirty="0" smtClean="0">
                <a:solidFill>
                  <a:schemeClr val="tx2"/>
                </a:solidFill>
              </a:rPr>
              <a:t>Are they identical? </a:t>
            </a:r>
            <a:r>
              <a:rPr lang="en-US" sz="2800" b="1" u="sng" dirty="0" smtClean="0">
                <a:solidFill>
                  <a:schemeClr val="tx2"/>
                </a:solidFill>
              </a:rPr>
              <a:t>Yes</a:t>
            </a:r>
          </a:p>
          <a:p>
            <a:pPr marL="68580" algn="l"/>
            <a:r>
              <a:rPr lang="en-US" sz="2800" i="1" dirty="0" smtClean="0">
                <a:solidFill>
                  <a:schemeClr val="tx2"/>
                </a:solidFill>
              </a:rPr>
              <a:t>-Ex: </a:t>
            </a:r>
            <a:r>
              <a:rPr lang="en-US" sz="2800" dirty="0" smtClean="0">
                <a:solidFill>
                  <a:schemeClr val="tx2"/>
                </a:solidFill>
              </a:rPr>
              <a:t>A </a:t>
            </a:r>
            <a:r>
              <a:rPr lang="en-US" sz="2800" b="1" dirty="0" smtClean="0">
                <a:solidFill>
                  <a:schemeClr val="tx2"/>
                </a:solidFill>
              </a:rPr>
              <a:t>human </a:t>
            </a:r>
            <a:r>
              <a:rPr lang="en-US" sz="2800" dirty="0" smtClean="0">
                <a:solidFill>
                  <a:schemeClr val="tx2"/>
                </a:solidFill>
              </a:rPr>
              <a:t>skin cell nucleus contains </a:t>
            </a:r>
            <a:r>
              <a:rPr lang="en-US" sz="2800" b="1" u="sng" dirty="0" smtClean="0">
                <a:solidFill>
                  <a:schemeClr val="tx2"/>
                </a:solidFill>
              </a:rPr>
              <a:t>46</a:t>
            </a:r>
            <a:r>
              <a:rPr lang="en-US" sz="2800" dirty="0" smtClean="0">
                <a:solidFill>
                  <a:schemeClr val="tx2"/>
                </a:solidFill>
              </a:rPr>
              <a:t> chromosomes. After mitosis, </a:t>
            </a:r>
            <a:r>
              <a:rPr lang="en-US" sz="2800" b="1" u="sng" dirty="0" smtClean="0">
                <a:solidFill>
                  <a:schemeClr val="tx2"/>
                </a:solidFill>
              </a:rPr>
              <a:t>2</a:t>
            </a:r>
            <a:r>
              <a:rPr lang="en-US" sz="2800" dirty="0" smtClean="0">
                <a:solidFill>
                  <a:schemeClr val="tx2"/>
                </a:solidFill>
              </a:rPr>
              <a:t> skin cells would be produced, each with </a:t>
            </a:r>
            <a:r>
              <a:rPr lang="en-US" sz="2800" b="1" u="sng" dirty="0" smtClean="0">
                <a:solidFill>
                  <a:schemeClr val="tx2"/>
                </a:solidFill>
              </a:rPr>
              <a:t>46</a:t>
            </a:r>
            <a:r>
              <a:rPr lang="en-US" sz="2800" dirty="0" smtClean="0">
                <a:solidFill>
                  <a:schemeClr val="tx2"/>
                </a:solidFill>
              </a:rPr>
              <a:t> chromosomes inside its nucleus</a:t>
            </a:r>
          </a:p>
          <a:p>
            <a:pPr marL="68580" algn="l"/>
            <a:r>
              <a:rPr lang="en-US" sz="2800" dirty="0" smtClean="0">
                <a:solidFill>
                  <a:schemeClr val="tx2"/>
                </a:solidFill>
              </a:rPr>
              <a:t>-A </a:t>
            </a:r>
            <a:r>
              <a:rPr lang="en-US" sz="2800" b="1" dirty="0" smtClean="0">
                <a:solidFill>
                  <a:schemeClr val="tx2"/>
                </a:solidFill>
              </a:rPr>
              <a:t>diploid</a:t>
            </a:r>
            <a:r>
              <a:rPr lang="en-US" sz="2800" dirty="0" smtClean="0">
                <a:solidFill>
                  <a:schemeClr val="tx2"/>
                </a:solidFill>
              </a:rPr>
              <a:t> (</a:t>
            </a:r>
            <a:r>
              <a:rPr lang="en-US" sz="2800" b="1" dirty="0" smtClean="0">
                <a:solidFill>
                  <a:schemeClr val="tx2"/>
                </a:solidFill>
              </a:rPr>
              <a:t>2n</a:t>
            </a:r>
            <a:r>
              <a:rPr lang="en-US" sz="2800" dirty="0" smtClean="0">
                <a:solidFill>
                  <a:schemeClr val="tx2"/>
                </a:solidFill>
              </a:rPr>
              <a:t>) cell has </a:t>
            </a:r>
            <a:r>
              <a:rPr lang="en-US" sz="2800" b="1" u="sng" dirty="0" smtClean="0">
                <a:solidFill>
                  <a:schemeClr val="tx2"/>
                </a:solidFill>
              </a:rPr>
              <a:t>both</a:t>
            </a:r>
            <a:r>
              <a:rPr lang="en-US" sz="2800" dirty="0" smtClean="0">
                <a:solidFill>
                  <a:schemeClr val="tx2"/>
                </a:solidFill>
              </a:rPr>
              <a:t> copies of each type of chromosome.</a:t>
            </a:r>
          </a:p>
          <a:p>
            <a:pPr marL="68580" algn="l"/>
            <a:r>
              <a:rPr lang="en-US" sz="2800" b="1" dirty="0" smtClean="0">
                <a:solidFill>
                  <a:schemeClr val="tx2"/>
                </a:solidFill>
              </a:rPr>
              <a:t>Meaning-Diploid</a:t>
            </a:r>
            <a:r>
              <a:rPr lang="en-US" sz="2800" dirty="0" smtClean="0">
                <a:solidFill>
                  <a:schemeClr val="tx2"/>
                </a:solidFill>
              </a:rPr>
              <a:t> cells contain </a:t>
            </a:r>
            <a:r>
              <a:rPr lang="en-US" sz="2800" b="1" dirty="0" smtClean="0">
                <a:solidFill>
                  <a:schemeClr val="tx2"/>
                </a:solidFill>
              </a:rPr>
              <a:t>ALL</a:t>
            </a:r>
            <a:r>
              <a:rPr lang="en-US" sz="2800" dirty="0" smtClean="0">
                <a:solidFill>
                  <a:schemeClr val="tx2"/>
                </a:solidFill>
              </a:rPr>
              <a:t> (100%) of the genetic material from the parent cell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2054" name="Picture 6" descr="http://www.phschool.com/science/biology_place/biocoach/images/mitosisisg/celldiv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95400"/>
            <a:ext cx="21145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83880" cy="1676400"/>
          </a:xfrm>
        </p:spPr>
        <p:txBody>
          <a:bodyPr/>
          <a:lstStyle/>
          <a:p>
            <a:pPr algn="ctr"/>
            <a:r>
              <a:rPr lang="en-US" sz="4000" u="sng" dirty="0" smtClean="0"/>
              <a:t>SUMMARY</a:t>
            </a:r>
            <a:br>
              <a:rPr lang="en-US" sz="4000" u="sng" dirty="0" smtClean="0"/>
            </a:br>
            <a:r>
              <a:rPr lang="en-US" sz="4000" u="sng" dirty="0" smtClean="0"/>
              <a:t>COMPARISON OF MITOSIS AND MEIOSIS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534400" cy="4187952"/>
          </a:xfrm>
        </p:spPr>
        <p:txBody>
          <a:bodyPr/>
          <a:lstStyle/>
          <a:p>
            <a:pPr marL="0" indent="0">
              <a:buNone/>
            </a:pPr>
            <a:endParaRPr lang="en-US" sz="1800" b="1" u="sng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720734"/>
              </p:ext>
            </p:extLst>
          </p:nvPr>
        </p:nvGraphicFramePr>
        <p:xfrm>
          <a:off x="228600" y="1828799"/>
          <a:ext cx="8839200" cy="4906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267200"/>
              </a:tblGrid>
              <a:tr h="4339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Mitosis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Meiosis</a:t>
                      </a:r>
                      <a:endParaRPr lang="en-US" dirty="0"/>
                    </a:p>
                  </a:txBody>
                  <a:tcPr/>
                </a:tc>
              </a:tr>
              <a:tr h="10700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Type of cell division that makes </a:t>
                      </a:r>
                      <a:r>
                        <a:rPr lang="en-US" sz="2400" b="1" u="sng" dirty="0" smtClean="0"/>
                        <a:t>diploid</a:t>
                      </a:r>
                      <a:r>
                        <a:rPr lang="en-US" sz="2400" b="0" u="none" dirty="0" smtClean="0"/>
                        <a:t> (somatic</a:t>
                      </a:r>
                      <a:r>
                        <a:rPr lang="en-US" sz="2400" b="0" u="none" baseline="0" dirty="0" smtClean="0"/>
                        <a:t> and body) cells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Type</a:t>
                      </a:r>
                      <a:r>
                        <a:rPr lang="en-US" sz="2400" baseline="0" dirty="0" smtClean="0"/>
                        <a:t> of cell division that makes </a:t>
                      </a:r>
                      <a:r>
                        <a:rPr lang="en-US" sz="2400" b="1" u="sng" baseline="0" dirty="0" smtClean="0"/>
                        <a:t>gametes</a:t>
                      </a:r>
                      <a:r>
                        <a:rPr lang="en-US" sz="2400" b="0" u="none" baseline="0" dirty="0" smtClean="0"/>
                        <a:t> (haploid and sex cells)</a:t>
                      </a:r>
                      <a:endParaRPr lang="en-US" sz="2400" dirty="0"/>
                    </a:p>
                  </a:txBody>
                  <a:tcPr/>
                </a:tc>
              </a:tr>
              <a:tr h="1070067">
                <a:tc>
                  <a:txBody>
                    <a:bodyPr/>
                    <a:lstStyle/>
                    <a:p>
                      <a:r>
                        <a:rPr lang="en-US" sz="2400" b="1" u="sng" dirty="0" smtClean="0"/>
                        <a:t>2</a:t>
                      </a:r>
                      <a:r>
                        <a:rPr lang="en-US" sz="2400" b="0" u="none" dirty="0" smtClean="0"/>
                        <a:t> identical </a:t>
                      </a:r>
                      <a:r>
                        <a:rPr lang="en-US" sz="2400" b="1" u="none" dirty="0" smtClean="0"/>
                        <a:t>diploid </a:t>
                      </a:r>
                      <a:r>
                        <a:rPr lang="en-US" sz="2400" b="0" u="none" dirty="0" smtClean="0"/>
                        <a:t>cells</a:t>
                      </a:r>
                      <a:r>
                        <a:rPr lang="en-US" sz="2400" b="0" u="none" baseline="0" dirty="0" smtClean="0"/>
                        <a:t> are produced (clones of the parent cell)</a:t>
                      </a:r>
                      <a:endParaRPr lang="en-US" sz="2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sng" dirty="0" smtClean="0"/>
                        <a:t>4</a:t>
                      </a:r>
                      <a:r>
                        <a:rPr lang="en-US" sz="2400" b="0" u="none" dirty="0" smtClean="0"/>
                        <a:t> different </a:t>
                      </a:r>
                      <a:r>
                        <a:rPr lang="en-US" sz="2400" b="1" u="none" dirty="0" smtClean="0"/>
                        <a:t>haploid</a:t>
                      </a:r>
                      <a:r>
                        <a:rPr lang="en-US" sz="2400" b="0" u="none" dirty="0" smtClean="0"/>
                        <a:t> cells</a:t>
                      </a:r>
                      <a:r>
                        <a:rPr lang="en-US" sz="2400" b="0" u="none" baseline="0" dirty="0" smtClean="0"/>
                        <a:t> are produced (cells with different combination of chromosomes)</a:t>
                      </a:r>
                      <a:endParaRPr lang="en-US" sz="2400" b="1" u="sng" dirty="0"/>
                    </a:p>
                  </a:txBody>
                  <a:tcPr/>
                </a:tc>
              </a:tr>
              <a:tr h="139108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Each</a:t>
                      </a:r>
                      <a:r>
                        <a:rPr lang="en-US" sz="2400" baseline="0" dirty="0" smtClean="0"/>
                        <a:t> daughter cell has </a:t>
                      </a:r>
                      <a:r>
                        <a:rPr lang="en-US" sz="2400" b="1" u="sng" baseline="0" dirty="0" smtClean="0"/>
                        <a:t>2 </a:t>
                      </a:r>
                      <a:r>
                        <a:rPr lang="en-US" sz="2400" b="0" u="none" baseline="0" dirty="0" smtClean="0"/>
                        <a:t>copies of each type of chromosome (1 from each parent)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Each gamete has only </a:t>
                      </a:r>
                      <a:r>
                        <a:rPr lang="en-US" sz="2400" b="1" u="sng" dirty="0" smtClean="0"/>
                        <a:t>1</a:t>
                      </a:r>
                      <a:r>
                        <a:rPr lang="en-US" sz="2400" b="0" u="none" dirty="0" smtClean="0"/>
                        <a:t> copy of each type of chromosome</a:t>
                      </a:r>
                      <a:endParaRPr lang="en-US" sz="2400" dirty="0"/>
                    </a:p>
                  </a:txBody>
                  <a:tcPr/>
                </a:tc>
              </a:tr>
              <a:tr h="74904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A.K.A. </a:t>
                      </a:r>
                      <a:r>
                        <a:rPr lang="en-US" sz="2400" b="1" u="sng" dirty="0" smtClean="0"/>
                        <a:t>asexual</a:t>
                      </a:r>
                      <a:r>
                        <a:rPr lang="en-US" sz="2400" b="0" u="none" baseline="0" dirty="0" smtClean="0"/>
                        <a:t> reproduction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Makes</a:t>
                      </a:r>
                      <a:r>
                        <a:rPr lang="en-US" sz="2400" baseline="0" dirty="0" smtClean="0"/>
                        <a:t> cells that are used in </a:t>
                      </a:r>
                      <a:r>
                        <a:rPr lang="en-US" sz="2400" b="1" u="sng" baseline="0" dirty="0" smtClean="0"/>
                        <a:t>sexual</a:t>
                      </a:r>
                      <a:r>
                        <a:rPr lang="en-US" sz="2400" b="0" u="none" baseline="0" dirty="0" smtClean="0"/>
                        <a:t> reproduction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38200"/>
          </a:xfrm>
        </p:spPr>
        <p:txBody>
          <a:bodyPr/>
          <a:lstStyle/>
          <a:p>
            <a:r>
              <a:rPr lang="en-US" u="sng" dirty="0" smtClean="0"/>
              <a:t>Mitosis vs. Meiosis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34" y="762000"/>
            <a:ext cx="9048375" cy="5791200"/>
          </a:xfrm>
        </p:spPr>
        <p:txBody>
          <a:bodyPr>
            <a:normAutofit/>
          </a:bodyPr>
          <a:lstStyle/>
          <a:p>
            <a:endParaRPr lang="en-US" sz="2400" dirty="0" smtClean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r>
              <a:rPr lang="en-US" sz="2400">
                <a:hlinkClick r:id="rId2"/>
              </a:rPr>
              <a:t>http://www.lpscience.fatcow.com/jwanamaker/animations/meiosis.html</a:t>
            </a:r>
            <a:endParaRPr lang="en-US" sz="2400" dirty="0" smtClean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www.pbs.org/wgbh/nova/body/how-cells-divide.html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5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685800"/>
          </a:xfrm>
        </p:spPr>
        <p:txBody>
          <a:bodyPr>
            <a:noAutofit/>
          </a:bodyPr>
          <a:lstStyle/>
          <a:p>
            <a:pPr marL="68580" indent="0"/>
            <a:r>
              <a:rPr lang="en-US" sz="5400" u="sng" dirty="0" smtClean="0"/>
              <a:t>Quick Review continued…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4953000" cy="6477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 lvl="0"/>
            <a:r>
              <a:rPr lang="en-US" dirty="0" smtClean="0"/>
              <a:t>Chromosomes contain DNA.</a:t>
            </a:r>
          </a:p>
          <a:p>
            <a:pPr lvl="0"/>
            <a:r>
              <a:rPr lang="en-US" dirty="0" smtClean="0"/>
              <a:t>Almost all cells have 46 chromosomes, except gametes (sex cells: egg and sperm).</a:t>
            </a:r>
          </a:p>
          <a:p>
            <a:pPr lvl="0"/>
            <a:r>
              <a:rPr lang="en-US" dirty="0" smtClean="0"/>
              <a:t>If a cell has 46 chromosomes it is considered to be diploid (2n).  If it has half the number of chromosomes it is haploid (n), these are found in the gametes. </a:t>
            </a:r>
          </a:p>
          <a:p>
            <a:pPr lvl="0"/>
            <a:r>
              <a:rPr lang="en-US" dirty="0" smtClean="0"/>
              <a:t>A human has 46 diploid (2n) cells and 23 haploid (n) cells.</a:t>
            </a:r>
          </a:p>
          <a:p>
            <a:r>
              <a:rPr lang="en-US" dirty="0" smtClean="0"/>
              <a:t>Females carry an XX on their chromosomes, Males carry an XY on their chromosomes.</a:t>
            </a:r>
          </a:p>
          <a:p>
            <a:pPr lvl="0"/>
            <a:endParaRPr lang="en-US" dirty="0" smtClean="0"/>
          </a:p>
          <a:p>
            <a:pPr marL="68580" indent="0">
              <a:buNone/>
            </a:pPr>
            <a:r>
              <a:rPr lang="en-US" sz="2800" b="1" dirty="0" smtClean="0"/>
              <a:t>					</a:t>
            </a:r>
            <a:endParaRPr lang="en-US" sz="2800" b="1" dirty="0"/>
          </a:p>
        </p:txBody>
      </p:sp>
      <p:pic>
        <p:nvPicPr>
          <p:cNvPr id="4" name="Picture 2" descr="chromosome"/>
          <p:cNvPicPr>
            <a:picLocks noChangeAspect="1" noChangeArrowheads="1"/>
          </p:cNvPicPr>
          <p:nvPr/>
        </p:nvPicPr>
        <p:blipFill>
          <a:blip r:embed="rId2" cstate="print"/>
          <a:srcRect r="255"/>
          <a:stretch>
            <a:fillRect/>
          </a:stretch>
        </p:blipFill>
        <p:spPr bwMode="auto">
          <a:xfrm>
            <a:off x="5137321" y="1219200"/>
            <a:ext cx="400668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89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915400" cy="1143000"/>
          </a:xfrm>
        </p:spPr>
        <p:txBody>
          <a:bodyPr/>
          <a:lstStyle/>
          <a:p>
            <a:pPr marL="68580" indent="0"/>
            <a:r>
              <a:rPr lang="en-US" sz="4000" b="1" u="sng" dirty="0" smtClean="0"/>
              <a:t>Meiosis occurs-Why is it im</a:t>
            </a:r>
            <a:r>
              <a:rPr lang="en-US" sz="4000" u="sng" dirty="0" smtClean="0"/>
              <a:t>portant?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Meiosis</a:t>
            </a:r>
          </a:p>
          <a:p>
            <a:pPr lvl="0"/>
            <a:r>
              <a:rPr lang="en-US" dirty="0" smtClean="0"/>
              <a:t>Only for reproductive (sex) cells or gametes</a:t>
            </a:r>
          </a:p>
          <a:p>
            <a:pPr lvl="0"/>
            <a:r>
              <a:rPr lang="en-US" dirty="0" smtClean="0"/>
              <a:t>Nuclear division in which chromosome number is cut in half (haploid=n)</a:t>
            </a:r>
          </a:p>
          <a:p>
            <a:pPr lvl="0"/>
            <a:r>
              <a:rPr lang="en-US" dirty="0" smtClean="0"/>
              <a:t>Same 4 phases as mitosis, but goes through them twice.</a:t>
            </a:r>
          </a:p>
          <a:p>
            <a:pPr>
              <a:buNone/>
            </a:pPr>
            <a:endParaRPr lang="en-US" b="1" dirty="0" smtClean="0"/>
          </a:p>
          <a:p>
            <a:endParaRPr lang="en-US" b="1" dirty="0"/>
          </a:p>
          <a:p>
            <a:pPr marL="3200400" lvl="7" indent="0">
              <a:buNone/>
            </a:pPr>
            <a:endParaRPr lang="en-US" b="1" dirty="0"/>
          </a:p>
        </p:txBody>
      </p:sp>
      <p:pic>
        <p:nvPicPr>
          <p:cNvPr id="1026" name="Picture 2" descr="http://upload.wikimedia.org/wikipedia/commons/thumb/9/9a/Meiosis_Overview.svg/300px-Meiosis_Overview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61080"/>
            <a:ext cx="4800600" cy="300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9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066800"/>
          </a:xfrm>
        </p:spPr>
        <p:txBody>
          <a:bodyPr>
            <a:normAutofit/>
          </a:bodyPr>
          <a:lstStyle/>
          <a:p>
            <a:pPr marL="68580" indent="0"/>
            <a:r>
              <a:rPr lang="en-US" sz="4000" u="sng" dirty="0" smtClean="0"/>
              <a:t>THE PHASES OF MEIOSIS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610600" cy="49641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Meiosis I</a:t>
            </a:r>
            <a:endParaRPr lang="en-US" dirty="0" smtClean="0"/>
          </a:p>
          <a:p>
            <a:pPr lvl="0"/>
            <a:r>
              <a:rPr lang="en-US" dirty="0" smtClean="0"/>
              <a:t>Prophase I, Metaphase I, Anaphase I and </a:t>
            </a:r>
            <a:r>
              <a:rPr lang="en-US" dirty="0" err="1" smtClean="0"/>
              <a:t>telophase</a:t>
            </a:r>
            <a:r>
              <a:rPr lang="en-US" dirty="0" smtClean="0"/>
              <a:t> I (</a:t>
            </a:r>
            <a:r>
              <a:rPr lang="en-US" dirty="0" err="1" smtClean="0"/>
              <a:t>Interphase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PII, MII, AII, TII (no </a:t>
            </a:r>
            <a:r>
              <a:rPr lang="en-US" dirty="0" err="1" smtClean="0"/>
              <a:t>interphase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Interphase</a:t>
            </a:r>
            <a:r>
              <a:rPr lang="en-US" dirty="0" smtClean="0"/>
              <a:t> I</a:t>
            </a:r>
          </a:p>
          <a:p>
            <a:r>
              <a:rPr lang="en-US" dirty="0" smtClean="0"/>
              <a:t>-chromosomes replicate/duplicate </a:t>
            </a:r>
          </a:p>
          <a:p>
            <a:r>
              <a:rPr lang="en-US" dirty="0" smtClean="0"/>
              <a:t>(contains 46 chromosomes)</a:t>
            </a:r>
          </a:p>
          <a:p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429" y="1752600"/>
            <a:ext cx="5812971" cy="44307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daviddarling.info/images/meios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2231571"/>
            <a:ext cx="3429000" cy="42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4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z="4800" b="1" u="sng" dirty="0" smtClean="0"/>
              <a:t>THE PHASES OF MEIOSIS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Prophase I</a:t>
            </a:r>
            <a:endParaRPr lang="en-US" dirty="0" smtClean="0"/>
          </a:p>
          <a:p>
            <a:pPr lvl="0"/>
            <a:r>
              <a:rPr lang="en-US" dirty="0" smtClean="0"/>
              <a:t>During synapses homologous chromosomes (same/identical) pair up.</a:t>
            </a:r>
          </a:p>
          <a:p>
            <a:r>
              <a:rPr lang="en-US" dirty="0" smtClean="0"/>
              <a:t>Called a tetrad (4 chromosomes)</a:t>
            </a:r>
          </a:p>
          <a:p>
            <a:pPr lvl="0"/>
            <a:r>
              <a:rPr lang="en-US" dirty="0" smtClean="0"/>
              <a:t>Crossing over </a:t>
            </a:r>
            <a:r>
              <a:rPr lang="en-US" dirty="0" err="1" smtClean="0"/>
              <a:t>occurs→gives</a:t>
            </a:r>
            <a:r>
              <a:rPr lang="en-US" dirty="0" smtClean="0"/>
              <a:t> genetic </a:t>
            </a:r>
          </a:p>
          <a:p>
            <a:pPr lvl="0">
              <a:buNone/>
            </a:pPr>
            <a:r>
              <a:rPr lang="en-US" dirty="0" smtClean="0"/>
              <a:t>      variation</a:t>
            </a:r>
            <a:endParaRPr lang="en-US" sz="2400" dirty="0" smtClean="0"/>
          </a:p>
          <a:p>
            <a:pPr lvl="1"/>
            <a:r>
              <a:rPr lang="en-US" sz="2500" dirty="0" smtClean="0"/>
              <a:t>Chromosomes line up side by </a:t>
            </a:r>
          </a:p>
          <a:p>
            <a:pPr lvl="1">
              <a:buNone/>
            </a:pPr>
            <a:r>
              <a:rPr lang="en-US" sz="2500" dirty="0" smtClean="0"/>
              <a:t>      side</a:t>
            </a:r>
          </a:p>
          <a:p>
            <a:pPr lvl="1"/>
            <a:r>
              <a:rPr lang="en-US" sz="2500" dirty="0" smtClean="0"/>
              <a:t>Exchange DNA</a:t>
            </a:r>
          </a:p>
          <a:p>
            <a:pPr lvl="1"/>
            <a:r>
              <a:rPr lang="en-US" sz="2500" dirty="0" smtClean="0"/>
              <a:t>Form new genes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8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phschool.com/science/biology_place/labbench/lab3/images/crossov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2642" y="381001"/>
            <a:ext cx="1991358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03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z="4800" b="1" u="sng" dirty="0" smtClean="0"/>
              <a:t>THE PHASES OF MEIOSIS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715000"/>
          </a:xfrm>
        </p:spPr>
        <p:txBody>
          <a:bodyPr>
            <a:normAutofit fontScale="85000" lnSpcReduction="10000"/>
          </a:bodyPr>
          <a:lstStyle/>
          <a:p>
            <a:r>
              <a:rPr lang="en-US" sz="3000" b="1" u="sng" dirty="0" smtClean="0"/>
              <a:t>Metaphase I</a:t>
            </a:r>
            <a:endParaRPr lang="en-US" sz="3000" dirty="0" smtClean="0"/>
          </a:p>
          <a:p>
            <a:pPr lvl="0"/>
            <a:r>
              <a:rPr lang="en-US" sz="3000" dirty="0" smtClean="0"/>
              <a:t>Tetrads line up in the middle of the cell (equator)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r>
              <a:rPr lang="en-US" sz="3000" b="1" u="sng" dirty="0" smtClean="0"/>
              <a:t>Anaphase I</a:t>
            </a:r>
            <a:endParaRPr lang="en-US" sz="3000" dirty="0" smtClean="0"/>
          </a:p>
          <a:p>
            <a:pPr lvl="0"/>
            <a:r>
              <a:rPr lang="en-US" sz="3000" dirty="0" smtClean="0"/>
              <a:t>Chromosomes pulled to opposite sides of the cell</a:t>
            </a:r>
          </a:p>
          <a:p>
            <a:pPr lvl="0"/>
            <a:r>
              <a:rPr lang="en-US" sz="3000" dirty="0" smtClean="0"/>
              <a:t>Notice that they are complete (in mitosis they are singles).</a:t>
            </a:r>
          </a:p>
          <a:p>
            <a:pPr lvl="0"/>
            <a:endParaRPr lang="en-US" dirty="0" smtClean="0"/>
          </a:p>
          <a:p>
            <a:pPr lvl="1"/>
            <a:endParaRPr lang="en-US" sz="1600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8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752600"/>
            <a:ext cx="3050796" cy="207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6896"/>
          <a:stretch>
            <a:fillRect/>
          </a:stretch>
        </p:blipFill>
        <p:spPr bwMode="auto">
          <a:xfrm>
            <a:off x="1524000" y="1752600"/>
            <a:ext cx="18315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029200"/>
            <a:ext cx="3327730" cy="130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5124450"/>
            <a:ext cx="19812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03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z="4800" b="1" u="sng" dirty="0" smtClean="0"/>
              <a:t>THE PHASES OF MEIOSIS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15000"/>
          </a:xfrm>
        </p:spPr>
        <p:txBody>
          <a:bodyPr>
            <a:noAutofit/>
          </a:bodyPr>
          <a:lstStyle/>
          <a:p>
            <a:r>
              <a:rPr lang="en-US" b="1" u="sng" dirty="0" err="1" smtClean="0"/>
              <a:t>Telophase</a:t>
            </a:r>
            <a:r>
              <a:rPr lang="en-US" b="1" u="sng" dirty="0" smtClean="0"/>
              <a:t> I and </a:t>
            </a:r>
            <a:r>
              <a:rPr lang="en-US" b="1" u="sng" dirty="0" err="1" smtClean="0"/>
              <a:t>Cytokinesis</a:t>
            </a:r>
            <a:endParaRPr lang="en-US" dirty="0" smtClean="0"/>
          </a:p>
          <a:p>
            <a:pPr lvl="0"/>
            <a:r>
              <a:rPr lang="en-US" dirty="0" smtClean="0"/>
              <a:t>Each cell has a haploid set of chromosomes</a:t>
            </a:r>
          </a:p>
          <a:p>
            <a:r>
              <a:rPr lang="en-US" dirty="0" smtClean="0"/>
              <a:t>2 haploid daughter cells form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Cell will then go through the second Meiotic Stage (like mitosis </a:t>
            </a:r>
            <a:r>
              <a:rPr lang="en-US" dirty="0" err="1" smtClean="0"/>
              <a:t>divison</a:t>
            </a:r>
            <a:r>
              <a:rPr lang="en-US" dirty="0" smtClean="0"/>
              <a:t> now).</a:t>
            </a:r>
          </a:p>
          <a:p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1"/>
            <a:endParaRPr lang="en-US" sz="2800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8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81200"/>
            <a:ext cx="2760663" cy="153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886200"/>
            <a:ext cx="295817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03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"/>
            <a:ext cx="8183880" cy="1051560"/>
          </a:xfrm>
        </p:spPr>
        <p:txBody>
          <a:bodyPr/>
          <a:lstStyle/>
          <a:p>
            <a:r>
              <a:rPr lang="en-US" sz="4400" u="sng" dirty="0" smtClean="0"/>
              <a:t>THE PHASES OF MEIOSIS</a:t>
            </a:r>
            <a:endParaRPr lang="en-US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0065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second round of cell </a:t>
            </a:r>
          </a:p>
          <a:p>
            <a:pPr marL="0" indent="0">
              <a:buNone/>
            </a:pPr>
            <a:r>
              <a:rPr lang="en-US" b="1" dirty="0" smtClean="0"/>
              <a:t>division (Meiosis II) </a:t>
            </a:r>
            <a:r>
              <a:rPr lang="en-US" dirty="0" smtClean="0"/>
              <a:t>is </a:t>
            </a:r>
            <a:r>
              <a:rPr lang="en-US" b="1" dirty="0" smtClean="0"/>
              <a:t>identical </a:t>
            </a:r>
          </a:p>
          <a:p>
            <a:pPr marL="0" indent="0">
              <a:buNone/>
            </a:pPr>
            <a:r>
              <a:rPr lang="en-US" dirty="0" smtClean="0"/>
              <a:t>to the phases of </a:t>
            </a:r>
            <a:r>
              <a:rPr lang="en-US" b="1" dirty="0" smtClean="0"/>
              <a:t>Mitosis</a:t>
            </a:r>
            <a:r>
              <a:rPr lang="en-US" dirty="0" smtClean="0"/>
              <a:t> except </a:t>
            </a:r>
          </a:p>
          <a:p>
            <a:pPr marL="0" indent="0">
              <a:buNone/>
            </a:pPr>
            <a:r>
              <a:rPr lang="en-US" dirty="0" smtClean="0"/>
              <a:t>that they are happening in </a:t>
            </a:r>
            <a:r>
              <a:rPr lang="en-US" b="1" u="sng" dirty="0" smtClean="0"/>
              <a:t>2</a:t>
            </a:r>
            <a:r>
              <a:rPr lang="en-US" dirty="0" smtClean="0"/>
              <a:t> cells </a:t>
            </a:r>
          </a:p>
          <a:p>
            <a:pPr marL="0" indent="0">
              <a:buNone/>
            </a:pPr>
            <a:r>
              <a:rPr lang="en-US" dirty="0" smtClean="0"/>
              <a:t>instead of 1.</a:t>
            </a:r>
            <a:endParaRPr lang="en-US" dirty="0"/>
          </a:p>
        </p:txBody>
      </p:sp>
      <p:pic>
        <p:nvPicPr>
          <p:cNvPr id="3074" name="Picture 2" descr="scan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" t="38615" r="73778" b="4004"/>
          <a:stretch>
            <a:fillRect/>
          </a:stretch>
        </p:blipFill>
        <p:spPr bwMode="auto">
          <a:xfrm>
            <a:off x="6880148" y="-13515"/>
            <a:ext cx="1943113" cy="688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9800" y="0"/>
            <a:ext cx="86034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 I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Met I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Ana I</a:t>
            </a:r>
          </a:p>
          <a:p>
            <a:endParaRPr lang="en-US" dirty="0"/>
          </a:p>
          <a:p>
            <a:r>
              <a:rPr lang="en-US" dirty="0" err="1" smtClean="0"/>
              <a:t>Telo</a:t>
            </a:r>
            <a:r>
              <a:rPr lang="en-US" dirty="0" smtClean="0"/>
              <a:t> I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 II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Meta II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Ana II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Telo</a:t>
            </a:r>
            <a:r>
              <a:rPr lang="en-US" dirty="0" smtClean="0"/>
              <a:t>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57" y="76200"/>
            <a:ext cx="8686800" cy="838200"/>
          </a:xfrm>
        </p:spPr>
        <p:txBody>
          <a:bodyPr/>
          <a:lstStyle/>
          <a:p>
            <a:r>
              <a:rPr lang="en-US" b="1" u="sng" dirty="0" smtClean="0"/>
              <a:t>CELLS IN Meiosis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4860925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-At the end of Meiosis II, </a:t>
            </a:r>
            <a:r>
              <a:rPr lang="en-US" sz="2600" b="1" u="sng" dirty="0" smtClean="0"/>
              <a:t>4</a:t>
            </a:r>
            <a:r>
              <a:rPr lang="en-US" sz="2600" dirty="0" smtClean="0"/>
              <a:t> haploid cells are formed from the 1 original </a:t>
            </a:r>
            <a:r>
              <a:rPr lang="en-US" sz="2600" b="1" u="sng" dirty="0" smtClean="0"/>
              <a:t>parent</a:t>
            </a:r>
            <a:r>
              <a:rPr lang="en-US" sz="2600" dirty="0" smtClean="0"/>
              <a:t> cell. These </a:t>
            </a:r>
            <a:r>
              <a:rPr lang="en-US" sz="2600" b="1" dirty="0" smtClean="0"/>
              <a:t>haploid </a:t>
            </a:r>
            <a:r>
              <a:rPr lang="en-US" sz="2600" dirty="0" smtClean="0"/>
              <a:t>cells will become </a:t>
            </a:r>
            <a:r>
              <a:rPr lang="en-US" sz="2600" b="1" u="sng" dirty="0" smtClean="0"/>
              <a:t>gametes</a:t>
            </a:r>
            <a:r>
              <a:rPr lang="en-US" sz="2600" dirty="0" smtClean="0"/>
              <a:t> (a.k.a. </a:t>
            </a:r>
            <a:r>
              <a:rPr lang="en-US" sz="2600" b="1" dirty="0" smtClean="0"/>
              <a:t>sex cells</a:t>
            </a:r>
            <a:r>
              <a:rPr lang="en-US" sz="2600" dirty="0" smtClean="0"/>
              <a:t>)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smtClean="0"/>
              <a:t>eggs or sperm</a:t>
            </a:r>
            <a:endParaRPr lang="en-US" sz="2600" dirty="0"/>
          </a:p>
        </p:txBody>
      </p:sp>
      <p:pic>
        <p:nvPicPr>
          <p:cNvPr id="4098" name="Picture 2" descr="http://bio.rutgers.edu/~gb101/lab10_meiosis/meiosis_web/review/meiosis_mitos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563512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</TotalTime>
  <Words>589</Words>
  <Application>Microsoft Office PowerPoint</Application>
  <PresentationFormat>On-screen Show (4:3)</PresentationFormat>
  <Paragraphs>140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iRespondGraphMaster</vt:lpstr>
      <vt:lpstr>iRespondQuestionMaster</vt:lpstr>
      <vt:lpstr>Thermal</vt:lpstr>
      <vt:lpstr>UNIT 6:  Cell Division What are the differences between mitosis and meiosis?  </vt:lpstr>
      <vt:lpstr>Quick Review continued…</vt:lpstr>
      <vt:lpstr>Meiosis occurs-Why is it important?</vt:lpstr>
      <vt:lpstr>THE PHASES OF MEIOSIS</vt:lpstr>
      <vt:lpstr>THE PHASES OF MEIOSIS</vt:lpstr>
      <vt:lpstr>THE PHASES OF MEIOSIS</vt:lpstr>
      <vt:lpstr>THE PHASES OF MEIOSIS</vt:lpstr>
      <vt:lpstr>THE PHASES OF MEIOSIS</vt:lpstr>
      <vt:lpstr>CELLS IN Meiosis</vt:lpstr>
      <vt:lpstr>SUMMARY COMPARISON OF MITOSIS AND MEIOSIS</vt:lpstr>
      <vt:lpstr>Mitosis vs. Meiosis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</dc:title>
  <dc:creator>Brittany Haynes</dc:creator>
  <cp:lastModifiedBy>Allyson Klumpp</cp:lastModifiedBy>
  <cp:revision>142</cp:revision>
  <cp:lastPrinted>2012-10-10T13:34:46Z</cp:lastPrinted>
  <dcterms:created xsi:type="dcterms:W3CDTF">2012-08-12T15:53:18Z</dcterms:created>
  <dcterms:modified xsi:type="dcterms:W3CDTF">2013-10-11T11:43:55Z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