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105" r:id="rId3"/>
  </p:sldMasterIdLst>
  <p:handoutMasterIdLst>
    <p:handoutMasterId r:id="rId15"/>
  </p:handoutMasterIdLst>
  <p:sldIdLst>
    <p:sldId id="289" r:id="rId4"/>
    <p:sldId id="258" r:id="rId5"/>
    <p:sldId id="259" r:id="rId6"/>
    <p:sldId id="284" r:id="rId7"/>
    <p:sldId id="261" r:id="rId8"/>
    <p:sldId id="290" r:id="rId9"/>
    <p:sldId id="291" r:id="rId10"/>
    <p:sldId id="295" r:id="rId11"/>
    <p:sldId id="292" r:id="rId12"/>
    <p:sldId id="293" r:id="rId13"/>
    <p:sldId id="294" r:id="rId1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61" autoAdjust="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16" y="381000"/>
            <a:ext cx="847601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UNIT 1:  Ecology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What ar</a:t>
            </a:r>
            <a:r>
              <a:rPr lang="en-US" sz="2800" dirty="0">
                <a:solidFill>
                  <a:schemeClr val="tx1"/>
                </a:solidFill>
              </a:rPr>
              <a:t>e the levels of organization and types of symbiotic relationships in ecology</a:t>
            </a:r>
            <a:r>
              <a:rPr lang="en-US" sz="2700" b="1" dirty="0">
                <a:solidFill>
                  <a:schemeClr val="tx1"/>
                </a:solidFill>
              </a:rPr>
              <a:t>?</a:t>
            </a:r>
            <a:br>
              <a:rPr lang="en-US" sz="2700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" y="9144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u="sng" dirty="0"/>
          </a:p>
          <a:p>
            <a:pPr algn="l"/>
            <a:r>
              <a:rPr lang="en-US" sz="2800" b="1" u="sng" dirty="0"/>
              <a:t>Learning Target</a:t>
            </a:r>
            <a:r>
              <a:rPr lang="en-US" sz="2800" dirty="0"/>
              <a:t>: We can identify and describe the levels of organization in ecology and types of symbiotic relationships.</a:t>
            </a:r>
          </a:p>
          <a:p>
            <a:pPr algn="l"/>
            <a:r>
              <a:rPr lang="en-US" sz="2800" dirty="0"/>
              <a:t> </a:t>
            </a:r>
          </a:p>
          <a:p>
            <a:pPr algn="l"/>
            <a:r>
              <a:rPr lang="en-US" sz="2800" dirty="0"/>
              <a:t>* </a:t>
            </a:r>
            <a:r>
              <a:rPr lang="en-US" sz="2800" b="1" u="sng" dirty="0"/>
              <a:t>Ecology</a:t>
            </a:r>
            <a:r>
              <a:rPr lang="en-US" sz="2800" dirty="0"/>
              <a:t>:  the study of the interactions between organisms and their </a:t>
            </a:r>
            <a:r>
              <a:rPr lang="en-US" sz="2800" b="1" u="sng" dirty="0"/>
              <a:t>environment</a:t>
            </a:r>
          </a:p>
        </p:txBody>
      </p:sp>
      <p:pic>
        <p:nvPicPr>
          <p:cNvPr id="5122" name="Picture 2" descr="http://www.gcs.k12.nc.us/cms/lib05/NC01000806/Centricity/Domain/1141/ecolo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450509" cy="265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03"/>
            <a:ext cx="83058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2.  </a:t>
            </a:r>
            <a:r>
              <a:rPr lang="en-US" sz="2800" b="1" u="sng" dirty="0"/>
              <a:t>Mutualism</a:t>
            </a:r>
            <a:r>
              <a:rPr lang="en-US" sz="2800" dirty="0"/>
              <a:t>:  A symbiotic relationship in which </a:t>
            </a:r>
            <a:r>
              <a:rPr lang="en-US" sz="2800" b="1" i="1" u="sng" dirty="0"/>
              <a:t>both</a:t>
            </a:r>
            <a:r>
              <a:rPr lang="en-US" sz="2800" i="1" dirty="0"/>
              <a:t> </a:t>
            </a:r>
            <a:r>
              <a:rPr lang="en-US" sz="2800" dirty="0"/>
              <a:t>species </a:t>
            </a:r>
            <a:r>
              <a:rPr lang="en-US" sz="2800" b="1" u="sng" dirty="0"/>
              <a:t>benefit</a:t>
            </a:r>
          </a:p>
          <a:p>
            <a:r>
              <a:rPr lang="en-US" sz="2800" b="1" u="sng" dirty="0"/>
              <a:t>Ex. Clown fish and the sea anemone</a:t>
            </a:r>
            <a:endParaRPr lang="en-US" sz="2800" u="sng" dirty="0"/>
          </a:p>
          <a:p>
            <a:r>
              <a:rPr lang="en-US" sz="2800" b="1" dirty="0"/>
              <a:t>-the fish chase away sea anemones predators, while the fish gets protected from its predators.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r>
              <a:rPr lang="en-US" b="1" dirty="0"/>
              <a:t>                                            </a:t>
            </a:r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/>
              <a:t>               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Types of symbiotic relationships</a:t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7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2188845" cy="1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22541"/>
            <a:ext cx="2301240" cy="1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7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429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5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/>
              <a:t>Types of symbiotic 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426"/>
            <a:ext cx="83820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3.  </a:t>
            </a:r>
            <a:r>
              <a:rPr lang="en-US" sz="2800" b="1" u="sng" dirty="0"/>
              <a:t>Parasitism</a:t>
            </a:r>
            <a:r>
              <a:rPr lang="en-US" sz="2800" dirty="0"/>
              <a:t>:  A symbiotic relationship in which one organism </a:t>
            </a:r>
            <a:r>
              <a:rPr lang="en-US" sz="2800" b="1" u="sng" dirty="0"/>
              <a:t>benefits </a:t>
            </a:r>
            <a:r>
              <a:rPr lang="en-US" sz="2800" dirty="0"/>
              <a:t>but the other one is </a:t>
            </a:r>
            <a:r>
              <a:rPr lang="en-US" sz="2800" b="1" u="sng" dirty="0"/>
              <a:t>harmed.</a:t>
            </a:r>
          </a:p>
          <a:p>
            <a:r>
              <a:rPr lang="en-US" sz="2800" b="1" u="sng" dirty="0"/>
              <a:t>Example: Fleas on dogs</a:t>
            </a:r>
            <a:endParaRPr lang="en-US" sz="2800" u="sng" dirty="0"/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r>
              <a:rPr lang="en-US" dirty="0"/>
              <a:t>			  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3761"/>
            <a:ext cx="2362200" cy="16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wellingintheword.files.wordpress.com/2011/07/sad-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67" y="5003761"/>
            <a:ext cx="1702433" cy="17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ontrol_dog_fl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1801"/>
            <a:ext cx="3471612" cy="35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Ecology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57150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i="1" dirty="0"/>
              <a:t>2 types of factors in an organisms’ environment</a:t>
            </a:r>
            <a:r>
              <a:rPr lang="en-US" sz="2800" i="1" dirty="0"/>
              <a:t>: 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* </a:t>
            </a:r>
            <a:r>
              <a:rPr lang="en-US" sz="2800" b="1" u="sng" dirty="0"/>
              <a:t>Biotic factors</a:t>
            </a:r>
            <a:r>
              <a:rPr lang="en-US" sz="2800" b="1" dirty="0"/>
              <a:t>  </a:t>
            </a:r>
            <a:r>
              <a:rPr lang="en-US" sz="2800" dirty="0"/>
              <a:t>(bio - _____ )</a:t>
            </a:r>
            <a:r>
              <a:rPr lang="en-US" sz="2800" b="1" dirty="0"/>
              <a:t>	* </a:t>
            </a:r>
            <a:r>
              <a:rPr lang="en-US" sz="2800" b="1" u="sng" dirty="0"/>
              <a:t>Abiotic factors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 all the </a:t>
            </a:r>
            <a:r>
              <a:rPr lang="en-US" sz="2800" b="1" u="sng" dirty="0"/>
              <a:t>living</a:t>
            </a:r>
            <a:r>
              <a:rPr lang="en-US" sz="2800" b="1" dirty="0"/>
              <a:t>			</a:t>
            </a:r>
            <a:r>
              <a:rPr lang="en-US" sz="2800" dirty="0"/>
              <a:t>	-  all the </a:t>
            </a:r>
            <a:r>
              <a:rPr lang="en-US" sz="2800" b="1" u="sng" dirty="0"/>
              <a:t>nonliving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organisms in an 				 parts of  the </a:t>
            </a:r>
          </a:p>
          <a:p>
            <a:pPr marL="0" indent="0">
              <a:buNone/>
            </a:pPr>
            <a:r>
              <a:rPr lang="en-US" sz="2800" dirty="0"/>
              <a:t>environment				environment</a:t>
            </a:r>
          </a:p>
          <a:p>
            <a:pPr marL="0" indent="0">
              <a:buNone/>
            </a:pPr>
            <a:r>
              <a:rPr lang="en-US" sz="2800" b="1" u="sng" dirty="0"/>
              <a:t>Ex. Plants and animals</a:t>
            </a:r>
            <a:r>
              <a:rPr lang="en-US" sz="2800" dirty="0"/>
              <a:t>		    that affect 							organisms				  			  </a:t>
            </a:r>
            <a:r>
              <a:rPr lang="en-US" sz="2400" b="1" u="sng" dirty="0"/>
              <a:t>Ex. Temperature, water</a:t>
            </a:r>
            <a:r>
              <a:rPr lang="en-US" sz="2400" dirty="0"/>
              <a:t>, 					               </a:t>
            </a:r>
            <a:r>
              <a:rPr lang="en-US" sz="2400" b="1" u="sng" dirty="0"/>
              <a:t>Oxygen, rocks, rain and sun</a:t>
            </a: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2430" y="1981200"/>
            <a:ext cx="861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76800" y="1600200"/>
            <a:ext cx="3810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thailand.ipm-info.org/images/components/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4451"/>
            <a:ext cx="1981200" cy="13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king.portlandschools.org/files/houses/y2/animalmaineia/files/species/rotterej/ecology/s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65" y="5471079"/>
            <a:ext cx="2021835" cy="1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asscam.wikispaces.com/file/view/biotic_factor.gif/288877805/413x279/biotic_fac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9692"/>
            <a:ext cx="3859530" cy="26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Levels of Organization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Organism</a:t>
            </a:r>
            <a:r>
              <a:rPr lang="en-US" b="1" dirty="0"/>
              <a:t>: 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u="sng" dirty="0"/>
              <a:t>_</a:t>
            </a:r>
            <a:r>
              <a:rPr lang="en-US" b="1" u="sng" dirty="0"/>
              <a:t>living</a:t>
            </a:r>
            <a:r>
              <a:rPr lang="en-US" u="sng" dirty="0"/>
              <a:t>_</a:t>
            </a:r>
            <a:r>
              <a:rPr lang="en-US" b="1" dirty="0"/>
              <a:t> </a:t>
            </a:r>
            <a:r>
              <a:rPr lang="en-US" dirty="0"/>
              <a:t>thing    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b="1" u="sng" dirty="0"/>
              <a:t>Ex. Northern Cardinal</a:t>
            </a:r>
            <a:r>
              <a:rPr lang="en-US" dirty="0"/>
              <a:t>-  </a:t>
            </a:r>
            <a:r>
              <a:rPr lang="en-US" b="1" u="sng" dirty="0"/>
              <a:t>Multicellular organisms</a:t>
            </a:r>
            <a:r>
              <a:rPr lang="en-US" dirty="0"/>
              <a:t> are complex.  They are composed of </a:t>
            </a:r>
            <a:r>
              <a:rPr lang="en-US" b="1" u="sng" dirty="0"/>
              <a:t>body systems</a:t>
            </a:r>
            <a:r>
              <a:rPr lang="en-US" dirty="0"/>
              <a:t> made of </a:t>
            </a:r>
            <a:r>
              <a:rPr lang="en-US" b="1" u="sng" dirty="0"/>
              <a:t>organs</a:t>
            </a:r>
            <a:r>
              <a:rPr lang="en-US" dirty="0"/>
              <a:t>, which are made of </a:t>
            </a:r>
            <a:r>
              <a:rPr lang="en-US" b="1" u="sng" dirty="0"/>
              <a:t>tissues</a:t>
            </a:r>
            <a:r>
              <a:rPr lang="en-US" dirty="0"/>
              <a:t>, which are made of </a:t>
            </a:r>
            <a:r>
              <a:rPr lang="en-US" b="1" u="sng" dirty="0"/>
              <a:t>cells</a:t>
            </a:r>
            <a:r>
              <a:rPr lang="en-US" dirty="0"/>
              <a:t>, which have </a:t>
            </a:r>
            <a:r>
              <a:rPr lang="en-US" b="1" u="sng" dirty="0"/>
              <a:t>organelles</a:t>
            </a:r>
            <a:r>
              <a:rPr lang="en-US" dirty="0"/>
              <a:t> made of </a:t>
            </a:r>
            <a:r>
              <a:rPr lang="en-US" b="1" u="sng" dirty="0"/>
              <a:t>molecules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38BB6-1BE1-4817-B0B7-28D342C2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0"/>
            <a:ext cx="3352800" cy="34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Levels of Organization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24"/>
            <a:ext cx="8839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2) </a:t>
            </a:r>
            <a:r>
              <a:rPr lang="en-US" sz="2800" b="1" u="sng" dirty="0"/>
              <a:t>Population</a:t>
            </a:r>
            <a:r>
              <a:rPr lang="en-US" sz="2800" dirty="0"/>
              <a:t>:  a group of organisms of </a:t>
            </a:r>
            <a:r>
              <a:rPr lang="en-US" sz="2800" b="1" dirty="0"/>
              <a:t>a)</a:t>
            </a:r>
            <a:r>
              <a:rPr lang="en-US" sz="2800" dirty="0"/>
              <a:t> one </a:t>
            </a:r>
            <a:r>
              <a:rPr lang="en-US" sz="2800" b="1" u="sng" dirty="0"/>
              <a:t>species </a:t>
            </a:r>
            <a:r>
              <a:rPr lang="en-US" sz="2800" b="1" dirty="0"/>
              <a:t>b)</a:t>
            </a:r>
            <a:r>
              <a:rPr lang="en-US" sz="2800" dirty="0"/>
              <a:t> living in the </a:t>
            </a:r>
            <a:r>
              <a:rPr lang="en-US" sz="2800" b="1" u="sng" dirty="0"/>
              <a:t>same </a:t>
            </a:r>
            <a:r>
              <a:rPr lang="en-US" sz="2800" dirty="0"/>
              <a:t>place, </a:t>
            </a:r>
            <a:r>
              <a:rPr lang="en-US" sz="2800" b="1" dirty="0"/>
              <a:t>c)</a:t>
            </a:r>
            <a:r>
              <a:rPr lang="en-US" sz="2800" dirty="0"/>
              <a:t> at the same </a:t>
            </a:r>
            <a:r>
              <a:rPr lang="en-US" sz="2800" b="1" u="sng" dirty="0"/>
              <a:t>time, </a:t>
            </a:r>
            <a:r>
              <a:rPr lang="en-US" sz="2800" b="1" dirty="0"/>
              <a:t>d)</a:t>
            </a:r>
            <a:r>
              <a:rPr lang="en-US" sz="2800" dirty="0"/>
              <a:t> that </a:t>
            </a:r>
            <a:r>
              <a:rPr lang="en-US" sz="2800" b="1" u="sng" dirty="0"/>
              <a:t>interbreed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780" b="1" u="sng" dirty="0"/>
              <a:t>Ex. Population of Cardinals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8646"/>
            <a:ext cx="22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51135-E6AA-473D-AE3E-4E8C8941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69" y="1981200"/>
            <a:ext cx="3943031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Levels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3)  </a:t>
            </a:r>
            <a:r>
              <a:rPr lang="en-US" sz="2800" b="1" u="sng" dirty="0"/>
              <a:t>Community</a:t>
            </a:r>
            <a:r>
              <a:rPr lang="en-US" sz="2800" dirty="0"/>
              <a:t>:  several interacting </a:t>
            </a:r>
            <a:r>
              <a:rPr lang="en-US" sz="2800" b="1" u="sng" dirty="0"/>
              <a:t>species </a:t>
            </a:r>
            <a:r>
              <a:rPr lang="en-US" sz="2800" dirty="0"/>
              <a:t>that live in the same </a:t>
            </a:r>
            <a:r>
              <a:rPr lang="en-US" sz="2800" b="1" u="sng" dirty="0"/>
              <a:t>place</a:t>
            </a:r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r>
              <a:rPr lang="en-US" b="1" u="sng" dirty="0"/>
              <a:t>Ex. Cardinals, chipmunks and grass</a:t>
            </a:r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C1EDE-F03F-47E1-9080-917BA12C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528728"/>
            <a:ext cx="3390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Levels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32426"/>
            <a:ext cx="91440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2800" b="1" dirty="0"/>
              <a:t>4) </a:t>
            </a:r>
            <a:r>
              <a:rPr lang="en-US" sz="2800" b="1" u="sng" dirty="0"/>
              <a:t>Ecosystem</a:t>
            </a:r>
            <a:r>
              <a:rPr lang="en-US" sz="2800" dirty="0"/>
              <a:t>:  all the </a:t>
            </a:r>
            <a:r>
              <a:rPr lang="en-US" sz="2800" b="1" u="sng" dirty="0"/>
              <a:t>biotic </a:t>
            </a:r>
            <a:r>
              <a:rPr lang="en-US" sz="2800" dirty="0"/>
              <a:t>factors and </a:t>
            </a:r>
            <a:r>
              <a:rPr lang="en-US" sz="2800" b="1" u="sng" dirty="0"/>
              <a:t>abiotic </a:t>
            </a:r>
            <a:r>
              <a:rPr lang="en-US" sz="2800" dirty="0"/>
              <a:t>factors in a community.</a:t>
            </a:r>
          </a:p>
          <a:p>
            <a:r>
              <a:rPr lang="en-US" sz="2800" b="1" u="sng" dirty="0"/>
              <a:t>Ex. Forest in Kennesaw, GA</a:t>
            </a:r>
          </a:p>
          <a:p>
            <a:r>
              <a:rPr lang="en-US" sz="2800" b="1" dirty="0"/>
              <a:t>-  2 types of ecosystems:  </a:t>
            </a:r>
            <a:r>
              <a:rPr lang="en-US" sz="2800" b="1" i="1" u="sng" dirty="0"/>
              <a:t>terrestrial</a:t>
            </a:r>
            <a:r>
              <a:rPr lang="en-US" sz="2800" b="1" dirty="0"/>
              <a:t> &amp; </a:t>
            </a:r>
            <a:r>
              <a:rPr lang="en-US" sz="2800" b="1" i="1" u="sng" dirty="0"/>
              <a:t>aquatic</a:t>
            </a:r>
          </a:p>
          <a:p>
            <a:pPr marL="0" indent="0">
              <a:buNone/>
            </a:pPr>
            <a:r>
              <a:rPr lang="en-US" sz="2800" b="1" i="1" dirty="0"/>
              <a:t>5) </a:t>
            </a:r>
            <a:r>
              <a:rPr lang="en-US" sz="2800" b="1" i="1" u="sng" dirty="0"/>
              <a:t>Biome</a:t>
            </a:r>
            <a:r>
              <a:rPr lang="en-US" sz="2800" i="1" dirty="0"/>
              <a:t>: a specific type of ecosystem </a:t>
            </a:r>
          </a:p>
          <a:p>
            <a:r>
              <a:rPr lang="en-US" sz="2800" i="1" dirty="0"/>
              <a:t> </a:t>
            </a:r>
            <a:r>
              <a:rPr lang="en-US" sz="2800" b="1" i="1" dirty="0"/>
              <a:t>Ex. Temperate Deciduous Biome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B6FD8-1661-43E1-BC40-24D2B9562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9"/>
          <a:stretch/>
        </p:blipFill>
        <p:spPr>
          <a:xfrm>
            <a:off x="2286000" y="3886200"/>
            <a:ext cx="488068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Levels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32426"/>
            <a:ext cx="91440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2800" b="1" dirty="0"/>
              <a:t>6)</a:t>
            </a:r>
            <a:r>
              <a:rPr lang="en-US" sz="2800" dirty="0"/>
              <a:t> </a:t>
            </a:r>
            <a:r>
              <a:rPr lang="en-US" sz="2800" b="1" u="sng" dirty="0"/>
              <a:t>Biosphere</a:t>
            </a:r>
            <a:r>
              <a:rPr lang="en-US" sz="2800" dirty="0"/>
              <a:t>:  the </a:t>
            </a:r>
            <a:r>
              <a:rPr lang="en-US" sz="2800" b="1" u="sng" dirty="0"/>
              <a:t>highest </a:t>
            </a:r>
            <a:r>
              <a:rPr lang="en-US" sz="2800" dirty="0"/>
              <a:t>level of organization.  </a:t>
            </a:r>
          </a:p>
          <a:p>
            <a:r>
              <a:rPr lang="en-US" sz="2800" dirty="0"/>
              <a:t>    -  made up of the entire </a:t>
            </a:r>
            <a:r>
              <a:rPr lang="en-US" sz="2800" b="1" u="sng" dirty="0"/>
              <a:t>Earth </a:t>
            </a:r>
            <a:r>
              <a:rPr lang="en-US" sz="2800" dirty="0"/>
              <a:t>and its </a:t>
            </a:r>
            <a:r>
              <a:rPr lang="en-US" sz="2800" b="1" u="sng" dirty="0"/>
              <a:t>living </a:t>
            </a:r>
            <a:r>
              <a:rPr lang="en-US" sz="2800" dirty="0"/>
              <a:t>and </a:t>
            </a:r>
            <a:r>
              <a:rPr lang="en-US" sz="2800" b="1" u="sng" dirty="0"/>
              <a:t>nonliving </a:t>
            </a:r>
            <a:r>
              <a:rPr lang="en-US" sz="2800" dirty="0"/>
              <a:t>parts</a:t>
            </a:r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2.bp.blogspot.com/-ePiBhf8IK3Q/UFsqIx9sP4I/AAAAAAAAAGE/cCRdz43wMhE/s1600/eart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420262"/>
            <a:ext cx="40385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WHERE AND HOW ORGANISMS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" y="685558"/>
            <a:ext cx="9144000" cy="5943842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* </a:t>
            </a:r>
            <a:r>
              <a:rPr lang="en-US" sz="2800" b="1" u="sng" dirty="0"/>
              <a:t>Niche</a:t>
            </a:r>
            <a:r>
              <a:rPr lang="en-US" sz="2800" dirty="0"/>
              <a:t>:  the </a:t>
            </a:r>
            <a:r>
              <a:rPr lang="en-US" sz="2800" b="1" u="sng" dirty="0"/>
              <a:t>role </a:t>
            </a:r>
            <a:r>
              <a:rPr lang="en-US" sz="2800" dirty="0"/>
              <a:t>a species plays in a community.</a:t>
            </a:r>
          </a:p>
          <a:p>
            <a:endParaRPr lang="en-US" sz="2800" dirty="0"/>
          </a:p>
          <a:p>
            <a:r>
              <a:rPr lang="en-US" sz="2800" b="1" dirty="0"/>
              <a:t>* </a:t>
            </a:r>
            <a:r>
              <a:rPr lang="en-US" sz="2800" b="1" u="sng" dirty="0"/>
              <a:t>Habitat</a:t>
            </a:r>
            <a:r>
              <a:rPr lang="en-US" sz="2800" dirty="0"/>
              <a:t>:  the </a:t>
            </a:r>
            <a:r>
              <a:rPr lang="en-US" sz="2800" b="1" u="sng" dirty="0"/>
              <a:t>place </a:t>
            </a:r>
            <a:r>
              <a:rPr lang="en-US" sz="2800" dirty="0"/>
              <a:t>where an organism lives out its </a:t>
            </a:r>
          </a:p>
          <a:p>
            <a:pPr marL="0" indent="0">
              <a:buNone/>
            </a:pPr>
            <a:r>
              <a:rPr lang="en-US" sz="2800" b="1" u="sng" dirty="0"/>
              <a:t>life </a:t>
            </a:r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 marL="228600" lvl="1" indent="0">
              <a:buNone/>
            </a:pPr>
            <a:r>
              <a:rPr lang="en-US" sz="3000" b="1" u="sng" dirty="0"/>
              <a:t>For Example</a:t>
            </a:r>
            <a:r>
              <a:rPr lang="en-US" sz="3000" u="sng" dirty="0"/>
              <a:t>: </a:t>
            </a:r>
            <a:r>
              <a:rPr lang="en-US" sz="3000" dirty="0"/>
              <a:t>The Northern Cardinal’s </a:t>
            </a:r>
            <a:r>
              <a:rPr lang="en-US" sz="3000" b="1" dirty="0"/>
              <a:t>habitat</a:t>
            </a:r>
            <a:r>
              <a:rPr lang="en-US" sz="3000" dirty="0"/>
              <a:t> would be the </a:t>
            </a:r>
            <a:r>
              <a:rPr lang="en-US" sz="3000" b="1" dirty="0"/>
              <a:t>forest</a:t>
            </a:r>
            <a:r>
              <a:rPr lang="en-US" sz="3000" dirty="0"/>
              <a:t> and its </a:t>
            </a:r>
            <a:r>
              <a:rPr lang="en-US" sz="3000" b="1" dirty="0"/>
              <a:t>niche</a:t>
            </a:r>
            <a:r>
              <a:rPr lang="en-US" sz="3000" dirty="0"/>
              <a:t> would be that </a:t>
            </a:r>
            <a:r>
              <a:rPr lang="en-US" sz="3000" b="1" dirty="0"/>
              <a:t>they eat lots of seeds and fruit, so they may help other populations of plants by dispersing their seeds.</a:t>
            </a:r>
            <a:endParaRPr lang="en-US" sz="3000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4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201442"/>
            <a:ext cx="8991600" cy="6580358"/>
          </a:xfrm>
        </p:spPr>
        <p:txBody>
          <a:bodyPr>
            <a:normAutofit/>
          </a:bodyPr>
          <a:lstStyle/>
          <a:p>
            <a:r>
              <a:rPr lang="en-US" sz="2800" dirty="0"/>
              <a:t>*  </a:t>
            </a:r>
            <a:r>
              <a:rPr lang="en-US" sz="3000" b="1" u="sng" dirty="0"/>
              <a:t>Symbiosis</a:t>
            </a:r>
            <a:r>
              <a:rPr lang="en-US" sz="3000" dirty="0"/>
              <a:t>:  the </a:t>
            </a:r>
            <a:r>
              <a:rPr lang="en-US" sz="3000" b="1" u="sng" dirty="0"/>
              <a:t>close </a:t>
            </a:r>
            <a:r>
              <a:rPr lang="en-US" sz="3000" dirty="0"/>
              <a:t>and permanent relationship between organisms of different </a:t>
            </a:r>
            <a:r>
              <a:rPr lang="en-US" sz="3000" b="1" u="sng" dirty="0"/>
              <a:t>species</a:t>
            </a:r>
          </a:p>
          <a:p>
            <a:endParaRPr lang="en-US" b="1" i="1" dirty="0"/>
          </a:p>
          <a:p>
            <a:r>
              <a:rPr lang="en-US" b="1" i="1" dirty="0"/>
              <a:t>Types of symbiotic relationships</a:t>
            </a:r>
          </a:p>
          <a:p>
            <a:pPr marL="0" indent="0">
              <a:buNone/>
            </a:pPr>
            <a:endParaRPr lang="en-US" dirty="0"/>
          </a:p>
          <a:p>
            <a:pPr marL="582930" indent="-514350">
              <a:buAutoNum type="arabicPeriod"/>
            </a:pPr>
            <a:r>
              <a:rPr lang="en-US" b="1" u="sng" dirty="0"/>
              <a:t>Commensalism</a:t>
            </a:r>
            <a:r>
              <a:rPr lang="en-US" dirty="0"/>
              <a:t>:  A symbiotic relationship in which one species </a:t>
            </a:r>
            <a:r>
              <a:rPr lang="en-US" b="1" u="sng" dirty="0"/>
              <a:t>benefits </a:t>
            </a:r>
            <a:r>
              <a:rPr lang="en-US" dirty="0"/>
              <a:t>and the other species is neither </a:t>
            </a:r>
            <a:r>
              <a:rPr lang="en-US" b="1" u="sng" dirty="0"/>
              <a:t>harmed </a:t>
            </a:r>
            <a:r>
              <a:rPr lang="en-US" dirty="0"/>
              <a:t>nor </a:t>
            </a:r>
            <a:r>
              <a:rPr lang="en-US" b="1" u="sng" dirty="0"/>
              <a:t>benefited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u="sng" dirty="0"/>
              <a:t>Ex. Birds building a nest in a tree</a:t>
            </a:r>
            <a:endParaRPr lang="en-US" sz="2000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r>
              <a:rPr lang="en-US" b="1" dirty="0"/>
              <a:t>                                                            </a:t>
            </a:r>
          </a:p>
          <a:p>
            <a:pPr marL="228600" lvl="1" indent="0">
              <a:buNone/>
            </a:pPr>
            <a:r>
              <a:rPr lang="en-US" b="1" dirty="0"/>
              <a:t>                     </a:t>
            </a:r>
          </a:p>
          <a:p>
            <a:pPr marL="228600" lvl="1" indent="-228600">
              <a:buNone/>
            </a:pPr>
            <a:endParaRPr lang="en-US" dirty="0"/>
          </a:p>
        </p:txBody>
      </p:sp>
      <p:pic>
        <p:nvPicPr>
          <p:cNvPr id="8198" name="Picture 6" descr="http://www.clker.com/cliparts/2/y/n/p/b/1/tango-face-pla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87401"/>
            <a:ext cx="1527629" cy="1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2811"/>
            <a:ext cx="2286000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fishwrapper.files.wordpress.com/2008/07/baby-birds-002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80" y="417195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3312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</TotalTime>
  <Words>380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Constantia</vt:lpstr>
      <vt:lpstr>Courier New</vt:lpstr>
      <vt:lpstr>Wingdings 2</vt:lpstr>
      <vt:lpstr>iRespondGraphMaster</vt:lpstr>
      <vt:lpstr>iRespondQuestionMaster</vt:lpstr>
      <vt:lpstr>Flow</vt:lpstr>
      <vt:lpstr>UNIT 1:  Ecology What are the levels of organization and types of symbiotic relationships in ecology? </vt:lpstr>
      <vt:lpstr>Ecology</vt:lpstr>
      <vt:lpstr>Levels of Organization</vt:lpstr>
      <vt:lpstr>Levels of Organization</vt:lpstr>
      <vt:lpstr>Levels of Organization</vt:lpstr>
      <vt:lpstr>Levels of Organization</vt:lpstr>
      <vt:lpstr>Levels of Organization</vt:lpstr>
      <vt:lpstr>WHERE AND HOW ORGANISMS LIVE</vt:lpstr>
      <vt:lpstr>PowerPoint Presentation</vt:lpstr>
      <vt:lpstr>Types of symbiotic relationships </vt:lpstr>
      <vt:lpstr>Types of symbiotic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226</cp:revision>
  <cp:lastPrinted>2012-11-09T12:42:19Z</cp:lastPrinted>
  <dcterms:created xsi:type="dcterms:W3CDTF">2012-08-12T15:53:18Z</dcterms:created>
  <dcterms:modified xsi:type="dcterms:W3CDTF">2020-08-04T18:53:17Z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