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949" r:id="rId3"/>
  </p:sldMasterIdLst>
  <p:handoutMasterIdLst>
    <p:handoutMasterId r:id="rId15"/>
  </p:handoutMasterIdLst>
  <p:sldIdLst>
    <p:sldId id="256" r:id="rId4"/>
    <p:sldId id="258" r:id="rId5"/>
    <p:sldId id="259" r:id="rId6"/>
    <p:sldId id="267" r:id="rId7"/>
    <p:sldId id="261" r:id="rId8"/>
    <p:sldId id="273" r:id="rId9"/>
    <p:sldId id="283" r:id="rId10"/>
    <p:sldId id="268" r:id="rId11"/>
    <p:sldId id="269" r:id="rId12"/>
    <p:sldId id="282" r:id="rId13"/>
    <p:sldId id="284" r:id="rId14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bs.org/wgbh/nova/body/how-cells-divide.html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gage.com/biology/discipline_content/animations/karyotype.html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.webmd.com/health-problems-related-to-down-syndrome" TargetMode="External"/><Relationship Id="rId2" Type="http://schemas.openxmlformats.org/officeDocument/2006/relationships/hyperlink" Target="http://www.webmd.com/heart/picture-of-the-heart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7332518" cy="17314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UNIT:  Cell Division</a:t>
            </a:r>
            <a:br>
              <a:rPr lang="en-US" sz="2800" dirty="0" smtClean="0"/>
            </a:br>
            <a:r>
              <a:rPr lang="en-US" sz="2800" dirty="0" smtClean="0"/>
              <a:t>What is a karyotype and how is it used to detect genetic disorders?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1282" y="1323109"/>
            <a:ext cx="88594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l"/>
            <a:r>
              <a:rPr lang="en-US" sz="2800" b="1" u="sng" dirty="0" smtClean="0">
                <a:solidFill>
                  <a:schemeClr val="tx2"/>
                </a:solidFill>
              </a:rPr>
              <a:t>Quick Review:</a:t>
            </a:r>
            <a:endParaRPr lang="en-US" sz="2800" b="1" dirty="0">
              <a:solidFill>
                <a:schemeClr val="tx2"/>
              </a:solidFill>
            </a:endParaRPr>
          </a:p>
          <a:p>
            <a:pPr marL="525780" indent="-457200" algn="l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/>
                </a:solidFill>
              </a:rPr>
              <a:t>What is the diploid (</a:t>
            </a:r>
            <a:r>
              <a:rPr lang="en-US" sz="2800" b="1" u="sng" dirty="0" smtClean="0">
                <a:solidFill>
                  <a:schemeClr val="tx2"/>
                </a:solidFill>
              </a:rPr>
              <a:t>2n</a:t>
            </a:r>
            <a:r>
              <a:rPr lang="en-US" sz="2800" dirty="0" smtClean="0">
                <a:solidFill>
                  <a:schemeClr val="tx2"/>
                </a:solidFill>
              </a:rPr>
              <a:t>) number of chromosomes in humans? </a:t>
            </a:r>
            <a:r>
              <a:rPr lang="en-US" sz="2800" b="1" u="sng" dirty="0" smtClean="0">
                <a:solidFill>
                  <a:schemeClr val="tx2"/>
                </a:solidFill>
              </a:rPr>
              <a:t>46</a:t>
            </a:r>
          </a:p>
          <a:p>
            <a:pPr marL="525780" indent="-457200" algn="l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/>
                </a:solidFill>
              </a:rPr>
              <a:t>How many </a:t>
            </a:r>
            <a:r>
              <a:rPr lang="en-US" sz="2800" b="1" u="sng" dirty="0" smtClean="0">
                <a:solidFill>
                  <a:schemeClr val="tx2"/>
                </a:solidFill>
              </a:rPr>
              <a:t>pairs</a:t>
            </a:r>
            <a:r>
              <a:rPr lang="en-US" sz="2800" dirty="0" smtClean="0">
                <a:solidFill>
                  <a:schemeClr val="tx2"/>
                </a:solidFill>
              </a:rPr>
              <a:t> of chromosomes are in the human body cells? </a:t>
            </a:r>
            <a:r>
              <a:rPr lang="en-US" sz="2800" b="1" u="sng" dirty="0" smtClean="0">
                <a:solidFill>
                  <a:schemeClr val="tx2"/>
                </a:solidFill>
              </a:rPr>
              <a:t>23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525780" indent="-457200" algn="l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/>
                </a:solidFill>
              </a:rPr>
              <a:t>For each pair of chromosomes, one chromosome contains genetic material from </a:t>
            </a:r>
            <a:r>
              <a:rPr lang="en-US" sz="2800" b="1" u="sng" dirty="0" smtClean="0">
                <a:solidFill>
                  <a:schemeClr val="tx2"/>
                </a:solidFill>
              </a:rPr>
              <a:t>mom</a:t>
            </a:r>
            <a:r>
              <a:rPr lang="en-US" sz="2800" dirty="0" smtClean="0">
                <a:solidFill>
                  <a:schemeClr val="tx2"/>
                </a:solidFill>
              </a:rPr>
              <a:t> and the other contains genetic material from </a:t>
            </a:r>
            <a:r>
              <a:rPr lang="en-US" sz="2800" b="1" u="sng" dirty="0" smtClean="0">
                <a:solidFill>
                  <a:schemeClr val="tx2"/>
                </a:solidFill>
              </a:rPr>
              <a:t>dad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4" y="762000"/>
            <a:ext cx="9048375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  </a:t>
            </a:r>
            <a:br>
              <a:rPr lang="en-US" sz="2400" dirty="0"/>
            </a:br>
            <a:r>
              <a:rPr lang="en-US" sz="2400" dirty="0"/>
              <a:t>Many men who have </a:t>
            </a:r>
            <a:r>
              <a:rPr lang="en-US" sz="2400" dirty="0" err="1"/>
              <a:t>Klinefelter</a:t>
            </a:r>
            <a:r>
              <a:rPr lang="en-US" sz="2400" dirty="0"/>
              <a:t> syndrome do not have obvious symptoms. Some boys with </a:t>
            </a:r>
            <a:r>
              <a:rPr lang="en-US" sz="2400" dirty="0" err="1"/>
              <a:t>Klinefelter</a:t>
            </a:r>
            <a:r>
              <a:rPr lang="en-US" sz="2400" dirty="0"/>
              <a:t> syndrome have language and learning problems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8686800" cy="838200"/>
          </a:xfrm>
        </p:spPr>
        <p:txBody>
          <a:bodyPr/>
          <a:lstStyle/>
          <a:p>
            <a:pPr algn="ctr"/>
            <a:r>
              <a:rPr lang="en-US" u="sng" dirty="0" err="1" smtClean="0"/>
              <a:t>Klinefelter’s</a:t>
            </a:r>
            <a:endParaRPr lang="en-US" u="sng" dirty="0"/>
          </a:p>
        </p:txBody>
      </p:sp>
      <p:pic>
        <p:nvPicPr>
          <p:cNvPr id="4" name="Picture 3" descr="http://howshealth.com/wp-content/uploads/2010/11/Klinefelter-Syndrome-pictu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97" y="1914832"/>
            <a:ext cx="3352800" cy="4628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6228684" y="4229099"/>
            <a:ext cx="555625" cy="302240"/>
          </a:xfrm>
          <a:prstGeom prst="rect">
            <a:avLst/>
          </a:prstGeom>
          <a:solidFill>
            <a:schemeClr val="tx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 descr="http://shsgdp.wikispaces.com/file/view/karyotype_klinef.jpg/134856787/karyotype_klin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98495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423" y="838200"/>
            <a:ext cx="3444977" cy="5791200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Cry that is high-pitched and sounds like a cat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Downward slant to the eyes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Low birth weight and slow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growth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ntellectual disability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Partial webbing or fusing of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fingers </a:t>
            </a:r>
            <a:r>
              <a:rPr lang="en-US" sz="1800" dirty="0">
                <a:solidFill>
                  <a:schemeClr val="tx1"/>
                </a:solidFill>
              </a:rPr>
              <a:t>or toes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Slow </a:t>
            </a:r>
            <a:r>
              <a:rPr lang="en-US" sz="1800" dirty="0">
                <a:solidFill>
                  <a:schemeClr val="tx1"/>
                </a:solidFill>
              </a:rPr>
              <a:t>or incomplete development of motor skills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Small head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Small jaw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Wide-set eyes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152400"/>
            <a:ext cx="5791199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Cri du Chat</a:t>
            </a:r>
            <a:endParaRPr lang="en-US" sz="3200" b="1" u="sng" dirty="0"/>
          </a:p>
        </p:txBody>
      </p:sp>
      <p:pic>
        <p:nvPicPr>
          <p:cNvPr id="5122" name="Picture 2" descr="scan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r="53157" b="61275"/>
          <a:stretch>
            <a:fillRect/>
          </a:stretch>
        </p:blipFill>
        <p:spPr bwMode="auto">
          <a:xfrm>
            <a:off x="3114828" y="762000"/>
            <a:ext cx="3786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ridchat.u-net.com/charlott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27660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153400" cy="5715000"/>
          </a:xfrm>
        </p:spPr>
        <p:txBody>
          <a:bodyPr>
            <a:normAutofit/>
          </a:bodyPr>
          <a:lstStyle/>
          <a:p>
            <a:pPr marL="525780" indent="-457200">
              <a:buFont typeface="Courier New" pitchFamily="49" charset="0"/>
              <a:buChar char="o"/>
            </a:pPr>
            <a:r>
              <a:rPr lang="en-US" sz="2800" dirty="0" smtClean="0"/>
              <a:t>A </a:t>
            </a:r>
            <a:r>
              <a:rPr lang="en-US" sz="2800" b="1" u="sng" dirty="0" smtClean="0"/>
              <a:t>karyotype</a:t>
            </a:r>
            <a:r>
              <a:rPr lang="en-US" sz="2800" dirty="0" smtClean="0"/>
              <a:t> is a chart of </a:t>
            </a:r>
            <a:r>
              <a:rPr lang="en-US" sz="2800" b="1" u="sng" dirty="0" smtClean="0"/>
              <a:t>46</a:t>
            </a:r>
            <a:r>
              <a:rPr lang="en-US" sz="2800" dirty="0" smtClean="0"/>
              <a:t> chromosomes arranged in homologous </a:t>
            </a:r>
            <a:r>
              <a:rPr lang="en-US" sz="2800" b="1" u="sng" dirty="0" smtClean="0"/>
              <a:t>pairs</a:t>
            </a:r>
            <a:r>
              <a:rPr lang="en-US" sz="2800" dirty="0" smtClean="0"/>
              <a:t> that is used to detect genetic </a:t>
            </a:r>
            <a:r>
              <a:rPr lang="en-US" sz="2800" b="1" u="sng" dirty="0" smtClean="0"/>
              <a:t>disorders</a:t>
            </a:r>
            <a:r>
              <a:rPr lang="en-US" sz="2800" dirty="0" smtClean="0"/>
              <a:t> by showing abnormalities in </a:t>
            </a:r>
            <a:r>
              <a:rPr lang="en-US" sz="2800" b="1" u="sng" dirty="0" smtClean="0"/>
              <a:t>chromosomes</a:t>
            </a:r>
            <a:endParaRPr lang="en-US" sz="28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 smtClean="0"/>
              <a:t>Karyotypes</a:t>
            </a:r>
            <a:endParaRPr lang="en-US" sz="5400" dirty="0"/>
          </a:p>
        </p:txBody>
      </p:sp>
      <p:pic>
        <p:nvPicPr>
          <p:cNvPr id="4" name="Picture 2" descr="http://anthro.palomar.edu/abnormal/images/karyotype_m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10614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evengerscience.com/Bio/04-Reproduction/03-Genetics/female_karyotyp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92680"/>
            <a:ext cx="3962400" cy="40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57800"/>
          </a:xfrm>
        </p:spPr>
        <p:txBody>
          <a:bodyPr>
            <a:normAutofit/>
          </a:bodyPr>
          <a:lstStyle/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Karyotypes are produced by staining cells in </a:t>
            </a:r>
            <a:r>
              <a:rPr lang="en-US" sz="2800" b="1" u="sng" dirty="0" smtClean="0"/>
              <a:t>metaphase</a:t>
            </a:r>
            <a:r>
              <a:rPr lang="en-US" sz="2800" dirty="0" smtClean="0"/>
              <a:t> so that the </a:t>
            </a:r>
            <a:r>
              <a:rPr lang="en-US" sz="2800" b="1" u="sng" dirty="0" smtClean="0"/>
              <a:t>chromosomes</a:t>
            </a:r>
            <a:r>
              <a:rPr lang="en-US" sz="2800" dirty="0" smtClean="0"/>
              <a:t> are distinct and easy to see. The chromosomes are then </a:t>
            </a:r>
            <a:r>
              <a:rPr lang="en-US" sz="2800" b="1" u="sng" dirty="0" smtClean="0"/>
              <a:t>photographed</a:t>
            </a:r>
            <a:r>
              <a:rPr lang="en-US" sz="2800" dirty="0" smtClean="0"/>
              <a:t> and the photograph is enlarged.</a:t>
            </a:r>
          </a:p>
          <a:p>
            <a:pPr lvl="0"/>
            <a:endParaRPr lang="en-US" sz="2800" dirty="0"/>
          </a:p>
          <a:p>
            <a:pPr lvl="0"/>
            <a:endParaRPr lang="en-US" sz="2800" dirty="0" smtClean="0"/>
          </a:p>
          <a:p>
            <a:pPr marL="3200400" lvl="7" indent="-3200400">
              <a:buNone/>
            </a:pPr>
            <a:r>
              <a:rPr lang="en-US" sz="2800" b="1">
                <a:hlinkClick r:id="rId2"/>
              </a:rPr>
              <a:t>http</a:t>
            </a:r>
            <a:r>
              <a:rPr lang="en-US" sz="2800" b="1">
                <a:hlinkClick r:id="rId2"/>
              </a:rPr>
              <a:t>://</a:t>
            </a:r>
            <a:r>
              <a:rPr lang="en-US" sz="2800" b="1" smtClean="0">
                <a:hlinkClick r:id="rId2"/>
              </a:rPr>
              <a:t>www.cengage.com/biology/discipline_content/animations/karyotype.html</a:t>
            </a:r>
            <a:r>
              <a:rPr lang="en-US" sz="2800" b="1" smtClean="0"/>
              <a:t/>
            </a:r>
            <a:br>
              <a:rPr lang="en-US" sz="2800" b="1" smtClean="0"/>
            </a:br>
            <a:endParaRPr lang="en-US" sz="2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pPr marL="68580" indent="0" algn="ctr"/>
            <a:r>
              <a:rPr lang="en-US" sz="4000" b="1" u="sng" dirty="0" smtClean="0"/>
              <a:t>Karyotypes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565944"/>
            <a:ext cx="8610600" cy="496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Chromosome pairs #1-22 (#1-44) are called </a:t>
            </a:r>
            <a:r>
              <a:rPr lang="en-US" sz="2400" b="1" u="sng" dirty="0" smtClean="0"/>
              <a:t>autosomes</a:t>
            </a:r>
            <a:endParaRPr lang="en-US" sz="2400" dirty="0" smtClean="0"/>
          </a:p>
          <a:p>
            <a:r>
              <a:rPr lang="en-US" sz="2400" dirty="0" smtClean="0"/>
              <a:t>Chromosome pair #23 (#45 &amp; 45) are the </a:t>
            </a:r>
            <a:r>
              <a:rPr lang="en-US" sz="2400" b="1" u="sng" dirty="0" smtClean="0"/>
              <a:t>sex</a:t>
            </a:r>
            <a:r>
              <a:rPr lang="en-US" sz="2400" dirty="0" smtClean="0"/>
              <a:t> chromosomes:</a:t>
            </a:r>
          </a:p>
          <a:p>
            <a:pPr marL="365760" lvl="2"/>
            <a:r>
              <a:rPr lang="en-US" sz="2400" b="1" u="sng" dirty="0"/>
              <a:t>XX</a:t>
            </a:r>
            <a:r>
              <a:rPr lang="en-US" sz="2400" dirty="0"/>
              <a:t>-FEMALE;	</a:t>
            </a:r>
            <a:r>
              <a:rPr lang="en-US" sz="2400" b="1" u="sng" dirty="0"/>
              <a:t>XY</a:t>
            </a:r>
            <a:r>
              <a:rPr lang="en-US" sz="2400" dirty="0"/>
              <a:t>-MALE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182880" lvl="1"/>
            <a:r>
              <a:rPr lang="en-US" sz="2400" dirty="0"/>
              <a:t>Chromosomes are arranged in </a:t>
            </a:r>
            <a:r>
              <a:rPr lang="en-US" sz="2400" b="1" u="sng" dirty="0"/>
              <a:t>order</a:t>
            </a:r>
            <a:r>
              <a:rPr lang="en-US" sz="2400" dirty="0"/>
              <a:t> according to </a:t>
            </a:r>
            <a:r>
              <a:rPr lang="en-US" sz="2400" b="1" u="sng" dirty="0"/>
              <a:t>size</a:t>
            </a:r>
            <a:r>
              <a:rPr lang="en-US" sz="2400" dirty="0"/>
              <a:t>, arm length, </a:t>
            </a:r>
            <a:r>
              <a:rPr lang="en-US" sz="2400" b="1" u="sng" dirty="0"/>
              <a:t>centromere</a:t>
            </a:r>
            <a:r>
              <a:rPr lang="en-US" sz="2400" dirty="0"/>
              <a:t> position </a:t>
            </a:r>
            <a:endParaRPr lang="en-US" sz="2400" dirty="0" smtClean="0"/>
          </a:p>
          <a:p>
            <a:pPr marL="0" lvl="1" indent="0">
              <a:buNone/>
            </a:pPr>
            <a:r>
              <a:rPr lang="en-US" sz="2400" dirty="0" smtClean="0"/>
              <a:t>and </a:t>
            </a:r>
            <a:r>
              <a:rPr lang="en-US" sz="2400" dirty="0"/>
              <a:t>banding  </a:t>
            </a:r>
            <a:r>
              <a:rPr lang="en-US" sz="2400" dirty="0" smtClean="0"/>
              <a:t>patterns</a:t>
            </a:r>
          </a:p>
          <a:p>
            <a:pPr marL="182880" lvl="1"/>
            <a:endParaRPr lang="en-US" sz="2400" dirty="0"/>
          </a:p>
          <a:p>
            <a:pPr marL="182880" lvl="1"/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9497"/>
            <a:ext cx="7620000" cy="1066800"/>
          </a:xfrm>
        </p:spPr>
        <p:txBody>
          <a:bodyPr>
            <a:normAutofit/>
          </a:bodyPr>
          <a:lstStyle/>
          <a:p>
            <a:pPr marL="68580" indent="0" algn="ctr"/>
            <a:r>
              <a:rPr lang="en-US" sz="4000" u="sng" dirty="0" smtClean="0"/>
              <a:t>Karyotypes</a:t>
            </a:r>
            <a:endParaRPr lang="en-US" sz="4000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29" y="1752600"/>
            <a:ext cx="9089571" cy="4430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cancer.gov/PublishedContent/Images/images/documents/a3a0ee76-1bc5-4490-aeaa-2248702c668f/canc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1" y="3124201"/>
            <a:ext cx="498422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What’s wrong with karyotype #1? </a:t>
            </a:r>
            <a:r>
              <a:rPr lang="en-US" sz="2400" b="1" u="sng" dirty="0" smtClean="0"/>
              <a:t>Extra chromosome #21</a:t>
            </a:r>
          </a:p>
          <a:p>
            <a:pPr marL="228600" lvl="1" indent="0">
              <a:buNone/>
            </a:pPr>
            <a:r>
              <a:rPr lang="en-US" sz="2400" dirty="0" smtClean="0"/>
              <a:t>This  genetic disorder, </a:t>
            </a:r>
            <a:r>
              <a:rPr lang="en-US" sz="2400" b="1" u="sng" dirty="0" smtClean="0"/>
              <a:t>Trisomy 21</a:t>
            </a:r>
            <a:r>
              <a:rPr lang="en-US" sz="2400" dirty="0" smtClean="0"/>
              <a:t> (a.k.a. Down’s syndrome) is</a:t>
            </a:r>
          </a:p>
          <a:p>
            <a:pPr marL="228600" lvl="1" indent="0">
              <a:buNone/>
            </a:pPr>
            <a:r>
              <a:rPr lang="en-US" sz="2400" dirty="0" smtClean="0"/>
              <a:t>caused by </a:t>
            </a:r>
            <a:r>
              <a:rPr lang="en-US" sz="2400" b="1" u="sng" dirty="0" smtClean="0"/>
              <a:t>1</a:t>
            </a:r>
            <a:r>
              <a:rPr lang="en-US" sz="2400" dirty="0" smtClean="0"/>
              <a:t> extra chromosome on chromosome pair </a:t>
            </a:r>
            <a:r>
              <a:rPr lang="en-US" sz="2400" b="1" u="sng" dirty="0" smtClean="0"/>
              <a:t>21</a:t>
            </a:r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 smtClean="0"/>
              <a:t>Karyotype Practice</a:t>
            </a:r>
            <a:endParaRPr lang="en-US" sz="4800" b="1" u="sng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79237" r="66205" b="2567"/>
          <a:stretch>
            <a:fillRect/>
          </a:stretch>
        </p:blipFill>
        <p:spPr bwMode="auto">
          <a:xfrm>
            <a:off x="2286000" y="3124200"/>
            <a:ext cx="4191000" cy="32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6851" y="3352800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1" y="914400"/>
            <a:ext cx="8839200" cy="520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2. What’s wrong with karyotype #2? </a:t>
            </a:r>
            <a:r>
              <a:rPr lang="en-US" sz="2400" b="1" u="sng" dirty="0" smtClean="0"/>
              <a:t>Extra sex chromosome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genetic disorder, </a:t>
            </a:r>
            <a:r>
              <a:rPr lang="en-US" sz="2400" b="1" u="sng" dirty="0" err="1" smtClean="0"/>
              <a:t>Klinefelter’s</a:t>
            </a:r>
            <a:r>
              <a:rPr lang="en-US" sz="2400" dirty="0" smtClean="0"/>
              <a:t> is caused by an extra </a:t>
            </a:r>
            <a:r>
              <a:rPr lang="en-US" sz="2400" b="1" u="sng" dirty="0" smtClean="0"/>
              <a:t>X</a:t>
            </a:r>
            <a:r>
              <a:rPr lang="en-US" sz="2400" dirty="0" smtClean="0"/>
              <a:t> sex chromosome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"/>
            <a:ext cx="8183880" cy="1051560"/>
          </a:xfrm>
        </p:spPr>
        <p:txBody>
          <a:bodyPr/>
          <a:lstStyle/>
          <a:p>
            <a:pPr algn="ctr"/>
            <a:r>
              <a:rPr lang="en-US" sz="4400" u="sng" dirty="0" smtClean="0"/>
              <a:t>Karyotype practice</a:t>
            </a:r>
            <a:endParaRPr lang="en-US" sz="4400" u="sng" dirty="0"/>
          </a:p>
        </p:txBody>
      </p:sp>
      <p:pic>
        <p:nvPicPr>
          <p:cNvPr id="4098" name="Picture 2" descr="scan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0" t="77797" r="2481" b="3184"/>
          <a:stretch/>
        </p:blipFill>
        <p:spPr bwMode="auto">
          <a:xfrm>
            <a:off x="1981200" y="2362200"/>
            <a:ext cx="4834188" cy="42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369574"/>
            <a:ext cx="24195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1" y="914400"/>
            <a:ext cx="8839200" cy="520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3. The people with karyotypes #1 &amp; 2 above received extra chromosomes as a result of what process?</a:t>
            </a:r>
          </a:p>
          <a:p>
            <a:pPr marL="0" indent="0">
              <a:buNone/>
            </a:pPr>
            <a:r>
              <a:rPr lang="en-US" sz="2400" b="1" u="sng" smtClean="0"/>
              <a:t>nondisjunction</a:t>
            </a:r>
            <a:endParaRPr lang="en-US" sz="2400" b="1" u="sn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"/>
            <a:ext cx="8183880" cy="1051560"/>
          </a:xfrm>
        </p:spPr>
        <p:txBody>
          <a:bodyPr/>
          <a:lstStyle/>
          <a:p>
            <a:pPr algn="ctr"/>
            <a:r>
              <a:rPr lang="en-US" sz="4400" u="sng" dirty="0" smtClean="0"/>
              <a:t>Karyotype practice</a:t>
            </a:r>
            <a:endParaRPr lang="en-US" sz="4400" u="sng" dirty="0"/>
          </a:p>
        </p:txBody>
      </p:sp>
      <p:sp>
        <p:nvSpPr>
          <p:cNvPr id="4" name="Rectangle 3"/>
          <p:cNvSpPr/>
          <p:nvPr/>
        </p:nvSpPr>
        <p:spPr>
          <a:xfrm>
            <a:off x="1981200" y="2369574"/>
            <a:ext cx="24195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biology.iupui.edu/biocourses/N100/images/11nondisjun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78" y="2369574"/>
            <a:ext cx="585554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860925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7" y="76200"/>
            <a:ext cx="8686800" cy="838200"/>
          </a:xfrm>
        </p:spPr>
        <p:txBody>
          <a:bodyPr/>
          <a:lstStyle/>
          <a:p>
            <a:pPr algn="ctr"/>
            <a:r>
              <a:rPr lang="en-US" b="1" u="sng" dirty="0" smtClean="0"/>
              <a:t>Turner’s Syndrome</a:t>
            </a:r>
            <a:endParaRPr lang="en-US" b="1" u="sng" dirty="0"/>
          </a:p>
        </p:txBody>
      </p:sp>
      <p:pic>
        <p:nvPicPr>
          <p:cNvPr id="5" name="Picture 4" descr="http://www.doctortipster.com/wp-content/uploads/2011/07/turner-syndrom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99535"/>
            <a:ext cx="5125402" cy="482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psd202.org/PEHS/departments/science/tmurphy/fourth_period_web/turnersyndrome/assets/fs32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" y="1828800"/>
            <a:ext cx="376132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1879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Most </a:t>
            </a:r>
            <a:r>
              <a:rPr lang="en-US" sz="2400" dirty="0"/>
              <a:t>children with Down syndrome have mild to moderate cognitive disability. About half of the children who have Down syndrome are born with a </a:t>
            </a:r>
            <a:r>
              <a:rPr lang="en-US" sz="2400" dirty="0">
                <a:hlinkClick r:id="rId2"/>
              </a:rPr>
              <a:t>heart</a:t>
            </a:r>
            <a:r>
              <a:rPr lang="en-US" sz="2400" dirty="0"/>
              <a:t> defect. Children with Down syndrome are also prone to developing other </a:t>
            </a:r>
            <a:r>
              <a:rPr lang="en-US" sz="2400" dirty="0">
                <a:hlinkClick r:id="rId3"/>
              </a:rPr>
              <a:t>health problems</a:t>
            </a:r>
            <a:r>
              <a:rPr lang="en-US" sz="2400" dirty="0"/>
              <a:t>. For example, respiratory infections, hearing problems, and dental problems are common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8183880" cy="16764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Down’s Syndrome</a:t>
            </a:r>
            <a:endParaRPr lang="en-US" sz="4000" u="sng" dirty="0"/>
          </a:p>
        </p:txBody>
      </p:sp>
      <p:pic>
        <p:nvPicPr>
          <p:cNvPr id="5" name="Picture 4" descr="http://scfscience8.wikispaces.com/file/view/Down-Syndrome_2073_207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bookbing.org/wp-content/uploads/karyotype-down-syndr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336</Words>
  <Application>Microsoft Office PowerPoint</Application>
  <PresentationFormat>On-screen Show (4:3)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iRespondGraphMaster</vt:lpstr>
      <vt:lpstr>iRespondQuestionMaster</vt:lpstr>
      <vt:lpstr>Composite</vt:lpstr>
      <vt:lpstr>UNIT:  Cell Division What is a karyotype and how is it used to detect genetic disorders?  </vt:lpstr>
      <vt:lpstr>Karyotypes</vt:lpstr>
      <vt:lpstr>Karyotypes</vt:lpstr>
      <vt:lpstr>Karyotypes</vt:lpstr>
      <vt:lpstr>Karyotype Practice</vt:lpstr>
      <vt:lpstr>Karyotype practice</vt:lpstr>
      <vt:lpstr>Karyotype practice</vt:lpstr>
      <vt:lpstr>Turner’s Syndrome</vt:lpstr>
      <vt:lpstr>Down’s Syndrome</vt:lpstr>
      <vt:lpstr>Klinefelter’s</vt:lpstr>
      <vt:lpstr>Cri du Chat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158</cp:revision>
  <cp:lastPrinted>2012-10-10T13:34:46Z</cp:lastPrinted>
  <dcterms:created xsi:type="dcterms:W3CDTF">2012-08-12T15:53:18Z</dcterms:created>
  <dcterms:modified xsi:type="dcterms:W3CDTF">2016-03-02T12:56:28Z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