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3" r:id="rId2"/>
    <p:sldMasterId id="2147483795" r:id="rId3"/>
  </p:sldMasterIdLst>
  <p:sldIdLst>
    <p:sldId id="256" r:id="rId4"/>
    <p:sldId id="284" r:id="rId5"/>
    <p:sldId id="298" r:id="rId6"/>
    <p:sldId id="299" r:id="rId7"/>
    <p:sldId id="300" r:id="rId8"/>
    <p:sldId id="301" r:id="rId9"/>
    <p:sldId id="302" r:id="rId10"/>
    <p:sldId id="304" r:id="rId11"/>
    <p:sldId id="261" r:id="rId12"/>
    <p:sldId id="288" r:id="rId13"/>
    <p:sldId id="275" r:id="rId14"/>
    <p:sldId id="276" r:id="rId15"/>
    <p:sldId id="263" r:id="rId16"/>
    <p:sldId id="274" r:id="rId17"/>
    <p:sldId id="293" r:id="rId18"/>
    <p:sldId id="269" r:id="rId19"/>
    <p:sldId id="262" r:id="rId20"/>
    <p:sldId id="296" r:id="rId21"/>
    <p:sldId id="281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710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7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F31CAD-059A-4981-AD57-CA7113A19466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18C26D-1B11-4F9B-A949-8243103C0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384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C998-33FE-4206-9AA0-79994EE4BCEA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5E5B-78DE-4D41-AFC4-EE9101936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37D706-EFF1-4C46-A052-32C2B9F6E9D9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45D627-B1A0-4D0D-A5E3-4BDB6E6A7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5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5"/>
            <a:ext cx="10972800" cy="4625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A00EC9F-FA60-4990-B5DA-8CE2289A21AC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7852CF8-11D6-421B-A26C-EC9DE217B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40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  <a:prstGeom prst="rect">
            <a:avLst/>
          </a:prstGeo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  <a:prstGeom prst="rect">
            <a:avLst/>
          </a:prstGeo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48A467-DC8F-4123-B9B1-B433626997C3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2F0043-965F-4BAE-B3ED-E13D37B23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926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  <a:prstGeom prst="rect">
            <a:avLst/>
          </a:prstGeo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664AB57-19C4-40A4-96FC-C3D3F236266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EDBA9DA-DC68-42D1-BC86-E3E9AA650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293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F05C277-088C-43C2-AC3E-091CF97665E9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4816866-3CC2-4D92-85A7-EC953C3CD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08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396660B-D507-4978-A19E-295451A712D7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DD9CEB3-2721-4ABB-B228-18CC41995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93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8EAA9EB-0372-43BB-BE99-85C184BD4A08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89DCA5D-4485-4FA4-B4DE-9520E3DB7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63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A57EDA6-CEEE-41D0-9ADF-4C0290B8655D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52E86F0-BACB-4AFF-ABA2-8A082716F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547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prstGeom prst="rect">
            <a:avLst/>
          </a:prstGeo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447E4E6-6B6C-47AF-8B96-9E8608ADEC51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F0180A7-4C28-4F77-BACF-58873D8A6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8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C541-881E-47F6-94D0-CFAF75304236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D618-0C7C-4D54-8739-200065B62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10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774825"/>
            <a:ext cx="10972800" cy="462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9112217-E470-48EC-A472-24B61C0FE947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374E182-1257-42FD-8632-408A06260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415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2F38CAA-48FE-47ED-A785-4402A2864FC9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7E729BF-8D85-409E-B33F-D541D69B1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3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5"/>
            <a:ext cx="10972800" cy="4625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1B42C7D-8C26-4421-9497-35724D58C39E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E442A68-3422-4CFC-A0D0-0910741D2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30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  <a:prstGeom prst="rect">
            <a:avLst/>
          </a:prstGeo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  <a:prstGeom prst="rect">
            <a:avLst/>
          </a:prstGeo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A21D70-4AEE-4D6D-ACED-C4A81E2FDDD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1B6396-8043-4FA9-A9E0-ECE4AFBC9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216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  <a:prstGeom prst="rect">
            <a:avLst/>
          </a:prstGeo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CC92A7A-C46D-439E-A5AD-21DAD906B760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DFFD8BC-C94D-4DA9-9305-4CE7CA5A3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694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A9914F6-CC29-4D95-8B1D-AB5C9AEFCDB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B29426-5A46-42F1-B40B-B92921228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136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1D4FCA7-2E92-441B-A033-304677B7C420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2131FC3-32D3-4940-B06C-443C21F5E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72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DAEBCB6-FB0B-43EF-AB38-76122D91ED16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969814F-949F-47ED-A402-AF2301BB9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2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3ED486B-3BD8-4D25-8B98-83C2247D007E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935A387-A706-4E0B-B9E6-E046E2E91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37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prstGeom prst="rect">
            <a:avLst/>
          </a:prstGeo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AF7D6AC-8368-44C2-ADDB-509FCF4194A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47250EA-989D-4018-AD19-C202EC648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453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66B01A-198A-4102-90A3-72DEC840A494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7DB3-1CF5-4D67-959A-559DF21CC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29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774825"/>
            <a:ext cx="10972800" cy="462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10B6101-8556-4252-93C5-5C5F9F5F1BF7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A910515-2F34-4F73-B094-746FEDD79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99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C1220F-EEEF-4483-857B-F8D254F6B07C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2781FAC-A13C-4E92-B5CB-08D724ABD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5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07A6-15BF-4120-805A-78324EAEF894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754A-FF73-43CB-93E0-CEB961307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10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9185-C539-4687-8759-D3A92DE4FB5A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42C7-D367-4679-B24F-0300B34D5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2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164B-BC65-4B4C-AC48-B3CA5E877F6F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3775-1E21-48AE-8ED1-70FBB41C8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11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F3D43A-2D0A-4677-9403-2A509CF3242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93CD5D-92A4-4689-AC5B-E8EBD1E12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23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31D4DB-7BF9-4FFC-BF50-3B8CA5D621C0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3ED43E-A53C-4686-9D16-B1A899436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22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76BAB4-924B-40C2-974E-4930ABC1E12B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BF1D9-6D34-41D1-803D-94829A339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929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1DCDC490-A749-4235-A45B-F981F9E07F2C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C28A1D8B-32BF-4596-88A5-03ED57A22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49" r:id="rId5"/>
    <p:sldLayoutId id="2147483950" r:id="rId6"/>
    <p:sldLayoutId id="2147483954" r:id="rId7"/>
    <p:sldLayoutId id="2147483955" r:id="rId8"/>
    <p:sldLayoutId id="2147483956" r:id="rId9"/>
    <p:sldLayoutId id="2147483951" r:id="rId10"/>
    <p:sldLayoutId id="21474839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QuestionShape"/>
          <p:cNvSpPr/>
          <p:nvPr userDrawn="1"/>
        </p:nvSpPr>
        <p:spPr>
          <a:xfrm>
            <a:off x="169334" y="127000"/>
            <a:ext cx="11853333" cy="2857500"/>
          </a:xfrm>
          <a:prstGeom prst="rect">
            <a:avLst/>
          </a:prstGeom>
        </p:spPr>
        <p:txBody>
          <a:bodyPr rIns="4572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en-US" sz="4500" b="1">
                <a:solidFill>
                  <a:srgbClr val="FFC800"/>
                </a:solidFill>
                <a:latin typeface="+mj-lt"/>
                <a:ea typeface="ＭＳ Ｐゴシック" charset="0"/>
                <a:cs typeface="ＭＳ Ｐゴシック" charset="0"/>
              </a:rPr>
              <a:t>iRespond Question Master</a:t>
            </a:r>
          </a:p>
        </p:txBody>
      </p:sp>
      <p:sp>
        <p:nvSpPr>
          <p:cNvPr id="13317" name="AShape"/>
          <p:cNvSpPr>
            <a:spLocks noChangeArrowheads="1"/>
          </p:cNvSpPr>
          <p:nvPr userDrawn="1"/>
        </p:nvSpPr>
        <p:spPr bwMode="auto">
          <a:xfrm>
            <a:off x="169334" y="3111500"/>
            <a:ext cx="1185333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13318" name="BShape"/>
          <p:cNvSpPr>
            <a:spLocks noChangeArrowheads="1"/>
          </p:cNvSpPr>
          <p:nvPr userDrawn="1"/>
        </p:nvSpPr>
        <p:spPr bwMode="auto">
          <a:xfrm>
            <a:off x="169334" y="3835400"/>
            <a:ext cx="1185333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13319" name="CShape"/>
          <p:cNvSpPr>
            <a:spLocks noChangeArrowheads="1"/>
          </p:cNvSpPr>
          <p:nvPr userDrawn="1"/>
        </p:nvSpPr>
        <p:spPr bwMode="auto">
          <a:xfrm>
            <a:off x="169334" y="4559300"/>
            <a:ext cx="1185333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13320" name="DShape"/>
          <p:cNvSpPr>
            <a:spLocks noChangeArrowheads="1"/>
          </p:cNvSpPr>
          <p:nvPr userDrawn="1"/>
        </p:nvSpPr>
        <p:spPr bwMode="auto">
          <a:xfrm>
            <a:off x="169334" y="5283200"/>
            <a:ext cx="1185333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13321" name="EShape"/>
          <p:cNvSpPr>
            <a:spLocks noChangeArrowheads="1"/>
          </p:cNvSpPr>
          <p:nvPr userDrawn="1"/>
        </p:nvSpPr>
        <p:spPr bwMode="auto">
          <a:xfrm>
            <a:off x="169334" y="6007100"/>
            <a:ext cx="1185333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14" name="Percent"/>
          <p:cNvSpPr/>
          <p:nvPr userDrawn="1"/>
        </p:nvSpPr>
        <p:spPr>
          <a:xfrm>
            <a:off x="8466667" y="254000"/>
            <a:ext cx="3386667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8000" cap="flat" cmpd="thickThin" algn="ctr">
            <a:noFill/>
            <a:prstDash val="solid"/>
          </a:ln>
          <a:effectLst/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5" name="Timer"/>
          <p:cNvSpPr/>
          <p:nvPr userDrawn="1"/>
        </p:nvSpPr>
        <p:spPr>
          <a:xfrm>
            <a:off x="338667" y="254000"/>
            <a:ext cx="3386667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8000" cap="flat" cmpd="thickThin" algn="ctr">
            <a:noFill/>
            <a:prstDash val="solid"/>
          </a:ln>
          <a:effectLst/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GraphShape" hidden="1"/>
          <p:cNvSpPr/>
          <p:nvPr userDrawn="1"/>
        </p:nvSpPr>
        <p:spPr>
          <a:xfrm>
            <a:off x="169334" y="254000"/>
            <a:ext cx="1693333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693333" y="3175000"/>
            <a:ext cx="3556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693333" y="1270000"/>
            <a:ext cx="99060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5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1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5926667" y="1905000"/>
            <a:ext cx="5672667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693333" y="5842000"/>
            <a:ext cx="99060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4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3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1185333" y="1587500"/>
            <a:ext cx="10668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338667" y="1841500"/>
            <a:ext cx="1016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9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8000" cap="flat" cmpd="thickThin" algn="ctr">
              <a:noFill/>
              <a:prstDash val="solid"/>
            </a:ln>
            <a:effectLst/>
            <a:extLst>
              <a:ext uri="{91240B29-F687-4f45-9708-019B960494DF}"/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Study of Hair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2209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 sz="4000"/>
              <a:t>Chapter  3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752600" y="5257801"/>
            <a:ext cx="861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SFS1. Students will recognize and classify various types of evidence in relation  to the definition and scope of Forensic Science 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SFS2. Students will use various scientific techniques to analyze physical and trace evidence. </a:t>
            </a:r>
            <a:r>
              <a:rPr lang="en-US" altLang="en-US" sz="1800">
                <a:latin typeface="Arial" panose="020B0604020202020204" pitchFamily="34" charset="0"/>
              </a:rPr>
              <a:t>          </a:t>
            </a:r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Arial" panose="020B0604020202020204" pitchFamily="34" charset="0"/>
              </a:rPr>
              <a:t>	b. Analyze the morphology and types of hair, fibers, soil and glass.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981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28" tIns="45720" rIns="45720" bIns="0" numCol="1" rtlCol="0" anchor="b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000">
                <a:solidFill>
                  <a:srgbClr val="CC3300"/>
                </a:solidFill>
                <a:latin typeface="Arial" panose="020B0604020202020204" pitchFamily="34" charset="0"/>
              </a:rPr>
              <a:t>Forensic Science: Fundamentals &amp; Investigations, Chapter 3 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164014" y="6477000"/>
            <a:ext cx="55086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buClrTx/>
              <a:buSzTx/>
              <a:buFontTx/>
              <a:buNone/>
            </a:pPr>
            <a:fld id="{B5196044-B1E1-454B-ADC1-7B5474CCCFBA}" type="slidenum">
              <a:rPr lang="en-US" altLang="en-US" sz="2600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buClrTx/>
                <a:buSzTx/>
                <a:buFontTx/>
                <a:buNone/>
              </a:pPr>
              <a:t>10</a:t>
            </a:fld>
            <a:endParaRPr lang="en-US" altLang="en-US" sz="2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0AD00"/>
                </a:solidFill>
                <a:ea typeface="ＭＳ Ｐゴシック" charset="0"/>
                <a:cs typeface="+mj-cs"/>
              </a:rPr>
              <a:t>The Root</a:t>
            </a:r>
          </a:p>
        </p:txBody>
      </p:sp>
      <p:pic>
        <p:nvPicPr>
          <p:cNvPr id="3994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505200"/>
            <a:ext cx="3206750" cy="2076450"/>
          </a:xfrm>
          <a:noFill/>
        </p:spPr>
      </p:pic>
      <p:pic>
        <p:nvPicPr>
          <p:cNvPr id="3994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1" y="3429001"/>
            <a:ext cx="3649663" cy="2157413"/>
          </a:xfrm>
          <a:noFill/>
        </p:spPr>
      </p:pic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09600" y="1600200"/>
            <a:ext cx="108204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80"/>
              </a:buClr>
              <a:defRPr/>
            </a:pPr>
            <a:r>
              <a:rPr lang="en-US" sz="3200" dirty="0">
                <a:latin typeface="+mn-lt"/>
                <a:ea typeface="ＭＳ Ｐゴシック" charset="0"/>
              </a:rPr>
              <a:t>Human roots </a:t>
            </a:r>
            <a:r>
              <a:rPr lang="en-US" sz="3200" b="1" dirty="0">
                <a:latin typeface="+mn-lt"/>
                <a:ea typeface="ＭＳ Ｐゴシック" charset="0"/>
              </a:rPr>
              <a:t>look</a:t>
            </a:r>
            <a:r>
              <a:rPr lang="en-US" sz="3200" dirty="0">
                <a:latin typeface="+mn-lt"/>
                <a:ea typeface="ＭＳ Ｐゴシック" charset="0"/>
              </a:rPr>
              <a:t> different based on whether they have been forcibly removed or if they have fallen out. Animal roots will vary, but in general have a spear shape.</a:t>
            </a:r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2590800" y="56388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Fallen out</a:t>
            </a:r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7696200" y="55626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Forcibly removed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0AD00"/>
                </a:solidFill>
                <a:ea typeface="ＭＳ Ｐゴシック" charset="0"/>
                <a:cs typeface="+mj-cs"/>
              </a:rPr>
              <a:t>The Life Cycle of Hair</a:t>
            </a:r>
            <a:r>
              <a:rPr lang="en-US" sz="2800" dirty="0">
                <a:solidFill>
                  <a:srgbClr val="F0AD00"/>
                </a:solidFill>
                <a:ea typeface="ＭＳ Ｐゴシック" charset="0"/>
                <a:cs typeface="+mj-cs"/>
              </a:rPr>
              <a:t> </a:t>
            </a:r>
            <a:endParaRPr lang="en-US" dirty="0">
              <a:solidFill>
                <a:srgbClr val="F0AD0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11658600" cy="4625975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dirty="0" err="1"/>
              <a:t>Anagen</a:t>
            </a:r>
            <a:r>
              <a:rPr lang="en-US" altLang="en-US" dirty="0"/>
              <a:t> – Hair grows.</a:t>
            </a:r>
          </a:p>
          <a:p>
            <a:pPr marL="457200" lvl="1" indent="0" eaLnBrk="1" hangingPunct="1"/>
            <a:r>
              <a:rPr lang="en-US" altLang="en-US" dirty="0"/>
              <a:t>80 – 90% of hair in this phase</a:t>
            </a:r>
          </a:p>
          <a:p>
            <a:pPr marL="457200" lvl="1" indent="0" eaLnBrk="1" hangingPunct="1"/>
            <a:r>
              <a:rPr lang="en-US" altLang="en-US" dirty="0"/>
              <a:t>Length of this phase varies from person to person, and on different parts of the body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399" y="3200400"/>
            <a:ext cx="6357793" cy="350043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F0AD00"/>
                </a:solidFill>
                <a:ea typeface="ＭＳ Ｐゴシック" charset="0"/>
                <a:cs typeface="+mj-cs"/>
              </a:rPr>
              <a:t>The Life Cycle of Hair</a:t>
            </a:r>
            <a:r>
              <a:rPr lang="en-US" sz="3200" dirty="0">
                <a:solidFill>
                  <a:srgbClr val="F0AD00"/>
                </a:solidFill>
                <a:ea typeface="ＭＳ Ｐゴシック" charset="0"/>
                <a:cs typeface="+mj-cs"/>
              </a:rPr>
              <a:t> 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Catagen</a:t>
            </a:r>
            <a:r>
              <a:rPr lang="en-US" altLang="en-US" dirty="0"/>
              <a:t> – Growth slows, and then stops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	Phase lasts only a couple of weeks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	Follicle shrinks and root breaks away.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 err="1"/>
              <a:t>Telogen</a:t>
            </a:r>
            <a:r>
              <a:rPr lang="en-US" altLang="en-US" dirty="0"/>
              <a:t> – Hair rests, no active growth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	Lasts five to six weeks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	Root begins to grow a new hair (in 	</a:t>
            </a:r>
            <a:r>
              <a:rPr lang="en-US" altLang="en-US" dirty="0" err="1"/>
              <a:t>anagen</a:t>
            </a:r>
            <a:r>
              <a:rPr lang="en-US" altLang="en-US" dirty="0"/>
              <a:t>), pushing the old hair out.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What Can We Find Out From Hair?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638800" y="1676400"/>
            <a:ext cx="57912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Phase contrast microscopy and fluorescent microscopy can make it easier to determine the presence of a dye or other treatment.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4114800" cy="29892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Treated 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Hair that has been bleached or dyed can make hair brittle and disturb the cuticle.</a:t>
            </a:r>
          </a:p>
          <a:p>
            <a:pPr eaLnBrk="1" hangingPunct="1"/>
            <a:r>
              <a:rPr lang="en-US" altLang="en-US" dirty="0"/>
              <a:t>Dying changes the color of both the cuticle and the cortex.</a:t>
            </a:r>
          </a:p>
          <a:p>
            <a:pPr eaLnBrk="1" hangingPunct="1"/>
            <a:r>
              <a:rPr lang="en-US" altLang="en-US" dirty="0"/>
              <a:t>Time since last treatment can be used to help identify hairs from the same person.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911313"/>
            <a:ext cx="4283076" cy="281803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164014" y="6477000"/>
            <a:ext cx="55086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buClrTx/>
              <a:buSzTx/>
              <a:buFontTx/>
              <a:buNone/>
            </a:pPr>
            <a:fld id="{6CA334F4-21B2-4187-93C9-43EF92E0A8E2}" type="slidenum">
              <a:rPr lang="en-US" altLang="en-US" sz="2600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buClrTx/>
                <a:buSzTx/>
                <a:buFontTx/>
                <a:buNone/>
              </a:pPr>
              <a:t>15</a:t>
            </a:fld>
            <a:endParaRPr lang="en-US" altLang="en-US" sz="2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848600" cy="914400"/>
          </a:xfrm>
        </p:spPr>
        <p:txBody>
          <a:bodyPr/>
          <a:lstStyle/>
          <a:p>
            <a:pPr eaLnBrk="1" hangingPunct="1">
              <a:lnSpc>
                <a:spcPct val="65000"/>
              </a:lnSpc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  <a:ea typeface="ＭＳ Ｐゴシック" charset="0"/>
                <a:cs typeface="+mj-cs"/>
              </a:rPr>
              <a:t>Animal Hair vs. Human Hair</a:t>
            </a:r>
            <a:endParaRPr lang="en-US" sz="4800" b="0" dirty="0">
              <a:solidFill>
                <a:schemeClr val="tx1"/>
              </a:solidFill>
              <a:latin typeface="Kartika" charset="0"/>
              <a:ea typeface="ＭＳ Ｐゴシック" charset="0"/>
              <a:cs typeface="+mj-cs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11506200" cy="28956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CC3300"/>
                </a:solidFill>
                <a:latin typeface="Kartika" pitchFamily="18" charset="0"/>
              </a:rPr>
              <a:t>	 </a:t>
            </a:r>
            <a:r>
              <a:rPr lang="en-US" altLang="en-US" sz="2400" b="1" dirty="0">
                <a:solidFill>
                  <a:srgbClr val="CC3300"/>
                </a:solidFill>
              </a:rPr>
              <a:t>Spinous       		     Coronal      	                   Imbricate</a:t>
            </a:r>
          </a:p>
          <a:p>
            <a:pPr eaLnBrk="1" hangingPunct="1">
              <a:lnSpc>
                <a:spcPct val="6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endParaRPr lang="en-US" altLang="en-US" sz="9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altLang="en-US" dirty="0"/>
              <a:t>The cuticle is typically different.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altLang="en-US" dirty="0"/>
              <a:t>The cuticle scales in animals tend to resemble petals (spinous) or they give the appearance of a stack of crowns (coronal). 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altLang="en-US" dirty="0"/>
              <a:t>The cuticle scales in humans commonly are flattened and narrow (imbricate). </a:t>
            </a:r>
          </a:p>
        </p:txBody>
      </p:sp>
      <p:pic>
        <p:nvPicPr>
          <p:cNvPr id="45061" name="Picture 5" descr="Ch 3 Imbricate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676400"/>
            <a:ext cx="1195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6" descr="Ch 3 Spinous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12779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7" descr="Ch 3 Coronal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600200"/>
            <a:ext cx="11541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Animal Hair vs. Human 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Human hair has pigment denser toward the cuticle.  Animal hair is denser toward the medulla.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Human hair is usually one color long its length.  Animal hair can change suddenly in bands.</a:t>
            </a:r>
          </a:p>
          <a:p>
            <a:pPr eaLnBrk="1" hangingPunct="1"/>
            <a:r>
              <a:rPr lang="en-US" altLang="en-US" dirty="0"/>
              <a:t>The ratio of the diameter of the medulla to the diameter of the entire hair is called the </a:t>
            </a:r>
            <a:r>
              <a:rPr lang="en-US" altLang="en-US" u="sng" dirty="0"/>
              <a:t>medullary index</a:t>
            </a:r>
            <a:r>
              <a:rPr lang="en-US" altLang="en-US" dirty="0"/>
              <a:t>.   </a:t>
            </a:r>
          </a:p>
          <a:p>
            <a:pPr eaLnBrk="1" hangingPunct="1"/>
            <a:r>
              <a:rPr lang="en-US" altLang="en-US" dirty="0"/>
              <a:t>If the medullary index is 1/3 or less, the hair is human.  If it is ½ or more, it is animal.</a:t>
            </a:r>
          </a:p>
          <a:p>
            <a:pPr eaLnBrk="1" hangingPunct="1">
              <a:defRPr/>
            </a:pPr>
            <a:endParaRPr 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dirty="0">
              <a:ea typeface="ＭＳ Ｐゴシック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What Can We Find Out From Hair?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Neutron activation analysis (NAA) can identify fourteen specific elements in hair, greatly increasing the accuracy of matches.</a:t>
            </a:r>
          </a:p>
          <a:p>
            <a:pPr eaLnBrk="1" hangingPunct="1"/>
            <a:r>
              <a:rPr lang="en-US" altLang="en-US"/>
              <a:t>Hair can be used to detect exposure to poisons or narcotics.</a:t>
            </a:r>
          </a:p>
          <a:p>
            <a:pPr eaLnBrk="1" hangingPunct="1"/>
            <a:r>
              <a:rPr lang="en-US" altLang="en-US"/>
              <a:t>The average hair grows 1.3 cm each month, allowing forensic chemists to determine when exposure occurred.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164014" y="6477000"/>
            <a:ext cx="55086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buClrTx/>
              <a:buSzTx/>
              <a:buFontTx/>
              <a:buNone/>
            </a:pPr>
            <a:fld id="{37181E61-D8EA-4CA2-99AA-12B28C834599}" type="slidenum">
              <a:rPr lang="en-US" altLang="en-US" sz="2600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buClrTx/>
                <a:buSzTx/>
                <a:buFontTx/>
                <a:buNone/>
              </a:pPr>
              <a:t>18</a:t>
            </a:fld>
            <a:endParaRPr lang="en-US" altLang="en-US" sz="2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0AD00"/>
                </a:solidFill>
                <a:latin typeface="Arial Black" charset="0"/>
                <a:ea typeface="ＭＳ Ｐゴシック" charset="0"/>
                <a:cs typeface="+mj-cs"/>
              </a:rPr>
              <a:t>DNA from Hair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11353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The root contains nuclear DNA. If the hair has been forcibly removed, some follicular tissue may be attached containing DNA.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The hair shaft contains abundant mitochondrial DNA, inherited only from the mother. This process is more difficult and costly than using nuclear DNA.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Other Hair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Number of hairs on typical heads</a:t>
            </a:r>
          </a:p>
          <a:p>
            <a:pPr lvl="1" eaLnBrk="1" hangingPunct="1"/>
            <a:r>
              <a:rPr lang="en-US" altLang="en-US"/>
              <a:t>Redheads = ~80,000</a:t>
            </a:r>
          </a:p>
          <a:p>
            <a:pPr lvl="1" eaLnBrk="1" hangingPunct="1"/>
            <a:r>
              <a:rPr lang="en-US" altLang="en-US"/>
              <a:t>Dark hair = ~100,000</a:t>
            </a:r>
          </a:p>
          <a:p>
            <a:pPr lvl="1" eaLnBrk="1" hangingPunct="1"/>
            <a:r>
              <a:rPr lang="en-US" altLang="en-US"/>
              <a:t>Blondes = ~120,000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164014" y="6477000"/>
            <a:ext cx="55086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buClrTx/>
              <a:buSzTx/>
              <a:buFontTx/>
              <a:buNone/>
            </a:pPr>
            <a:fld id="{A4F0FCED-B5F9-4B47-80D3-A0CB50F21881}" type="slidenum">
              <a:rPr lang="en-US" altLang="en-US" sz="2600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buClrTx/>
                <a:buSzTx/>
                <a:buFontTx/>
                <a:buNone/>
              </a:pPr>
              <a:t>2</a:t>
            </a:fld>
            <a:endParaRPr lang="en-US" altLang="en-US" sz="2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0AD00"/>
                </a:solidFill>
                <a:ea typeface="ＭＳ Ｐゴシック" charset="0"/>
                <a:cs typeface="+mj-cs"/>
              </a:rPr>
              <a:t>Introduction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12014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Human hair is one of the most frequently found pieces of evidence at the scene of a violent crime.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From hair one can determine: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If the source is human or animal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Race (sometimes)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Origin of the location on the source</a:t>
            </a:r>
            <a:r>
              <a:rPr lang="ja-JP" altLang="en-US" sz="3200" dirty="0"/>
              <a:t>’</a:t>
            </a:r>
            <a:r>
              <a:rPr lang="en-US" altLang="ja-JP" sz="3200" dirty="0"/>
              <a:t>s body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Whether the hair was forcibly removed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If the hair has been treated with chemicals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/>
              <a:t>If drugs have been ingested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4649788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Structure of Hair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actively growing base of the hair is called the </a:t>
            </a:r>
            <a:r>
              <a:rPr lang="en-US" altLang="en-US" u="sng"/>
              <a:t>follicle</a:t>
            </a:r>
            <a:r>
              <a:rPr lang="en-US" altLang="en-US"/>
              <a:t>, and contains DNA and living cells.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Structure of Hair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9753600" cy="4625975"/>
          </a:xfrm>
        </p:spPr>
        <p:txBody>
          <a:bodyPr/>
          <a:lstStyle/>
          <a:p>
            <a:pPr eaLnBrk="1" hangingPunct="1"/>
            <a:r>
              <a:rPr lang="en-US" altLang="en-US" dirty="0"/>
              <a:t>Hair is often compared to a pencil.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</p:txBody>
      </p:sp>
      <p:pic>
        <p:nvPicPr>
          <p:cNvPr id="337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6687"/>
            <a:ext cx="3429000" cy="458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44069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Structure of Hair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u="sng"/>
              <a:t>cuticle</a:t>
            </a:r>
            <a:r>
              <a:rPr lang="en-US" altLang="en-US"/>
              <a:t> is made of scales that overlap and protect the inner layers of the hair.  The edges of the scales always point away from the root.</a:t>
            </a:r>
          </a:p>
        </p:txBody>
      </p:sp>
      <p:pic>
        <p:nvPicPr>
          <p:cNvPr id="18435" name="Picture 2" descr="Slight lifting of the edge of the hair cuti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1" y="3462339"/>
            <a:ext cx="4695825" cy="278447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Ch 3 HairShaft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52400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Structure of Hair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019800" y="1774826"/>
            <a:ext cx="5562600" cy="4625975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u="sng" dirty="0"/>
              <a:t>cortex</a:t>
            </a:r>
            <a:r>
              <a:rPr lang="en-US" altLang="en-US" dirty="0"/>
              <a:t> is the largest part of the hair.  It is filled with pigment called </a:t>
            </a:r>
            <a:r>
              <a:rPr lang="en-US" altLang="en-US" u="sng" dirty="0"/>
              <a:t>melanin</a:t>
            </a:r>
            <a:r>
              <a:rPr lang="en-US" altLang="en-US" dirty="0"/>
              <a:t> that gives hair its color.</a:t>
            </a:r>
          </a:p>
          <a:p>
            <a:pPr eaLnBrk="1" hangingPunct="1"/>
            <a:r>
              <a:rPr lang="en-US" altLang="en-US" dirty="0"/>
              <a:t>It also determines shape.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1905000"/>
            <a:ext cx="34210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Structure of Hair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5829300" cy="3962400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u="sng" dirty="0"/>
              <a:t>medulla</a:t>
            </a:r>
            <a:r>
              <a:rPr lang="en-US" altLang="en-US" dirty="0"/>
              <a:t> is the center of the hair.  It can be a hollow tube, or filled with cells.</a:t>
            </a:r>
          </a:p>
        </p:txBody>
      </p:sp>
      <p:pic>
        <p:nvPicPr>
          <p:cNvPr id="36868" name="Picture 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1"/>
            <a:ext cx="40386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1" y="4800600"/>
            <a:ext cx="4735513" cy="19431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What Can We Find Out From Hair?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Hair with follicle cells is </a:t>
            </a:r>
            <a:r>
              <a:rPr lang="en-US" altLang="en-US" u="sng"/>
              <a:t>individual evidence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It can be used to make a DNA match.</a:t>
            </a:r>
          </a:p>
          <a:p>
            <a:pPr eaLnBrk="1" hangingPunct="1"/>
            <a:endParaRPr lang="en-US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2971799"/>
            <a:ext cx="5257799" cy="359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What Can We Find Out From Hair?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Hair is </a:t>
            </a:r>
            <a:r>
              <a:rPr lang="en-US" altLang="en-US" u="sng"/>
              <a:t>class evidence</a:t>
            </a:r>
            <a:r>
              <a:rPr lang="en-US" altLang="en-US"/>
              <a:t> without follicle cells.</a:t>
            </a:r>
          </a:p>
          <a:p>
            <a:pPr eaLnBrk="1" hangingPunct="1"/>
            <a:r>
              <a:rPr lang="en-US" altLang="en-US"/>
              <a:t>It can be used to identify a class a people with certain hair characteristics.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12087"/>
            <a:ext cx="4800600" cy="307238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620</TotalTime>
  <Words>692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Module</vt:lpstr>
      <vt:lpstr>iRespondQuestionMaster</vt:lpstr>
      <vt:lpstr>iRespondGraphMaster</vt:lpstr>
      <vt:lpstr>The Study of Hair</vt:lpstr>
      <vt:lpstr>Introduction</vt:lpstr>
      <vt:lpstr>The Structure of Hair</vt:lpstr>
      <vt:lpstr>The Structure of Hair</vt:lpstr>
      <vt:lpstr>The Structure of Hair</vt:lpstr>
      <vt:lpstr>The Structure of Hair</vt:lpstr>
      <vt:lpstr>The Structure of Hair</vt:lpstr>
      <vt:lpstr>What Can We Find Out From Hair?</vt:lpstr>
      <vt:lpstr>What Can We Find Out From Hair?</vt:lpstr>
      <vt:lpstr>The Root</vt:lpstr>
      <vt:lpstr>The Life Cycle of Hair </vt:lpstr>
      <vt:lpstr>The Life Cycle of Hair </vt:lpstr>
      <vt:lpstr>What Can We Find Out From Hair?</vt:lpstr>
      <vt:lpstr>Treated Hair</vt:lpstr>
      <vt:lpstr>Animal Hair vs. Human Hair</vt:lpstr>
      <vt:lpstr>Animal Hair vs. Human Hair</vt:lpstr>
      <vt:lpstr>What Can We Find Out From Hair?</vt:lpstr>
      <vt:lpstr>DNA from Hair</vt:lpstr>
      <vt:lpstr>Other Hair Info</vt:lpstr>
    </vt:vector>
  </TitlesOfParts>
  <Company>Buckeye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Hair</dc:title>
  <dc:creator>Kristen Kohli</dc:creator>
  <cp:lastModifiedBy>Nikki Bisesi</cp:lastModifiedBy>
  <cp:revision>57</cp:revision>
  <dcterms:created xsi:type="dcterms:W3CDTF">2008-08-13T19:00:25Z</dcterms:created>
  <dcterms:modified xsi:type="dcterms:W3CDTF">2019-01-18T18:01:36Z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