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rbel" panose="020B0503020204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B16CA2-0DF0-45AD-A82B-8C1B2AFECFFC}">
  <a:tblStyle styleId="{20B16CA2-0DF0-45AD-A82B-8C1B2AFECF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4" name="Google Shape;2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9" name="Google Shape;22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7" name="Google Shape;23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4" name="Google Shape;25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1" name="Google Shape;26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6" name="Google Shape;27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4" name="Google Shape;28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99" name="Google Shape;29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9" name="Google Shape;1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4" name="Google Shape;1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92" name="Google Shape;19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2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dt" idx="10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ftr" idx="11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 rot="5400000">
            <a:off x="2259012" y="-26988"/>
            <a:ext cx="46259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/>
          <p:nvPr/>
        </p:nvSpPr>
        <p:spPr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 rot="5400000">
            <a:off x="4808537" y="2247903"/>
            <a:ext cx="5851525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2206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>
            <a:spLocks noGrp="1"/>
          </p:cNvSpPr>
          <p:nvPr>
            <p:ph type="clipArt" idx="2"/>
          </p:nvPr>
        </p:nvSpPr>
        <p:spPr>
          <a:xfrm>
            <a:off x="457200" y="1774825"/>
            <a:ext cx="4038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95363" marR="0" lvl="2" indent="-2333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216025" marR="0" lvl="3" indent="-187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425575" marR="0" lvl="4" indent="-193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27632" marR="0" lvl="5" indent="-192532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28800" marR="0" lvl="6" indent="-1905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029968" marR="0" lvl="7" indent="-188467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231136" marR="0" lvl="8" indent="-18643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648200" y="1774825"/>
            <a:ext cx="4038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E66C7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BB76D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E8865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E66C7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BB76D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E8865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66C7D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BB76D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E8865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hyperlink" Target="http://www.sxc.hu/browse.phtml?f=download&amp;id=89025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2362200" y="5638800"/>
            <a:ext cx="8077200" cy="1673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Glass Evidence</a:t>
            </a:r>
            <a:endParaRPr sz="47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28600"/>
            <a:ext cx="4913313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3" name="Google Shape;203;p27" descr="Glass Fracture 10-Right Hole Penetrated 1s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/>
        </p:nvSpPr>
        <p:spPr>
          <a:xfrm>
            <a:off x="7848600" y="6461125"/>
            <a:ext cx="1295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bsapp.com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0" name="Google Shape;210;p28" descr="Glass Fracture 11-Top Hole Penetrated 1s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7848600" y="6461125"/>
            <a:ext cx="1295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bsapp.com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Determining Direction of Impact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8" name="Google Shape;218;p29"/>
          <p:cNvSpPr txBox="1">
            <a:spLocks noGrp="1"/>
          </p:cNvSpPr>
          <p:nvPr>
            <p:ph type="body" idx="1"/>
          </p:nvPr>
        </p:nvSpPr>
        <p:spPr>
          <a:xfrm>
            <a:off x="21771" y="2563812"/>
            <a:ext cx="4343400" cy="325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High speed projectiles like bullets often leave holes that are wider at the exit side.</a:t>
            </a:r>
            <a:endParaRPr/>
          </a:p>
        </p:txBody>
      </p:sp>
      <p:pic>
        <p:nvPicPr>
          <p:cNvPr id="219" name="Google Shape;219;p29" descr="http://www.the123d.com/architecture/accessories/idschloerby/glass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286000"/>
            <a:ext cx="3810000" cy="381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What direction?</a:t>
            </a: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5" name="Google Shape;22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295400"/>
            <a:ext cx="4953000" cy="5562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6" name="Google Shape;226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-21771" y="1295400"/>
            <a:ext cx="4438021" cy="59202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What direction, and in what order?</a:t>
            </a:r>
            <a:endParaRPr sz="405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3" name="Google Shape;233;p31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4" name="Google Shape;234;p31" descr="http://www.sabrg.co.za/web-shattered%20glas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10112"/>
            <a:ext cx="9144000" cy="54824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Speed of Impact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Google Shape;241;p32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4582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Higher speed impacts produce fewer concentric fractures than lower speed impacts.</a:t>
            </a:r>
            <a:endParaRPr/>
          </a:p>
        </p:txBody>
      </p:sp>
      <p:pic>
        <p:nvPicPr>
          <p:cNvPr id="242" name="Google Shape;242;p32" descr="http://www.fotosearch.com/bthumb/PDS/PDS059/AA02409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3548062"/>
            <a:ext cx="2819400" cy="28194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43" name="Google Shape;243;p32" descr="Broken Glass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3300" y="3548062"/>
            <a:ext cx="3759200" cy="28194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5562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Path of a Bullet Passing through Window Glass</a:t>
            </a:r>
            <a:r>
              <a:rPr lang="en-US" sz="3690" b="1" i="0" u="none" strike="noStrike" cap="none">
                <a:solidFill>
                  <a:srgbClr val="3A7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9" name="Google Shape;249;p33"/>
          <p:cNvSpPr txBox="1">
            <a:spLocks noGrp="1"/>
          </p:cNvSpPr>
          <p:nvPr>
            <p:ph type="body" idx="1"/>
          </p:nvPr>
        </p:nvSpPr>
        <p:spPr>
          <a:xfrm>
            <a:off x="228600" y="2971800"/>
            <a:ext cx="8915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entry hole will be round if the bullet was fired perpendicular to the pane. </a:t>
            </a:r>
            <a:endParaRPr/>
          </a:p>
          <a:p>
            <a:pPr marL="438150" marR="0" lvl="0" indent="-323850" algn="l" rtl="0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If fired from an angle, glass pieces will be forced out to the opposite side from the shot. </a:t>
            </a:r>
            <a:endParaRPr/>
          </a:p>
          <a:p>
            <a:pPr marL="438150" marR="0" lvl="0" indent="-323850" algn="l" rtl="0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angles at which bullets enter window glass can help locate the position of the shooter.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pic>
        <p:nvPicPr>
          <p:cNvPr id="250" name="Google Shape;250;p33" descr="Untitled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5628" y="0"/>
            <a:ext cx="3352800" cy="29543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1" name="Google Shape;25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1559493"/>
            <a:ext cx="4340225" cy="120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Backscatter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Most glass fragments will be carried forward during impact, showing the direction force came from </a:t>
            </a:r>
            <a:endParaRPr/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Some will be projected backwards.  This is backscatter, and is sometimes trace evidence found on the perpetrator</a:t>
            </a:r>
            <a:endParaRPr sz="3200" b="0" i="0" u="sng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Heat Fracture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p35"/>
          <p:cNvSpPr txBox="1">
            <a:spLocks noGrp="1"/>
          </p:cNvSpPr>
          <p:nvPr>
            <p:ph type="body" idx="1"/>
          </p:nvPr>
        </p:nvSpPr>
        <p:spPr>
          <a:xfrm>
            <a:off x="152400" y="2133600"/>
            <a:ext cx="45720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Extreme heat can break glass.  It causes wavy lines.</a:t>
            </a:r>
            <a:endParaRPr/>
          </a:p>
          <a:p>
            <a:pPr marL="119062" marR="0" lvl="0" indent="-476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Glass will tend to break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toward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the area of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higher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temperature.</a:t>
            </a:r>
            <a:endParaRPr/>
          </a:p>
        </p:txBody>
      </p:sp>
      <p:pic>
        <p:nvPicPr>
          <p:cNvPr id="266" name="Google Shape;266;p35" descr="http://dauskardt.stanford.edu/kathy_flores/BMG/newrc5kdi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905000"/>
            <a:ext cx="3940175" cy="4267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72" name="Google Shape;27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886" y="457200"/>
            <a:ext cx="8343900" cy="5562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3" name="Google Shape;273;p36"/>
          <p:cNvSpPr txBox="1">
            <a:spLocks noGrp="1"/>
          </p:cNvSpPr>
          <p:nvPr>
            <p:ph type="body" idx="1"/>
          </p:nvPr>
        </p:nvSpPr>
        <p:spPr>
          <a:xfrm>
            <a:off x="277586" y="6019800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Picture courtesy of Kelsey Nelson</a:t>
            </a: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ftr" idx="11"/>
          </p:nvPr>
        </p:nvSpPr>
        <p:spPr>
          <a:xfrm>
            <a:off x="838200" y="6248400"/>
            <a:ext cx="7620000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Forensic Science: Fundamentals &amp; Investigations, Chapter 14 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ldNum" idx="12"/>
          </p:nvPr>
        </p:nvSpPr>
        <p:spPr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2</a:t>
            </a:fld>
            <a:endParaRPr sz="1200" b="0" i="0" u="none" strike="noStrike" cap="none">
              <a:solidFill>
                <a:srgbClr val="41414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Density - Common Examples</a:t>
            </a:r>
            <a:endParaRPr/>
          </a:p>
        </p:txBody>
      </p:sp>
      <p:graphicFrame>
        <p:nvGraphicFramePr>
          <p:cNvPr id="141" name="Google Shape;141;p19"/>
          <p:cNvGraphicFramePr/>
          <p:nvPr/>
        </p:nvGraphicFramePr>
        <p:xfrm>
          <a:off x="1981200" y="1752600"/>
          <a:ext cx="5257800" cy="4333900"/>
        </p:xfrm>
        <a:graphic>
          <a:graphicData uri="http://schemas.openxmlformats.org/drawingml/2006/table">
            <a:tbl>
              <a:tblPr>
                <a:noFill/>
                <a:tableStyleId>{20B16CA2-0DF0-45AD-A82B-8C1B2AFECFFC}</a:tableStyleId>
              </a:tblPr>
              <a:tblGrid>
                <a:gridCol w="281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Glass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Density 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(g/ml)</a:t>
                      </a:r>
                      <a:endParaRPr sz="2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Bottle glass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2.50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Window glass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2.53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Lead crystal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2.98-3.01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Pyrex 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Tempered (auto)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2.98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Flint 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3.70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Crown 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2.50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Bulletproof Glass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Made of two or more layers of glass, and sometimes plastic to absorb impact.</a:t>
            </a:r>
            <a:endParaRPr/>
          </a:p>
        </p:txBody>
      </p:sp>
      <p:pic>
        <p:nvPicPr>
          <p:cNvPr id="281" name="Google Shape;281;p37" descr="http://www.thewe.cc/thewei/_/images11/us_war_invasion_2007/damaged_humvee.j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3200400"/>
            <a:ext cx="4832350" cy="3314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Laminated Glass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8" name="Google Shape;288;p38"/>
          <p:cNvSpPr txBox="1">
            <a:spLocks noGrp="1"/>
          </p:cNvSpPr>
          <p:nvPr>
            <p:ph type="body" idx="1"/>
          </p:nvPr>
        </p:nvSpPr>
        <p:spPr>
          <a:xfrm>
            <a:off x="0" y="1981200"/>
            <a:ext cx="42672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Two layers of glass with plastic in middle</a:t>
            </a:r>
            <a:endParaRPr/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Used in windshields, patio doors, etc.</a:t>
            </a:r>
            <a:endParaRPr/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Harder to recognize fracture patterns</a:t>
            </a: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9" name="Google Shape;28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600200"/>
            <a:ext cx="3962400" cy="49755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Tempered Glass</a:t>
            </a: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5486400" cy="493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Glass is made stronger through the rapid heating and cooling of the glass surfaces.  Chemicals can also be used to make this “toughened glass”</a:t>
            </a:r>
            <a:endParaRPr/>
          </a:p>
          <a:p>
            <a:pPr marL="119062" marR="0" lvl="0" indent="-47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Tempered glass does not shatter, it “dices” into small squares</a:t>
            </a:r>
            <a:endParaRPr/>
          </a:p>
          <a:p>
            <a:pPr marL="119062" marR="0" lvl="0" indent="-47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6" name="Google Shape;296;p39" descr="http://www.pioneerglassandmirror.com/images/Broken%20Tempered%20Glass%20Pictu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924425" y="2390775"/>
            <a:ext cx="4762500" cy="31813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What is going on here?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3" name="Google Shape;303;p40"/>
          <p:cNvSpPr txBox="1">
            <a:spLocks noGrp="1"/>
          </p:cNvSpPr>
          <p:nvPr>
            <p:ph type="body" idx="4294967295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4" name="Google Shape;304;p40" descr="&quot;Kathy Flicker Creating an Optical Illusion at the Princeton University's Dillon Gym Pool&quot; Premium Photographic Pr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399" y="1600199"/>
            <a:ext cx="3676135" cy="48942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5" name="Google Shape;305;p40" descr="int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1600200"/>
            <a:ext cx="4116388" cy="2514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6" name="Google Shape;306;p40" descr="http://cache.daylife.com/imageserve/04WRbwmdXDcXA/610x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4343400"/>
            <a:ext cx="4191000" cy="21510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72390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Refractive </a:t>
            </a:r>
            <a:r>
              <a:rPr lang="en-US" sz="4500" b="1" i="0" u="none" strike="noStrike" cap="none" dirty="0" smtClean="0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Index-</a:t>
            </a:r>
            <a:endParaRPr dirty="0"/>
          </a:p>
        </p:txBody>
      </p:sp>
      <p:sp>
        <p:nvSpPr>
          <p:cNvPr id="312" name="Google Shape;312;p41"/>
          <p:cNvSpPr txBox="1">
            <a:spLocks noGrp="1"/>
          </p:cNvSpPr>
          <p:nvPr>
            <p:ph type="body" idx="1"/>
          </p:nvPr>
        </p:nvSpPr>
        <p:spPr>
          <a:xfrm>
            <a:off x="3962400" y="1447800"/>
            <a:ext cx="5181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lang="en-US" sz="2400" b="1" i="0" u="sng" strike="noStrike" cap="none" dirty="0" smtClean="0">
                <a:solidFill>
                  <a:schemeClr val="dk1"/>
                </a:solidFill>
                <a:sym typeface="Corbel"/>
              </a:rPr>
              <a:t>Submersion Method</a:t>
            </a:r>
            <a:r>
              <a:rPr lang="en-US" sz="2400" b="0" i="0" u="sng" strike="noStrike" cap="none" dirty="0" smtClean="0">
                <a:solidFill>
                  <a:schemeClr val="dk1"/>
                </a:solidFill>
                <a:sym typeface="Corbe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orbel"/>
              </a:rPr>
              <a:t>– glass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sym typeface="Corbel"/>
              </a:rPr>
              <a:t>fragments 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orbel"/>
              </a:rPr>
              <a:t>are immersed in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sym typeface="Corbel"/>
              </a:rPr>
              <a:t>different liquids 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orbel"/>
              </a:rPr>
              <a:t>whose refractive index is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sym typeface="Corbel"/>
              </a:rPr>
              <a:t>known 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orbel"/>
              </a:rPr>
              <a:t>until it is equal to that of the glass</a:t>
            </a:r>
            <a:endParaRPr sz="2400" dirty="0"/>
          </a:p>
          <a:p>
            <a:pPr marL="119062" marR="0" lvl="0" indent="-476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sym typeface="Corbel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lang="en-US" sz="2400" b="1" i="0" u="none" strike="noStrike" cap="none" dirty="0">
                <a:solidFill>
                  <a:schemeClr val="dk1"/>
                </a:solidFill>
                <a:sym typeface="Corbel"/>
              </a:rPr>
              <a:t>The “match point” is noted by the disappearance of the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sym typeface="Corbel"/>
              </a:rPr>
              <a:t>Becke</a:t>
            </a:r>
            <a:r>
              <a:rPr lang="en-US" sz="2400" b="1" i="0" u="none" strike="noStrike" cap="none" dirty="0">
                <a:solidFill>
                  <a:schemeClr val="dk1"/>
                </a:solidFill>
                <a:sym typeface="Corbel"/>
              </a:rPr>
              <a:t>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sym typeface="Corbel"/>
              </a:rPr>
              <a:t>Line-glass fragment disappears</a:t>
            </a:r>
            <a:endParaRPr sz="2400" b="1" dirty="0"/>
          </a:p>
          <a:p>
            <a:pPr marL="438150" marR="0" lvl="0" indent="-28321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sym typeface="Corbel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</a:pPr>
            <a:r>
              <a:rPr lang="en-US" sz="2400" b="1" i="0" u="sng" strike="noStrike" cap="none" dirty="0" err="1">
                <a:solidFill>
                  <a:schemeClr val="dk1"/>
                </a:solidFill>
                <a:sym typeface="Corbel"/>
              </a:rPr>
              <a:t>Becke</a:t>
            </a:r>
            <a:r>
              <a:rPr lang="en-US" sz="2400" b="1" i="0" u="sng" strike="noStrike" cap="none" dirty="0">
                <a:solidFill>
                  <a:schemeClr val="dk1"/>
                </a:solidFill>
                <a:sym typeface="Corbel"/>
              </a:rPr>
              <a:t> Line </a:t>
            </a:r>
            <a:r>
              <a:rPr lang="en-US" sz="2400" b="1" i="0" u="none" strike="noStrike" cap="none" dirty="0">
                <a:solidFill>
                  <a:schemeClr val="dk1"/>
                </a:solidFill>
                <a:sym typeface="Corbel"/>
              </a:rPr>
              <a:t>–a bright halo that is observed near the border of a particle immersed in a liquid of a different refractive index</a:t>
            </a:r>
            <a:endParaRPr sz="2400" b="1" i="0" u="none" strike="noStrike" cap="none" dirty="0">
              <a:solidFill>
                <a:schemeClr val="dk1"/>
              </a:solidFill>
              <a:sym typeface="Corbel"/>
            </a:endParaRPr>
          </a:p>
        </p:txBody>
      </p:sp>
      <p:pic>
        <p:nvPicPr>
          <p:cNvPr id="313" name="Google Shape;313;p41" descr="becke1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3962400"/>
            <a:ext cx="4038600" cy="30650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4" name="Google Shape;31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466976"/>
            <a:ext cx="3396343" cy="24193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>
            <a:spLocks noGrp="1"/>
          </p:cNvSpPr>
          <p:nvPr>
            <p:ph type="ftr" idx="11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Forensic Science: Fundamentals &amp; Investigations, Chapter 14 </a:t>
            </a:r>
            <a:endParaRPr/>
          </a:p>
        </p:txBody>
      </p:sp>
      <p:sp>
        <p:nvSpPr>
          <p:cNvPr id="320" name="Google Shape;320;p42"/>
          <p:cNvSpPr txBox="1">
            <a:spLocks noGrp="1"/>
          </p:cNvSpPr>
          <p:nvPr>
            <p:ph type="sldNum" idx="12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rPr>
              <a:t>25</a:t>
            </a:fld>
            <a:endParaRPr sz="1200" b="0" i="0" u="none" strike="noStrike" cap="none">
              <a:solidFill>
                <a:srgbClr val="41414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Refractive Index</a:t>
            </a: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22" name="Google Shape;32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4282014"/>
            <a:ext cx="3429000" cy="2490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2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839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Becke Line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a halo-like effect appearing at the edges of a glass fragment when the reflective index of the glass and liquid are different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If the line is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inside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the glass perimeter, the glass index is higher than the index of the liquid</a:t>
            </a:r>
            <a:endParaRPr/>
          </a:p>
          <a:p>
            <a:pPr marL="730250" marR="0" lvl="1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If the line is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outside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the glass perimeter, the glass index is lower</a:t>
            </a:r>
            <a:endParaRPr/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29" name="Google Shape;329;p43" descr="becke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9713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48000"/>
            <a:ext cx="91440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086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Handling of Crime Scene Glass Samples</a:t>
            </a:r>
            <a:r>
              <a:rPr lang="en-US" sz="3690" b="1" i="0" u="none" strike="noStrike" cap="none">
                <a:solidFill>
                  <a:srgbClr val="3A7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36" name="Google Shape;336;p44"/>
          <p:cNvSpPr txBox="1">
            <a:spLocks noGrp="1"/>
          </p:cNvSpPr>
          <p:nvPr>
            <p:ph type="body" idx="1"/>
          </p:nvPr>
        </p:nvSpPr>
        <p:spPr>
          <a:xfrm>
            <a:off x="76200" y="1600200"/>
            <a:ext cx="9067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381000" marR="0" lvl="0" indent="-3810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Identify and photograph any glass samples before moving them. </a:t>
            </a:r>
            <a:endParaRPr/>
          </a:p>
          <a:p>
            <a:pPr marL="381000" marR="0" lvl="0" indent="-381000" algn="l" rtl="0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Collect the largest fragments that can be reasonably collected. </a:t>
            </a:r>
            <a:endParaRPr/>
          </a:p>
          <a:p>
            <a:pPr marL="381000" marR="0" lvl="0" indent="-381000" algn="l" rtl="0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Identify the outside and inside surface of any glass. </a:t>
            </a:r>
            <a:endParaRPr/>
          </a:p>
          <a:p>
            <a:pPr marL="381000" marR="0" lvl="0" indent="-381000" algn="l" rtl="0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If multiple panes are involved, make a diagram. </a:t>
            </a:r>
            <a:endParaRPr/>
          </a:p>
          <a:p>
            <a:pPr marL="381000" marR="0" lvl="0" indent="-381000" algn="l" rtl="0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Note trace evidence such as skin, hair, blood, or fibers. </a:t>
            </a:r>
            <a:endParaRPr/>
          </a:p>
          <a:p>
            <a:pPr marL="381000" marR="0" lvl="0" indent="-381000" algn="l" rtl="0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Package all materials collected to maintain the chain of custody. </a:t>
            </a:r>
            <a:endParaRPr/>
          </a:p>
          <a:p>
            <a:pPr marL="381000" marR="0" lvl="0" indent="-381000" algn="l" rtl="0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Crack patterns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905000"/>
            <a:ext cx="3867150" cy="44751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152400" y="1883229"/>
            <a:ext cx="39624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Radial cracks are first to form.  They are on the side opposite to force.</a:t>
            </a:r>
            <a:endParaRPr/>
          </a:p>
          <a:p>
            <a:pPr marL="438150" marR="0" lvl="0" indent="-28321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"/>
              <a:buFont typeface="Noto Sans Symbols"/>
              <a:buNone/>
            </a:pPr>
            <a:endParaRPr sz="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Concentric cracks form second, beginning on side of force.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301625" y="-762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b="1" i="0" u="none" strike="noStrike" cap="none">
                <a:solidFill>
                  <a:srgbClr val="FFC800"/>
                </a:solidFill>
                <a:latin typeface="Corbel"/>
                <a:ea typeface="Corbel"/>
                <a:cs typeface="Corbel"/>
                <a:sym typeface="Corbel"/>
              </a:rPr>
              <a:t>Fractures</a:t>
            </a:r>
            <a:endParaRPr/>
          </a:p>
        </p:txBody>
      </p:sp>
      <p:pic>
        <p:nvPicPr>
          <p:cNvPr id="155" name="Google Shape;155;p21" descr="Glass%20Fracture%208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038225"/>
            <a:ext cx="5867400" cy="5819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6" name="Google Shape;156;p21"/>
          <p:cNvSpPr txBox="1"/>
          <p:nvPr/>
        </p:nvSpPr>
        <p:spPr>
          <a:xfrm rot="5400000">
            <a:off x="-1483221" y="3737687"/>
            <a:ext cx="4887313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Concentric</a:t>
            </a:r>
            <a:r>
              <a:rPr lang="en-US" sz="4000" b="1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-circles</a:t>
            </a:r>
            <a:endParaRPr sz="4000" b="1" dirty="0"/>
          </a:p>
        </p:txBody>
      </p:sp>
      <p:sp>
        <p:nvSpPr>
          <p:cNvPr id="157" name="Google Shape;157;p21"/>
          <p:cNvSpPr txBox="1"/>
          <p:nvPr/>
        </p:nvSpPr>
        <p:spPr>
          <a:xfrm rot="5400000">
            <a:off x="6523037" y="4144963"/>
            <a:ext cx="36576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Radial</a:t>
            </a:r>
            <a:r>
              <a:rPr lang="en-US" sz="4000" b="1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-linear</a:t>
            </a:r>
            <a:endParaRPr sz="4000" b="1" dirty="0"/>
          </a:p>
        </p:txBody>
      </p:sp>
      <p:cxnSp>
        <p:nvCxnSpPr>
          <p:cNvPr id="158" name="Google Shape;158;p21"/>
          <p:cNvCxnSpPr/>
          <p:nvPr/>
        </p:nvCxnSpPr>
        <p:spPr>
          <a:xfrm>
            <a:off x="1295400" y="4038600"/>
            <a:ext cx="1524000" cy="3810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9" name="Google Shape;159;p21"/>
          <p:cNvCxnSpPr/>
          <p:nvPr/>
        </p:nvCxnSpPr>
        <p:spPr>
          <a:xfrm rot="10800000">
            <a:off x="5562600" y="1981200"/>
            <a:ext cx="2362200" cy="10668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0" name="Google Shape;160;p21"/>
          <p:cNvCxnSpPr/>
          <p:nvPr/>
        </p:nvCxnSpPr>
        <p:spPr>
          <a:xfrm flipH="1">
            <a:off x="4038600" y="4572000"/>
            <a:ext cx="3886200" cy="9906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1" name="Google Shape;161;p21"/>
          <p:cNvSpPr txBox="1"/>
          <p:nvPr/>
        </p:nvSpPr>
        <p:spPr>
          <a:xfrm>
            <a:off x="7848600" y="6461125"/>
            <a:ext cx="1295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bsapp.com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4" name="Google Shape;174;p23" descr="http://harfordmedlegal.typepad.com/photos/uncategorized/broken_glass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400" y="13607"/>
            <a:ext cx="9169400" cy="68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 b="1" i="0" u="none" strike="noStrike" cap="none">
              <a:solidFill>
                <a:srgbClr val="FFC8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0" name="Google Shape;180;p24" descr="Glass Fracture 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1970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1" name="Google Shape;181;p24"/>
          <p:cNvSpPr txBox="1"/>
          <p:nvPr/>
        </p:nvSpPr>
        <p:spPr>
          <a:xfrm>
            <a:off x="7848600" y="6461125"/>
            <a:ext cx="1295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bsapp.com</a:t>
            </a: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090738"/>
            <a:ext cx="7848600" cy="47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sng" strike="noStrike" cap="none" dirty="0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Determining Sequence</a:t>
            </a:r>
            <a:endParaRPr sz="4500" b="1" i="0" u="sng" strike="noStrike" cap="none" dirty="0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9" name="Google Shape;189;p25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9144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n-US" sz="3200" b="1" i="0" u="none" strike="noStrike" cap="none" dirty="0">
                <a:solidFill>
                  <a:schemeClr val="dk1"/>
                </a:solidFill>
                <a:sym typeface="Corbel"/>
              </a:rPr>
              <a:t>It is possible to determine the order cracks occurred in, because new cracks stop when they hit old cracks.</a:t>
            </a:r>
            <a:endParaRPr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Which bullet was fired first?</a:t>
            </a:r>
            <a:endParaRPr sz="4500" b="1" i="0" u="none" strike="noStrike" cap="non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/>
          <a:p>
            <a: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7" name="Google Shape;197;p26" descr="http://shs.westport.k12.ct.us/forensics/02-evidence/bullet_holes_in_glas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600200"/>
            <a:ext cx="7620000" cy="50768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592</Words>
  <Application>Microsoft Office PowerPoint</Application>
  <PresentationFormat>On-screen Show (4:3)</PresentationFormat>
  <Paragraphs>95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Tahoma</vt:lpstr>
      <vt:lpstr>Arial</vt:lpstr>
      <vt:lpstr>Calibri</vt:lpstr>
      <vt:lpstr>Corbel</vt:lpstr>
      <vt:lpstr>Noto Sans Symbols</vt:lpstr>
      <vt:lpstr>Times New Roman</vt:lpstr>
      <vt:lpstr>Module</vt:lpstr>
      <vt:lpstr>Module</vt:lpstr>
      <vt:lpstr>Glass Evidence</vt:lpstr>
      <vt:lpstr>Density - Common Examples</vt:lpstr>
      <vt:lpstr>Crack patterns</vt:lpstr>
      <vt:lpstr>Fractures</vt:lpstr>
      <vt:lpstr>PowerPoint Presentation</vt:lpstr>
      <vt:lpstr>PowerPoint Presentation</vt:lpstr>
      <vt:lpstr>PowerPoint Presentation</vt:lpstr>
      <vt:lpstr>Determining Sequence</vt:lpstr>
      <vt:lpstr>Which bullet was fired first?</vt:lpstr>
      <vt:lpstr>PowerPoint Presentation</vt:lpstr>
      <vt:lpstr>PowerPoint Presentation</vt:lpstr>
      <vt:lpstr>Determining Direction of Impact</vt:lpstr>
      <vt:lpstr>What direction?</vt:lpstr>
      <vt:lpstr>What direction, and in what order?</vt:lpstr>
      <vt:lpstr>Speed of Impact</vt:lpstr>
      <vt:lpstr>Path of a Bullet Passing through Window Glass </vt:lpstr>
      <vt:lpstr>Backscatter</vt:lpstr>
      <vt:lpstr>Heat Fracture</vt:lpstr>
      <vt:lpstr>PowerPoint Presentation</vt:lpstr>
      <vt:lpstr>Bulletproof Glass</vt:lpstr>
      <vt:lpstr>Laminated Glass</vt:lpstr>
      <vt:lpstr>Tempered Glass</vt:lpstr>
      <vt:lpstr>What is going on here?</vt:lpstr>
      <vt:lpstr>Refractive Index-</vt:lpstr>
      <vt:lpstr>Refractive Index</vt:lpstr>
      <vt:lpstr>PowerPoint Presentation</vt:lpstr>
      <vt:lpstr>Handling of Crime Scene Glass Samples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Glass Evidence</dc:title>
  <dc:creator>Allyson John</dc:creator>
  <cp:lastModifiedBy>Allyson John</cp:lastModifiedBy>
  <cp:revision>5</cp:revision>
  <dcterms:modified xsi:type="dcterms:W3CDTF">2019-04-15T20:07:45Z</dcterms:modified>
</cp:coreProperties>
</file>