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84" r:id="rId4"/>
    <p:sldId id="258" r:id="rId5"/>
    <p:sldId id="259" r:id="rId6"/>
    <p:sldId id="260" r:id="rId7"/>
    <p:sldId id="303" r:id="rId8"/>
    <p:sldId id="304" r:id="rId9"/>
    <p:sldId id="305" r:id="rId10"/>
    <p:sldId id="262" r:id="rId11"/>
    <p:sldId id="263" r:id="rId12"/>
    <p:sldId id="261" r:id="rId13"/>
    <p:sldId id="283" r:id="rId14"/>
    <p:sldId id="264" r:id="rId15"/>
    <p:sldId id="265" r:id="rId16"/>
    <p:sldId id="266" r:id="rId17"/>
    <p:sldId id="286" r:id="rId18"/>
    <p:sldId id="288" r:id="rId19"/>
    <p:sldId id="289" r:id="rId20"/>
    <p:sldId id="290" r:id="rId21"/>
    <p:sldId id="270" r:id="rId22"/>
    <p:sldId id="298" r:id="rId23"/>
    <p:sldId id="300" r:id="rId24"/>
    <p:sldId id="301" r:id="rId25"/>
    <p:sldId id="271" r:id="rId26"/>
    <p:sldId id="273" r:id="rId27"/>
    <p:sldId id="274" r:id="rId28"/>
    <p:sldId id="275" r:id="rId29"/>
    <p:sldId id="276" r:id="rId30"/>
    <p:sldId id="277" r:id="rId31"/>
    <p:sldId id="291" r:id="rId32"/>
    <p:sldId id="278" r:id="rId33"/>
    <p:sldId id="287" r:id="rId34"/>
    <p:sldId id="279" r:id="rId35"/>
    <p:sldId id="280" r:id="rId36"/>
    <p:sldId id="281" r:id="rId37"/>
    <p:sldId id="296" r:id="rId38"/>
    <p:sldId id="295" r:id="rId39"/>
    <p:sldId id="294" r:id="rId40"/>
    <p:sldId id="292" r:id="rId41"/>
    <p:sldId id="293" r:id="rId42"/>
    <p:sldId id="297" r:id="rId43"/>
    <p:sldId id="306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8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rbe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67B8F7A3-E555-469D-A100-55ACCB87B44B}" type="datetime1">
              <a:rPr lang="en-US" altLang="en-US"/>
              <a:pPr>
                <a:defRPr/>
              </a:pPr>
              <a:t>1/11/2016</a:t>
            </a:fld>
            <a:endParaRPr lang="en-US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rbe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D31B4A72-BEB0-4C60-973F-9FCA6E426B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075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B058DC-0490-40C5-B804-0C71649486FC}" type="datetime1">
              <a:rPr lang="en-US" altLang="en-US"/>
              <a:pPr>
                <a:defRPr/>
              </a:pPr>
              <a:t>1/11/2016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52C992-66DB-4BD5-87EA-3D6EA59A22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9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22D1874-D12A-4D30-A9F7-8DB283622CFA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66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52C992-66DB-4BD5-87EA-3D6EA59A228F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87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 algn="tl" rotWithShape="0">
              <a:srgbClr val="000000">
                <a:alpha val="59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2D75CD-A03A-489D-84E9-ED49C735E891}" type="datetime1">
              <a:rPr lang="en-US" altLang="en-US"/>
              <a:pPr>
                <a:defRPr/>
              </a:pPr>
              <a:t>1/11/2016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F5318F-A9E0-42AB-8931-1A72EF95D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016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DE200-CAF8-4D53-9DFF-D568246B5DFC}" type="datetime1">
              <a:rPr lang="en-US" altLang="en-US"/>
              <a:pPr>
                <a:defRPr/>
              </a:pPr>
              <a:t>1/11/2016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BAA5-0C37-46A1-ABFE-DFBB8A0E3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5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10800000" algn="tl" rotWithShape="0">
              <a:srgbClr val="000000">
                <a:alpha val="59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B17558-6C2B-47F7-862D-1DEEADCDD9C3}" type="datetime1">
              <a:rPr lang="en-US" altLang="en-US"/>
              <a:pPr>
                <a:defRPr/>
              </a:pPr>
              <a:t>1/11/2016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91DBEA-8FAF-4351-A76B-1613143887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151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9641-1385-46E7-9D02-6BC60D011E54}" type="datetime1">
              <a:rPr lang="en-US" altLang="en-US"/>
              <a:pPr>
                <a:defRPr/>
              </a:pPr>
              <a:t>1/11/2016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3B2E5-160C-4D29-956C-B582A403F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864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77DDC-F915-44E7-8AF5-B0CE1569EA44}" type="datetime1">
              <a:rPr lang="en-US" altLang="en-US"/>
              <a:pPr>
                <a:defRPr/>
              </a:pPr>
              <a:t>1/11/2016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95A9-30BB-4E2B-9249-6A84F8133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80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2511-05DD-406D-B4E9-A9637BD5599B}" type="datetime1">
              <a:rPr lang="en-US" altLang="en-US"/>
              <a:pPr>
                <a:defRPr/>
              </a:pPr>
              <a:t>1/11/2016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BE9F-3796-493F-9DD5-E835F9B7D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43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4825"/>
            <a:ext cx="4038600" cy="2236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64013"/>
            <a:ext cx="4038600" cy="2236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DD142-967B-4532-8E43-03B59BBD0882}" type="datetime1">
              <a:rPr lang="en-US" altLang="en-US"/>
              <a:pPr>
                <a:defRPr/>
              </a:pPr>
              <a:t>1/11/2016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C257B-DE5F-4BA9-A164-8B820C61EA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536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09873-999C-4A89-92ED-816C588B2749}" type="datetime1">
              <a:rPr lang="en-US" altLang="en-US"/>
              <a:pPr>
                <a:defRPr/>
              </a:pPr>
              <a:t>1/11/2016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2FCBC-77D5-4712-B2F7-C44F1E3F8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86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02D5-4E60-44C3-8022-E673CA08C67F}" type="datetime1">
              <a:rPr lang="en-US" altLang="en-US"/>
              <a:pPr>
                <a:defRPr/>
              </a:pPr>
              <a:t>1/11/2016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EE8B7-73BB-4E0A-9258-DAB004DC8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23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 algn="tl" rotWithShape="0">
              <a:srgbClr val="000000">
                <a:alpha val="59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8E15A0-69E8-4BBD-9CBD-6483F28FFED7}" type="datetime1">
              <a:rPr lang="en-US" altLang="en-US"/>
              <a:pPr>
                <a:defRPr/>
              </a:pPr>
              <a:t>1/11/2016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37AD02-C70A-4972-857D-2C24F5FBB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154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89D9-9922-4188-9F7B-A5C705E4D46D}" type="datetime1">
              <a:rPr lang="en-US" altLang="en-US"/>
              <a:pPr>
                <a:defRPr/>
              </a:pPr>
              <a:t>1/11/2016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2F33-218A-4624-8490-2392620D0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28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1BC6-2D99-4304-A220-C69603793661}" type="datetime1">
              <a:rPr lang="en-US" altLang="en-US"/>
              <a:pPr>
                <a:defRPr/>
              </a:pPr>
              <a:t>1/11/2016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06AFC-389D-46B9-B660-C72DF9092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21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3344D-B5C4-4A1E-80AE-35050693AE01}" type="datetime1">
              <a:rPr lang="en-US" altLang="en-US"/>
              <a:pPr>
                <a:defRPr/>
              </a:pPr>
              <a:t>1/11/2016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369B3-6E31-43B3-A75F-758F281AF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1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DA0B3D-B342-46AC-B13E-B5FED2C82F26}" type="datetime1">
              <a:rPr lang="en-US" altLang="en-US"/>
              <a:pPr>
                <a:defRPr/>
              </a:pPr>
              <a:t>1/11/2016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241D35-F16D-4BFC-A266-810A037262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57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52FA93-9008-4E58-A3A6-7EF142E665A4}" type="datetime1">
              <a:rPr lang="en-US" altLang="en-US"/>
              <a:pPr>
                <a:defRPr/>
              </a:pPr>
              <a:t>1/11/2016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9FFFA7-3EBE-4B77-A8D3-C55942ABF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937ED5-BE24-46E7-B306-C256C54BBA18}" type="datetime1">
              <a:rPr lang="en-US" altLang="en-US"/>
              <a:pPr>
                <a:defRPr/>
              </a:pPr>
              <a:t>1/11/2016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261136-C8C9-4A72-9DA8-25DF033D7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17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 algn="tl" rotWithShape="0">
              <a:srgbClr val="000000">
                <a:alpha val="59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9F1771A0-9333-47E2-9B7C-BC21148C1ECC}" type="datetime1">
              <a:rPr lang="en-US" altLang="en-US"/>
              <a:pPr>
                <a:defRPr/>
              </a:pPr>
              <a:t>1/11/2016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6F195FA2-240C-4988-AF19-DE67B5E91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65" r:id="rId3"/>
    <p:sldLayoutId id="2147483855" r:id="rId4"/>
    <p:sldLayoutId id="2147483856" r:id="rId5"/>
    <p:sldLayoutId id="2147483857" r:id="rId6"/>
    <p:sldLayoutId id="2147483866" r:id="rId7"/>
    <p:sldLayoutId id="2147483867" r:id="rId8"/>
    <p:sldLayoutId id="2147483868" r:id="rId9"/>
    <p:sldLayoutId id="2147483858" r:id="rId10"/>
    <p:sldLayoutId id="2147483869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i.gov/hq/cjisd/takingfps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printquest-afis.com/sample%20palm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a/Andreas_Mayer_1716_178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i.gov/about-us/cjis/fingerprints_biometrics/ng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hyperlink" Target="http://www.onin.com/fp/fmiru/alphonse_bertill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nin.com/fp/fmiru/bertillon_sys_forearm_overhead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925" y="4084510"/>
            <a:ext cx="8077200" cy="167335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Fingerprints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marL="609600" indent="-609600" eaLnBrk="1" hangingPunct="1"/>
            <a:r>
              <a:rPr lang="en-US" altLang="en-US" sz="3200" b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SFS2. Students will use various scientific techniques to analyze physical and trace evidence. </a:t>
            </a:r>
            <a:endParaRPr lang="en-US" altLang="en-US" sz="320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609600" indent="-609600" eaLnBrk="1" hangingPunct="1"/>
            <a:r>
              <a:rPr lang="en-US" altLang="en-US" sz="32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	Identify and utilize appropriate techniques used to lift and evaluate readable, latent, plastic and visible fingerprints. 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Most of this ppt came from Kristen Kohli and several pics came from the FBI.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History of Fingerprinting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15000"/>
              </a:spcBef>
              <a:buSzTx/>
              <a:buFont typeface="Wingdings 2" panose="05020102010507070707" pitchFamily="18" charset="2"/>
              <a:buNone/>
            </a:pPr>
            <a:r>
              <a:rPr lang="en-US" altLang="en-US" sz="3300" smtClean="0">
                <a:ea typeface="ＭＳ Ｐゴシック" panose="020B0600070205080204" pitchFamily="34" charset="-128"/>
              </a:rPr>
              <a:t>In 1888, </a:t>
            </a:r>
            <a:r>
              <a:rPr lang="en-US" altLang="en-US" sz="3300" b="1" smtClean="0">
                <a:ea typeface="ＭＳ Ｐゴシック" panose="020B0600070205080204" pitchFamily="34" charset="-128"/>
              </a:rPr>
              <a:t>Sir Francis Galton</a:t>
            </a:r>
            <a:r>
              <a:rPr lang="en-US" altLang="en-US" sz="3300" smtClean="0">
                <a:ea typeface="ＭＳ Ｐゴシック" panose="020B0600070205080204" pitchFamily="34" charset="-128"/>
              </a:rPr>
              <a:t> and </a:t>
            </a:r>
            <a:r>
              <a:rPr lang="en-US" altLang="en-US" sz="3300" b="1" smtClean="0">
                <a:ea typeface="ＭＳ Ｐゴシック" panose="020B0600070205080204" pitchFamily="34" charset="-128"/>
              </a:rPr>
              <a:t>Sir Edmund Richard Henry</a:t>
            </a:r>
            <a:r>
              <a:rPr lang="en-US" altLang="en-US" sz="3300" smtClean="0">
                <a:ea typeface="ＭＳ Ｐゴシック" panose="020B0600070205080204" pitchFamily="34" charset="-128"/>
              </a:rPr>
              <a:t> both contributed to the fingerprint classification system that is still in use in the United States.</a:t>
            </a:r>
            <a:r>
              <a:rPr lang="en-US" altLang="en-US" sz="3500" smtClean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20484" name="Picture 2" descr="http://content.answers.com/main/content/wp/en/thumb/a/aa/225px-Francis_Gal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25146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Classification of dernmatoglyphic patterns as used within forensic 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3082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edwardhen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23383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History of Fingerprinting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181600" cy="5334000"/>
          </a:xfrm>
        </p:spPr>
        <p:txBody>
          <a:bodyPr/>
          <a:lstStyle/>
          <a:p>
            <a:pPr eaLnBrk="1" hangingPunct="1">
              <a:buSzTx/>
              <a:buFont typeface="Wingdings 2" panose="05020102010507070707" pitchFamily="18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Beginning in 1896, </a:t>
            </a:r>
            <a:r>
              <a:rPr lang="en-US" altLang="en-US" b="1" smtClean="0">
                <a:ea typeface="ＭＳ Ｐゴシック" panose="020B0600070205080204" pitchFamily="34" charset="-128"/>
              </a:rPr>
              <a:t>Sir Henry</a:t>
            </a:r>
            <a:r>
              <a:rPr lang="en-US" altLang="en-US" smtClean="0">
                <a:ea typeface="ＭＳ Ｐゴシック" panose="020B0600070205080204" pitchFamily="34" charset="-128"/>
              </a:rPr>
              <a:t>, with the help of two colleagues, created a system that divided fingerprints into groups.  Along with notations about individual characteristics, all ten fingerprints were imprinted on a card (called a </a:t>
            </a:r>
            <a:r>
              <a:rPr lang="en-US" altLang="en-US" i="1" smtClean="0">
                <a:ea typeface="ＭＳ Ｐゴシック" panose="020B0600070205080204" pitchFamily="34" charset="-128"/>
              </a:rPr>
              <a:t>ten card</a:t>
            </a:r>
            <a:r>
              <a:rPr lang="en-US" altLang="en-US" smtClean="0">
                <a:ea typeface="ＭＳ Ｐゴシック" panose="020B0600070205080204" pitchFamily="34" charset="-128"/>
              </a:rPr>
              <a:t>).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21508" name="Picture 2" descr="http://diagnosiscrime.files.wordpress.com/2008/04/malcolm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4038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4572000" y="6248400"/>
            <a:ext cx="339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  <a:hlinkClick r:id="rId3"/>
              </a:rPr>
              <a:t>Link to FBI</a:t>
            </a:r>
            <a:r>
              <a:rPr lang="ja-JP" altLang="en-US" sz="1800">
                <a:latin typeface="Arial" panose="020B0604020202020204" pitchFamily="34" charset="0"/>
                <a:hlinkClick r:id="rId3"/>
              </a:rPr>
              <a:t>’</a:t>
            </a:r>
            <a:r>
              <a:rPr lang="en-US" altLang="ja-JP" sz="1800">
                <a:latin typeface="Arial" panose="020B0604020202020204" pitchFamily="34" charset="0"/>
                <a:hlinkClick r:id="rId3"/>
              </a:rPr>
              <a:t>s fingerprinting page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What is a Fingerprint?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752600"/>
            <a:ext cx="3581400" cy="42672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Our skin has ridges on the surface to help us grip things.</a:t>
            </a:r>
          </a:p>
          <a:p>
            <a:pPr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Water, oil, and salt from our glands mix with dirt in the environment and stick to everything we touch.</a:t>
            </a:r>
          </a:p>
        </p:txBody>
      </p:sp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6988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>
                <a:latin typeface="Toronto" pitchFamily="34" charset="0"/>
                <a:ea typeface="+mj-ea"/>
                <a:cs typeface="+mj-cs"/>
              </a:rPr>
              <a:t>Fundamental Principles</a:t>
            </a:r>
            <a:br>
              <a:rPr lang="en-US">
                <a:latin typeface="Toronto" pitchFamily="34" charset="0"/>
                <a:ea typeface="+mj-ea"/>
                <a:cs typeface="+mj-cs"/>
              </a:rPr>
            </a:br>
            <a:r>
              <a:rPr lang="en-US">
                <a:latin typeface="Toronto" pitchFamily="34" charset="0"/>
                <a:ea typeface="+mj-ea"/>
                <a:cs typeface="+mj-cs"/>
              </a:rPr>
              <a:t>of Fingerprints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sz="half" idx="2"/>
          </p:nvPr>
        </p:nvSpPr>
        <p:spPr>
          <a:xfrm>
            <a:off x="3124200" y="1524000"/>
            <a:ext cx="6019800" cy="3810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 fingerprint is an individual characteristic.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 fingerprint will remain unchanged during an individual</a:t>
            </a:r>
            <a:r>
              <a:rPr lang="ja-JP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 lifetime.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Fingerprints have general characteristic ridge patterns that permit them to be systematically classified.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2819400" cy="2998788"/>
          </a:xfr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5181600"/>
            <a:ext cx="8686800" cy="1676400"/>
            <a:chOff x="283" y="2955"/>
            <a:chExt cx="5189" cy="880"/>
          </a:xfrm>
        </p:grpSpPr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1152" y="3034"/>
              <a:ext cx="4320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728" tIns="54864" rIns="109728" bIns="54864" anchor="ctr">
              <a:spAutoFit/>
            </a:bodyPr>
            <a:lstStyle>
              <a:lvl1pPr defTabSz="1096963"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"/>
                <a:defRPr sz="3200"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096963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"/>
                <a:defRPr sz="2800"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096963">
                <a:spcBef>
                  <a:spcPct val="20000"/>
                </a:spcBef>
                <a:buClr>
                  <a:srgbClr val="E66C7D"/>
                </a:buClr>
                <a:buFont typeface="Arial" panose="020B0604020202020204" pitchFamily="34" charset="0"/>
                <a:buChar char="▪"/>
                <a:defRPr sz="2400"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096963">
                <a:spcBef>
                  <a:spcPct val="20000"/>
                </a:spcBef>
                <a:buClr>
                  <a:srgbClr val="6BB76D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096963">
                <a:spcBef>
                  <a:spcPct val="20000"/>
                </a:spcBef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969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969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969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969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 eaLnBrk="1" hangingPunct="1">
                <a:buClrTx/>
                <a:buSzTx/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</a:rPr>
                <a:t>The koala is one of the few mammals (other than primates) that has fingerprints. In fact, koala fingerprints are remarkably similar to human fingerprints; even with an electron microscope, it can be quite difficult to distinguish between the two.</a:t>
              </a:r>
            </a:p>
          </p:txBody>
        </p:sp>
        <p:grpSp>
          <p:nvGrpSpPr>
            <p:cNvPr id="23559" name="Group 7"/>
            <p:cNvGrpSpPr>
              <a:grpSpLocks/>
            </p:cNvGrpSpPr>
            <p:nvPr/>
          </p:nvGrpSpPr>
          <p:grpSpPr bwMode="auto">
            <a:xfrm>
              <a:off x="283" y="2955"/>
              <a:ext cx="862" cy="880"/>
              <a:chOff x="283" y="2951"/>
              <a:chExt cx="862" cy="880"/>
            </a:xfrm>
          </p:grpSpPr>
          <p:pic>
            <p:nvPicPr>
              <p:cNvPr id="23560" name="Picture 8" descr="j028695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" y="3120"/>
                <a:ext cx="816" cy="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1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3" y="2951"/>
                <a:ext cx="861" cy="32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lba"/>
                  </a:rPr>
                  <a:t>Did you know?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Characteristics of Fingerprints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18288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Three main types: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Loop - most common, about 65% of all prints</a:t>
            </a:r>
          </a:p>
          <a:p>
            <a:pPr lvl="1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If the loop opens toward the little finger, it is called an ulnar loop.</a:t>
            </a:r>
          </a:p>
          <a:p>
            <a:pPr lvl="1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If the loop opens toward the thumb, it is called a radial loop. </a:t>
            </a:r>
          </a:p>
          <a:p>
            <a:pPr lvl="1" eaLnBrk="1" hangingPunct="1"/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pic>
        <p:nvPicPr>
          <p:cNvPr id="24580" name="Picture 6" descr="Example of a Loop Fingerprint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429000"/>
            <a:ext cx="20256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 descr="http://www.rwyman.com/images/pdoub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2" descr="http://www.geocities.com/sciencejanetc/7th_8th_grade/animal_kingdom/left_lo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23669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Characteristics of Fingerprints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62597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Whorls – About 30% of all prints patterns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Can be plain, central pocket, double loop, or accidental.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5604" name="Picture 2" descr="http://www.fbi.gov/hq/cjisd/images/image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28194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http://www.dkimages.com/discover/previews/977/700114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239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http://www.cis.rit.edu/research/thesis/bs/1999/chang/images/fp-whor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24384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Characteristics of Fingerprints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Arches – About 5% of all fingerprints. Can be plain or tented.</a:t>
            </a:r>
          </a:p>
        </p:txBody>
      </p:sp>
      <p:pic>
        <p:nvPicPr>
          <p:cNvPr id="26628" name="Picture 2" descr="http://www.fbi.gov/hq/cjisd/images/image0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971800"/>
            <a:ext cx="22891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i97.photobucket.com/albums/l239/imposterpockets/A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http://www.brazoria-county.com/sheriff/id/fingerprints/tar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36538"/>
            <a:ext cx="8229600" cy="1000125"/>
          </a:xfrm>
        </p:spPr>
        <p:txBody>
          <a:bodyPr wrap="square" tIns="4572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2400"/>
              </a:lnSpc>
              <a:defRPr/>
            </a:pPr>
            <a:r>
              <a:rPr lang="en-US" sz="4000" dirty="0">
                <a:solidFill>
                  <a:schemeClr val="accent1"/>
                </a:solidFill>
                <a:latin typeface="Kartika" pitchFamily="18" charset="0"/>
                <a:ea typeface="+mj-ea"/>
                <a:cs typeface="+mj-cs"/>
              </a:rPr>
              <a:t/>
            </a:r>
            <a:br>
              <a:rPr lang="en-US" sz="4000" dirty="0">
                <a:solidFill>
                  <a:schemeClr val="accent1"/>
                </a:solidFill>
                <a:latin typeface="Kartika" pitchFamily="18" charset="0"/>
                <a:ea typeface="+mj-ea"/>
                <a:cs typeface="+mj-cs"/>
              </a:rPr>
            </a:br>
            <a:r>
              <a:rPr lang="en-US" sz="4000" dirty="0">
                <a:solidFill>
                  <a:schemeClr val="accent1"/>
                </a:solidFill>
                <a:latin typeface="Kartika" pitchFamily="18" charset="0"/>
                <a:ea typeface="+mj-ea"/>
                <a:cs typeface="+mj-cs"/>
              </a:rPr>
              <a:t>Characteristics of Fingerprints</a:t>
            </a:r>
            <a:r>
              <a:rPr lang="en-US" sz="4000" dirty="0">
                <a:solidFill>
                  <a:srgbClr val="3A763A"/>
                </a:solidFill>
                <a:latin typeface="Kartika" pitchFamily="18" charset="0"/>
                <a:ea typeface="+mj-ea"/>
                <a:cs typeface="+mj-cs"/>
              </a:rPr>
              <a:t> </a:t>
            </a:r>
            <a:endParaRPr lang="en-US" sz="4000" b="0" dirty="0">
              <a:solidFill>
                <a:schemeClr val="tx1"/>
              </a:solidFill>
              <a:latin typeface="Kartika" pitchFamily="18" charset="0"/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4582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90000"/>
            </a:pPr>
            <a:r>
              <a:rPr lang="en-US" altLang="en-US" sz="2600" smtClean="0">
                <a:ea typeface="ＭＳ Ｐゴシック" panose="020B0600070205080204" pitchFamily="34" charset="-128"/>
              </a:rPr>
              <a:t>Forensic examiners look for the presence of a </a:t>
            </a:r>
            <a:r>
              <a:rPr lang="en-US" altLang="en-US" sz="2600" b="1" smtClean="0">
                <a:solidFill>
                  <a:srgbClr val="CC3300"/>
                </a:solidFill>
                <a:ea typeface="ＭＳ Ｐゴシック" panose="020B0600070205080204" pitchFamily="34" charset="-128"/>
              </a:rPr>
              <a:t>core </a:t>
            </a:r>
            <a:r>
              <a:rPr lang="en-US" altLang="en-US" sz="2600" smtClean="0">
                <a:ea typeface="ＭＳ Ｐゴシック" panose="020B0600070205080204" pitchFamily="34" charset="-128"/>
              </a:rPr>
              <a:t>(the center of a whorl or loop) and </a:t>
            </a:r>
            <a:r>
              <a:rPr lang="en-US" altLang="en-US" sz="2600" b="1" smtClean="0">
                <a:solidFill>
                  <a:srgbClr val="CC3300"/>
                </a:solidFill>
                <a:ea typeface="ＭＳ Ｐゴシック" panose="020B0600070205080204" pitchFamily="34" charset="-128"/>
              </a:rPr>
              <a:t>deltas </a:t>
            </a:r>
            <a:r>
              <a:rPr lang="en-US" altLang="en-US" sz="2600" smtClean="0">
                <a:ea typeface="ＭＳ Ｐゴシック" panose="020B0600070205080204" pitchFamily="34" charset="-128"/>
              </a:rPr>
              <a:t>(triangular regions near a loop or whorl). </a:t>
            </a:r>
          </a:p>
          <a:p>
            <a:pPr eaLnBrk="1" hangingPunct="1">
              <a:lnSpc>
                <a:spcPct val="90000"/>
              </a:lnSpc>
              <a:buSzPct val="90000"/>
            </a:pPr>
            <a:r>
              <a:rPr lang="en-US" altLang="en-US" sz="2600" smtClean="0">
                <a:ea typeface="ＭＳ Ｐゴシック" panose="020B0600070205080204" pitchFamily="34" charset="-128"/>
              </a:rPr>
              <a:t>A </a:t>
            </a:r>
            <a:r>
              <a:rPr lang="en-US" altLang="en-US" sz="2600" b="1" smtClean="0">
                <a:solidFill>
                  <a:srgbClr val="CC3300"/>
                </a:solidFill>
                <a:ea typeface="ＭＳ Ｐゴシック" panose="020B0600070205080204" pitchFamily="34" charset="-128"/>
              </a:rPr>
              <a:t>ridge count </a:t>
            </a:r>
            <a:r>
              <a:rPr lang="en-US" altLang="en-US" sz="2600" smtClean="0">
                <a:ea typeface="ＭＳ Ｐゴシック" panose="020B0600070205080204" pitchFamily="34" charset="-128"/>
              </a:rPr>
              <a:t>is another characteristic that distinguishes one fingerprint from another.  The count is made from the center of the core to the edge of the delta. </a:t>
            </a:r>
          </a:p>
        </p:txBody>
      </p:sp>
      <p:pic>
        <p:nvPicPr>
          <p:cNvPr id="27652" name="Picture 4" descr="Core &amp; Delta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6705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Toronto" pitchFamily="34" charset="0"/>
                <a:ea typeface="+mj-ea"/>
                <a:cs typeface="+mj-cs"/>
              </a:rPr>
              <a:t>Ridge Characteristics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sz="half" idx="1"/>
          </p:nvPr>
        </p:nvSpPr>
        <p:spPr>
          <a:xfrm>
            <a:off x="1295400" y="1600200"/>
            <a:ext cx="60960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4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Minutiae</a:t>
            </a:r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—</a:t>
            </a:r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characteristics of ridge patterns</a:t>
            </a:r>
          </a:p>
        </p:txBody>
      </p:sp>
      <p:pic>
        <p:nvPicPr>
          <p:cNvPr id="2867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590800"/>
            <a:ext cx="8001000" cy="4000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Toronto" pitchFamily="34" charset="0"/>
                <a:ea typeface="+mj-ea"/>
                <a:cs typeface="+mj-cs"/>
              </a:rPr>
              <a:t>Fingerprint Minutiae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150" y="1774825"/>
            <a:ext cx="7505700" cy="46259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History of Fingerprinting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-609600" y="1371600"/>
            <a:ext cx="5867400" cy="5257800"/>
          </a:xfrm>
        </p:spPr>
        <p:txBody>
          <a:bodyPr/>
          <a:lstStyle/>
          <a:p>
            <a:pPr marL="728663" indent="-609600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First known use: In China nearly 4000 years ago as signatures on clay tablets. </a:t>
            </a:r>
          </a:p>
          <a:p>
            <a:pPr marL="728663" indent="-609600" eaLnBrk="1" hangingPunct="1"/>
            <a:endParaRPr lang="en-US" altLang="en-US" sz="1800" smtClean="0">
              <a:ea typeface="ＭＳ Ｐゴシック" panose="020B0600070205080204" pitchFamily="34" charset="-128"/>
            </a:endParaRPr>
          </a:p>
          <a:p>
            <a:pPr marL="728663" indent="-609600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In ancient Babylon (dating back to 1792-1750 B.C.), fingerprints pressed into clay tablets marked contracts. </a:t>
            </a:r>
          </a:p>
          <a:p>
            <a:pPr marL="728663" indent="-609600" eaLnBrk="1" hangingPunct="1"/>
            <a:endParaRPr lang="en-US" altLang="en-US" sz="3600" smtClean="0">
              <a:ea typeface="ＭＳ Ｐゴシック" panose="020B0600070205080204" pitchFamily="34" charset="-128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9624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Toronto" pitchFamily="34" charset="0"/>
                <a:ea typeface="+mj-ea"/>
                <a:cs typeface="+mj-cs"/>
              </a:rPr>
              <a:t>Comparison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sz="half" idx="2"/>
          </p:nvPr>
        </p:nvSpPr>
        <p:spPr>
          <a:xfrm>
            <a:off x="4572000" y="1905000"/>
            <a:ext cx="4572000" cy="445611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   There are no legal requirements in the United States on the number of points.  Generally, criminal courts will accept 8 to 12 points of similarity</a:t>
            </a:r>
            <a:r>
              <a:rPr lang="en-US" altLang="en-US" sz="3600" smtClean="0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03425"/>
            <a:ext cx="4033838" cy="31877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Can Fingerprints Be Changed?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4419600" cy="462597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Many criminals have tried, using chemicals or fire.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Most end up with even more recognizable prints because of differences in the scarring patterns.</a:t>
            </a:r>
          </a:p>
        </p:txBody>
      </p:sp>
      <p:pic>
        <p:nvPicPr>
          <p:cNvPr id="31748" name="Picture 2" descr="http://www.foxnews.com/images/383643/1_61_062308_fi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36220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Toronto" pitchFamily="34" charset="0"/>
                <a:ea typeface="+mj-ea"/>
                <a:cs typeface="+mj-cs"/>
              </a:rPr>
              <a:t>AFIS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228600" y="1828800"/>
            <a:ext cx="8235950" cy="4352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Automated Fingerprint Identification System - a computer system for storing and retrieving fingerprints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Began in the early 1970</a:t>
            </a:r>
            <a:r>
              <a:rPr lang="ja-JP" altLang="en-US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 to: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Search large files for a set of prints taken from an individual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Compare a single print, usually a latent print developed from a crime scene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Toronto" pitchFamily="34" charset="0"/>
                <a:ea typeface="+mj-ea"/>
                <a:cs typeface="+mj-cs"/>
              </a:rPr>
              <a:t>AFIS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228600" y="1828800"/>
            <a:ext cx="8235950" cy="4352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By the 1990</a:t>
            </a:r>
            <a:r>
              <a:rPr lang="ja-JP" altLang="en-US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 most large jurisdictions had their own system in place.  The problem - a person</a:t>
            </a:r>
            <a:r>
              <a:rPr lang="ja-JP" altLang="en-US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 fingerprints may be in one AFIS but not in others.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It could take 3 months to run a search.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IAFIS</a:t>
            </a: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—</a:t>
            </a: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FBI</a:t>
            </a:r>
            <a:r>
              <a:rPr lang="ja-JP" altLang="en-US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 Integrated Automated Fingerprint Identification system which is a national database of all 10-print cards from all over the country became operational in 1999.</a:t>
            </a:r>
            <a:endParaRPr lang="en-US" altLang="en-US" sz="28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AFIS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4820" name="Picture 5" descr="inde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505575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reative-casting.co.uk/img/fingerprint-pendant-heart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Evidence Types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81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smtClean="0">
                <a:ea typeface="ＭＳ Ｐゴシック" panose="020B0600070205080204" pitchFamily="34" charset="-128"/>
              </a:rPr>
              <a:t>Three types of prints can be found: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u="sng" smtClean="0">
                <a:ea typeface="ＭＳ Ｐゴシック" panose="020B0600070205080204" pitchFamily="34" charset="-128"/>
              </a:rPr>
              <a:t>Patent fingerprints</a:t>
            </a:r>
            <a:r>
              <a:rPr lang="en-US" altLang="en-US" sz="2600" smtClean="0">
                <a:ea typeface="ＭＳ Ｐゴシック" panose="020B0600070205080204" pitchFamily="34" charset="-128"/>
              </a:rPr>
              <a:t> –visible prints left when fingers have a liquid (such as blood) on them.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u="sng" smtClean="0">
                <a:ea typeface="ＭＳ Ｐゴシック" panose="020B0600070205080204" pitchFamily="34" charset="-128"/>
              </a:rPr>
              <a:t>Plastic fingerprints</a:t>
            </a:r>
            <a:r>
              <a:rPr lang="en-US" altLang="en-US" sz="2600" smtClean="0">
                <a:ea typeface="ＭＳ Ｐゴシック" panose="020B0600070205080204" pitchFamily="34" charset="-128"/>
              </a:rPr>
              <a:t> – actual indentations made in soft material like clay.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u="sng" smtClean="0">
                <a:ea typeface="ＭＳ Ｐゴシック" panose="020B0600070205080204" pitchFamily="34" charset="-128"/>
              </a:rPr>
              <a:t>Latent fingerprints</a:t>
            </a:r>
            <a:r>
              <a:rPr lang="en-US" altLang="en-US" sz="2600" smtClean="0">
                <a:ea typeface="ＭＳ Ｐゴシック" panose="020B0600070205080204" pitchFamily="34" charset="-128"/>
              </a:rPr>
              <a:t> – hidden prints that can be made visible with special techniques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>
                <a:ea typeface="ＭＳ Ｐゴシック" panose="020B0600070205080204" pitchFamily="34" charset="-128"/>
              </a:rPr>
              <a:t>All are individual evidence.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 smtClean="0">
              <a:ea typeface="ＭＳ Ｐゴシック" panose="020B0600070205080204" pitchFamily="34" charset="-128"/>
            </a:endParaRPr>
          </a:p>
        </p:txBody>
      </p:sp>
      <p:pic>
        <p:nvPicPr>
          <p:cNvPr id="1026" name="Picture 2" descr="http://images.usatoday.com/tech/_photos/2006/12/11/finger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5125"/>
            <a:ext cx="18288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gov.im/lib/images/dha/police/csi/fingerprin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1984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Methods to Collect Fingerprints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Latent prints can be made visible with carbon or talc, and then collected on tape.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6868" name="Picture 2" descr="http://archive.audit.vic.gov.au/reports_par/agp11206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4810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Methods to Collect Fingerprints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Ninhydrin can be sprayed on paper.  It reacts with amino acids in sweat to leave a purple print.</a:t>
            </a:r>
          </a:p>
        </p:txBody>
      </p:sp>
      <p:pic>
        <p:nvPicPr>
          <p:cNvPr id="37892" name="Picture 6" descr="Ninhyd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32289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8" descr="Ninhydr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3657600"/>
            <a:ext cx="33829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Methods to Collect Fingerprints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Cyanoacrylate (super glue) can be heated in a vapor tent.  It sticks to amino acids to get fingerprints on glass, plastic, metal, and skin.</a:t>
            </a:r>
          </a:p>
        </p:txBody>
      </p:sp>
      <p:pic>
        <p:nvPicPr>
          <p:cNvPr id="38916" name="Picture 4" descr="http://www.leelofland.com/wordpress/wp-content/uploads/2008/03/cynosa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25813"/>
            <a:ext cx="2133600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http://www.evidentcrimescene.com/cata/glue/gluefum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3990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Methods to Collect Fingerprints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Wood or styrofoam objects can be dipped or sprayed with silver nitrate.  It reacts with chloride in the salty sweat to show a print.</a:t>
            </a:r>
          </a:p>
        </p:txBody>
      </p:sp>
      <p:pic>
        <p:nvPicPr>
          <p:cNvPr id="39940" name="Picture 4" descr="http://www.sirchie.com/OverviewMethods/Surfaces%20pix/W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67163"/>
            <a:ext cx="12477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http://www.sirchie.com/OverviewMethods/Surfaces%20pix/PLAS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44913"/>
            <a:ext cx="101917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 descr="http://www.sirchie.com/OverviewMethods/SILVER-NITR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27500"/>
            <a:ext cx="2209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8663" indent="-609600" eaLnBrk="1" hangingPunct="1">
              <a:spcAft>
                <a:spcPct val="20000"/>
              </a:spcAft>
              <a:buSzPct val="90000"/>
              <a:buFont typeface="Wingdings" panose="05000000000000000000" pitchFamily="2" charset="2"/>
              <a:buChar char="l"/>
            </a:pPr>
            <a:r>
              <a:rPr lang="en-US" altLang="en-US" sz="3500" smtClean="0">
                <a:ea typeface="ＭＳ Ｐゴシック" panose="020B0600070205080204" pitchFamily="34" charset="-128"/>
              </a:rPr>
              <a:t>The earliest written study (1684) is </a:t>
            </a:r>
            <a:r>
              <a:rPr lang="en-US" altLang="en-US" sz="3500" b="1" smtClean="0">
                <a:ea typeface="ＭＳ Ｐゴシック" panose="020B0600070205080204" pitchFamily="34" charset="-128"/>
              </a:rPr>
              <a:t>Dr. Nehemiah Grew</a:t>
            </a:r>
            <a:r>
              <a:rPr lang="ja-JP" altLang="en-US" sz="350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3500" smtClean="0">
                <a:ea typeface="ＭＳ Ｐゴシック" panose="020B0600070205080204" pitchFamily="34" charset="-128"/>
              </a:rPr>
              <a:t>s paper describing the patterns he saw on human hands under a microscope, including the presence of ridges. </a:t>
            </a:r>
          </a:p>
          <a:p>
            <a:pPr marL="728663" indent="-609600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13315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688"/>
            <a:ext cx="8229600" cy="1220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12" descr="20Step1.gif - 7479 By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27114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N_gre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4318000"/>
            <a:ext cx="17653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Methods to Collect Fingerprints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Iodine can be heated in a vapor tent or a fuming gun to get prints off of paper, cardboard, and unpainted surfaces.  It fades and must be photographed.</a:t>
            </a:r>
          </a:p>
        </p:txBody>
      </p:sp>
      <p:pic>
        <p:nvPicPr>
          <p:cNvPr id="40964" name="Picture 2" descr="http://www.evidentcrimescene.com/cata/chem/chemIodine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38600"/>
            <a:ext cx="1238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http://www.lhpolitech.com/images/cp-zwhj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67200"/>
            <a:ext cx="21336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http://www.evidentcrimescene.com/cata/chem/chemIod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352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Toronto" pitchFamily="34" charset="0"/>
                <a:ea typeface="+mj-ea"/>
                <a:cs typeface="+mj-cs"/>
              </a:rPr>
              <a:t>Iodine Fingerprint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1925" y="1935163"/>
            <a:ext cx="2824163" cy="3940175"/>
          </a:xfrm>
        </p:spPr>
      </p:pic>
      <p:pic>
        <p:nvPicPr>
          <p:cNvPr id="41988" name="Picture 4" descr="iodine fum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4" t="15346" r="18367"/>
          <a:stretch>
            <a:fillRect/>
          </a:stretch>
        </p:blipFill>
        <p:spPr>
          <a:xfrm>
            <a:off x="5143500" y="1935163"/>
            <a:ext cx="2905125" cy="39401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Methods to Collect Fingerprints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Fluorochromes can be sprayed on non-porous items and then viewed with UV light.</a:t>
            </a:r>
          </a:p>
        </p:txBody>
      </p:sp>
      <p:pic>
        <p:nvPicPr>
          <p:cNvPr id="43012" name="Picture 2" descr="Fingerprint developed on plastic bag with cyanoacrylate and treated with Rhodamine 6G Dye S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140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Rhodamine 6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23050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Palm Print on plastic bag developed with cyanoacrylate and Ardrox Dye St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1333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36538"/>
            <a:ext cx="8229600" cy="1000125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2400"/>
              </a:lnSpc>
              <a:defRPr/>
            </a:pPr>
            <a:r>
              <a:rPr lang="en-US" sz="4400" dirty="0">
                <a:solidFill>
                  <a:schemeClr val="accent1"/>
                </a:solidFill>
                <a:latin typeface="Kartika" pitchFamily="18" charset="0"/>
                <a:ea typeface="+mj-ea"/>
                <a:cs typeface="+mj-cs"/>
              </a:rPr>
              <a:t>Fingerprint Forensic </a:t>
            </a:r>
            <a:r>
              <a:rPr lang="en-US" sz="4400" dirty="0" err="1">
                <a:solidFill>
                  <a:schemeClr val="accent1"/>
                </a:solidFill>
                <a:latin typeface="Kartika" pitchFamily="18" charset="0"/>
                <a:ea typeface="+mj-ea"/>
                <a:cs typeface="+mj-cs"/>
              </a:rPr>
              <a:t>FAQs</a:t>
            </a:r>
            <a:r>
              <a:rPr lang="en-US" sz="4400" dirty="0">
                <a:solidFill>
                  <a:srgbClr val="3A763A"/>
                </a:solidFill>
                <a:latin typeface="Kartika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57200" y="1774825"/>
            <a:ext cx="8232775" cy="568325"/>
          </a:xfrm>
        </p:spPr>
        <p:txBody>
          <a:bodyPr/>
          <a:lstStyle/>
          <a:p>
            <a:pPr eaLnBrk="1" hangingPunct="1">
              <a:buSzPct val="90000"/>
            </a:pPr>
            <a:r>
              <a:rPr lang="en-US" altLang="en-US" sz="2800" i="1" smtClean="0">
                <a:solidFill>
                  <a:srgbClr val="316531"/>
                </a:solidFill>
                <a:ea typeface="ＭＳ Ｐゴシック" panose="020B0600070205080204" pitchFamily="34" charset="-128"/>
              </a:rPr>
              <a:t>How are latent fingerprints collected?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pic>
        <p:nvPicPr>
          <p:cNvPr id="44036" name="Picture 4" descr="VMethod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233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5344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The Future of Fingerprint Technology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Scanning technology can show tiny pore patterns on ridges for better matching.</a:t>
            </a:r>
          </a:p>
        </p:txBody>
      </p:sp>
      <p:pic>
        <p:nvPicPr>
          <p:cNvPr id="45060" name="Picture 2" descr="http://www.filebuzz.com/software_screenshot/full/24376-verifinger_extended_sdk_tri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44450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The Future of Fingerprint Technology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Other physical features such as eye and facial patterns are being used to identify people.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3438525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 descr="http://cache.daylife.com/imageserve/09sf4EzctX0ja/61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43624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The Future of Fingerprint Technology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Trace evidence in fingerprints is being used to identify traces of explosives or drugs.</a:t>
            </a:r>
          </a:p>
        </p:txBody>
      </p:sp>
      <p:pic>
        <p:nvPicPr>
          <p:cNvPr id="47108" name="Picture 2" descr="http://www.phys.ttu.edu/~menzel/dendri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390525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Toronto" pitchFamily="34" charset="0"/>
                <a:ea typeface="+mj-ea"/>
                <a:cs typeface="+mj-cs"/>
              </a:rPr>
              <a:t>Other Prints</a:t>
            </a:r>
            <a:endParaRPr lang="en-US">
              <a:solidFill>
                <a:schemeClr val="bg2"/>
              </a:solidFill>
              <a:latin typeface="Toronto" pitchFamily="34" charset="0"/>
              <a:ea typeface="+mj-ea"/>
              <a:cs typeface="+mj-cs"/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382000" cy="4572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Ears</a:t>
            </a: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—</a:t>
            </a: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shape, length and width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Voice</a:t>
            </a: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—</a:t>
            </a: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electronic pulses  measured on a spectrograph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Foot</a:t>
            </a: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—</a:t>
            </a: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size of foot and toes; friction ridges on the foot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Shoes</a:t>
            </a: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—</a:t>
            </a: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can be compared and identified by type of shoe, brand, size, year of purchase, and wear pattern.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Toronto" pitchFamily="34" charset="0"/>
                <a:ea typeface="+mj-ea"/>
                <a:cs typeface="+mj-cs"/>
              </a:rPr>
              <a:t>Other Prints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sz="half" idx="2"/>
          </p:nvPr>
        </p:nvSpPr>
        <p:spPr>
          <a:xfrm>
            <a:off x="4419600" y="2895600"/>
            <a:ext cx="3886200" cy="189547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   Palm</a:t>
            </a:r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—</a:t>
            </a:r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friction ridges can be identified and may be used against suspects.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1774825"/>
            <a:ext cx="3692525" cy="46259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Toronto" pitchFamily="34" charset="0"/>
                <a:ea typeface="+mj-ea"/>
                <a:cs typeface="+mj-cs"/>
              </a:rPr>
              <a:t>Other Prints</a:t>
            </a:r>
            <a:endParaRPr lang="en-US">
              <a:solidFill>
                <a:schemeClr val="bg2"/>
              </a:solidFill>
              <a:latin typeface="Toronto" pitchFamily="34" charset="0"/>
              <a:ea typeface="+mj-ea"/>
              <a:cs typeface="+mj-cs"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body" sz="half" idx="1"/>
          </p:nvPr>
        </p:nvSpPr>
        <p:spPr>
          <a:xfrm>
            <a:off x="544513" y="2449513"/>
            <a:ext cx="3952875" cy="257016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  Footprints are taken at birth as a means of identification of infants.</a:t>
            </a:r>
            <a:endParaRPr lang="en-US" altLang="en-US" sz="2800" b="1" smtClean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1775" y="1774825"/>
            <a:ext cx="2714625" cy="46259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History of Fingerprinting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In 1788, Andreas Mayer was the first to note that no two fingerprints are the same.</a:t>
            </a:r>
          </a:p>
        </p:txBody>
      </p:sp>
      <p:pic>
        <p:nvPicPr>
          <p:cNvPr id="14340" name="Picture 4" descr="http://www.buffalo.edu/news/hires/Fingerpr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20113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Bild:Andreas Mayer 1716 178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2876550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Toronto" pitchFamily="34" charset="0"/>
                <a:ea typeface="+mj-ea"/>
                <a:cs typeface="+mj-cs"/>
              </a:rPr>
              <a:t>Other Prints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sz="half" idx="1"/>
          </p:nvPr>
        </p:nvSpPr>
        <p:spPr>
          <a:xfrm>
            <a:off x="0" y="2057400"/>
            <a:ext cx="4419600" cy="3657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Lips</a:t>
            </a: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—</a:t>
            </a: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display several common patterns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8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Short vertical lines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Short horizontal lines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Crosshatching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Branching grooves</a:t>
            </a:r>
          </a:p>
        </p:txBody>
      </p:sp>
      <p:pic>
        <p:nvPicPr>
          <p:cNvPr id="512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667000"/>
            <a:ext cx="4343400" cy="22494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Toronto" pitchFamily="34" charset="0"/>
                <a:ea typeface="+mj-ea"/>
                <a:cs typeface="+mj-cs"/>
              </a:rPr>
              <a:t>Other Prints</a:t>
            </a:r>
            <a:endParaRPr lang="en-US">
              <a:solidFill>
                <a:schemeClr val="bg2"/>
              </a:solidFill>
              <a:latin typeface="Toronto" pitchFamily="34" charset="0"/>
              <a:ea typeface="+mj-ea"/>
              <a:cs typeface="+mj-cs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sz="half" idx="2"/>
          </p:nvPr>
        </p:nvSpPr>
        <p:spPr>
          <a:xfrm>
            <a:off x="4572000" y="2057400"/>
            <a:ext cx="3810000" cy="41148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  </a:t>
            </a:r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Teeth</a:t>
            </a: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—</a:t>
            </a: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bite marks are unique and can be used to identify suspects. These imprints were placed in gum and could be matched to crime scene evidence.</a:t>
            </a: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75" y="1935163"/>
            <a:ext cx="4033838" cy="35067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Toronto" pitchFamily="34" charset="0"/>
                <a:ea typeface="+mj-ea"/>
                <a:cs typeface="+mj-cs"/>
              </a:rPr>
              <a:t>Other Prints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sz="half" idx="2"/>
          </p:nvPr>
        </p:nvSpPr>
        <p:spPr>
          <a:xfrm>
            <a:off x="4413250" y="2219325"/>
            <a:ext cx="4044950" cy="311467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  The blood vessel  patterns in the eye may be unique to individuals. They are used today for various security purposes.</a:t>
            </a:r>
          </a:p>
        </p:txBody>
      </p:sp>
      <p:pic>
        <p:nvPicPr>
          <p:cNvPr id="53252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92288"/>
            <a:ext cx="4033838" cy="45910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Generation Identification </a:t>
            </a:r>
          </a:p>
          <a:p>
            <a:r>
              <a:rPr lang="en-US" dirty="0" smtClean="0"/>
              <a:t>Began in 2014--FBI’s newest identification system, slated to replace IAFIS in the future</a:t>
            </a:r>
          </a:p>
          <a:p>
            <a:r>
              <a:rPr lang="en-US" dirty="0" smtClean="0"/>
              <a:t>Uses wide array of biometric identification methods –scars, tattoos, facial, voice, and iris recognition </a:t>
            </a:r>
          </a:p>
          <a:p>
            <a:endParaRPr lang="en-US" dirty="0"/>
          </a:p>
          <a:p>
            <a:r>
              <a:rPr lang="en-US" b="0" i="0" dirty="0" smtClean="0">
                <a:solidFill>
                  <a:srgbClr val="00CC00"/>
                </a:solidFill>
                <a:effectLst/>
                <a:latin typeface="Arial" panose="020B0604020202020204" pitchFamily="34" charset="0"/>
                <a:hlinkClick r:id="rId3"/>
              </a:rPr>
              <a:t>http://www.fbi.gov/about-us/cjis/fingerprints_biometrics/ngi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History of Fingerprinting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590800" y="1774825"/>
            <a:ext cx="6096000" cy="2339975"/>
          </a:xfrm>
        </p:spPr>
        <p:txBody>
          <a:bodyPr/>
          <a:lstStyle/>
          <a:p>
            <a:pPr eaLnBrk="1" hangingPunct="1"/>
            <a:r>
              <a:rPr lang="en-US" altLang="en-US" sz="3500" b="1" smtClean="0">
                <a:ea typeface="ＭＳ Ｐゴシック" panose="020B0600070205080204" pitchFamily="34" charset="-128"/>
              </a:rPr>
              <a:t>Sir William Herschel,</a:t>
            </a:r>
            <a:r>
              <a:rPr lang="en-US" altLang="en-US" sz="3500" smtClean="0">
                <a:ea typeface="ＭＳ Ｐゴシック" panose="020B0600070205080204" pitchFamily="34" charset="-128"/>
              </a:rPr>
              <a:t> in 1856, began the collection of fingerprints and noted they were not altered by age. </a:t>
            </a: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15364" name="Picture 6" descr="http://www.oninonin.com/fp/fmiru/wm_herschels_fps_recorded_over_57y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81534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Herschel0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16081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History of Fingerprinting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In 1879, Bertillon began keeping measurements of criminals in police files.</a:t>
            </a:r>
          </a:p>
        </p:txBody>
      </p:sp>
      <p:pic>
        <p:nvPicPr>
          <p:cNvPr id="16388" name="Picture 2" descr="Alphonse Bertill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20193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www.onin.com/fp/fmiru/bertillon_measurements_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2820988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ttp://www.onin.com/fp/fmiru/bertillon_sys_forearm_stand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285432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Forearm Measurement Overhead View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0"/>
            <a:ext cx="23717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Bertillon Measurements 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400" smtClean="0">
                <a:ea typeface="ＭＳ Ｐゴシック" panose="020B0600070205080204" pitchFamily="34" charset="-128"/>
              </a:rPr>
              <a:t>Here are some of the measurements: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Height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Stretch: Length of body from left shoulder to right middle finger when arm is raised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Bust: Length of torso from head to seat, taken when seated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Length of head: Crown to forehead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Width of head: Temple to temple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Length of right ear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Length of left foot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Length of left middle finger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Length of left cubit: Elbow to tip of middle finger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Width of cheeks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Length of left little finger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8435" name="Picture 4" descr="Alphonse Bertillon's measurement card, done according to his own system for criminal anthropometr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-2667000"/>
            <a:ext cx="6699250" cy="967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err="1" smtClean="0"/>
              <a:t>Wests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362200"/>
          </a:xfrm>
        </p:spPr>
        <p:txBody>
          <a:bodyPr/>
          <a:lstStyle/>
          <a:p>
            <a:endParaRPr lang="en-US" altLang="en-US" sz="2400" smtClean="0">
              <a:ea typeface="ＭＳ Ｐゴシック" panose="020B0600070205080204" pitchFamily="34" charset="-128"/>
            </a:endParaRPr>
          </a:p>
          <a:p>
            <a:r>
              <a:rPr lang="en-US" altLang="en-US" sz="2400" b="1" smtClean="0">
                <a:ea typeface="ＭＳ Ｐゴシック" panose="020B0600070205080204" pitchFamily="34" charset="-128"/>
              </a:rPr>
              <a:t>Will West's Bertillon Measurements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</a:t>
            </a:r>
            <a:br>
              <a:rPr lang="en-US" altLang="en-US" sz="2400" smtClean="0">
                <a:ea typeface="ＭＳ Ｐゴシック" panose="020B0600070205080204" pitchFamily="34" charset="-128"/>
              </a:rPr>
            </a:br>
            <a:r>
              <a:rPr lang="en-US" altLang="en-US" sz="2400" b="1" smtClean="0">
                <a:ea typeface="ＭＳ Ｐゴシック" panose="020B0600070205080204" pitchFamily="34" charset="-128"/>
              </a:rPr>
              <a:t>178.5; 187.0; 91.2; 19.7; 15.8; 14.8; 6.6; 28.2; 12.3; 9.7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400" smtClean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400" b="1" smtClean="0">
                <a:ea typeface="ＭＳ Ｐゴシック" panose="020B0600070205080204" pitchFamily="34" charset="-128"/>
              </a:rPr>
              <a:t>William West's Bertillon Measurements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</a:t>
            </a:r>
            <a:br>
              <a:rPr lang="en-US" altLang="en-US" sz="2400" smtClean="0">
                <a:ea typeface="ＭＳ Ｐゴシック" panose="020B0600070205080204" pitchFamily="34" charset="-128"/>
              </a:rPr>
            </a:br>
            <a:r>
              <a:rPr lang="en-US" altLang="en-US" sz="2400" b="1" smtClean="0">
                <a:ea typeface="ＭＳ Ｐゴシック" panose="020B0600070205080204" pitchFamily="34" charset="-128"/>
              </a:rPr>
              <a:t>177.5; 188.0; 91.3; 19.8; 15.9; 14.8; 6.5; 27.5; 12.2; 9.6; </a:t>
            </a: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19460" name="Picture 3" descr="willwe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17526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williamwe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18288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9318</TotalTime>
  <Words>1292</Words>
  <Application>Microsoft Office PowerPoint</Application>
  <PresentationFormat>On-screen Show (4:3)</PresentationFormat>
  <Paragraphs>133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ＭＳ Ｐゴシック</vt:lpstr>
      <vt:lpstr>Alba</vt:lpstr>
      <vt:lpstr>Arial</vt:lpstr>
      <vt:lpstr>Calibri</vt:lpstr>
      <vt:lpstr>Corbel</vt:lpstr>
      <vt:lpstr>Kartika</vt:lpstr>
      <vt:lpstr>Times New Roman</vt:lpstr>
      <vt:lpstr>Toronto</vt:lpstr>
      <vt:lpstr>Wingdings</vt:lpstr>
      <vt:lpstr>Wingdings 2</vt:lpstr>
      <vt:lpstr>Wingdings 3</vt:lpstr>
      <vt:lpstr>Module</vt:lpstr>
      <vt:lpstr>Fingerprints</vt:lpstr>
      <vt:lpstr>History of Fingerprinting</vt:lpstr>
      <vt:lpstr>PowerPoint Presentation</vt:lpstr>
      <vt:lpstr>History of Fingerprinting</vt:lpstr>
      <vt:lpstr>History of Fingerprinting</vt:lpstr>
      <vt:lpstr>History of Fingerprinting</vt:lpstr>
      <vt:lpstr>Bertillon Measurements </vt:lpstr>
      <vt:lpstr>PowerPoint Presentation</vt:lpstr>
      <vt:lpstr>The Wests</vt:lpstr>
      <vt:lpstr>History of Fingerprinting</vt:lpstr>
      <vt:lpstr>History of Fingerprinting</vt:lpstr>
      <vt:lpstr>What is a Fingerprint?</vt:lpstr>
      <vt:lpstr>Fundamental Principles of Fingerprints</vt:lpstr>
      <vt:lpstr>Characteristics of Fingerprints</vt:lpstr>
      <vt:lpstr>Characteristics of Fingerprints</vt:lpstr>
      <vt:lpstr>Characteristics of Fingerprints</vt:lpstr>
      <vt:lpstr> Characteristics of Fingerprints </vt:lpstr>
      <vt:lpstr>Ridge Characteristics</vt:lpstr>
      <vt:lpstr>Fingerprint Minutiae</vt:lpstr>
      <vt:lpstr>Comparison</vt:lpstr>
      <vt:lpstr>Can Fingerprints Be Changed?</vt:lpstr>
      <vt:lpstr>AFIS</vt:lpstr>
      <vt:lpstr>AFIS</vt:lpstr>
      <vt:lpstr>AFIS</vt:lpstr>
      <vt:lpstr>Evidence Types</vt:lpstr>
      <vt:lpstr>Methods to Collect Fingerprints</vt:lpstr>
      <vt:lpstr>Methods to Collect Fingerprints</vt:lpstr>
      <vt:lpstr>Methods to Collect Fingerprints</vt:lpstr>
      <vt:lpstr>Methods to Collect Fingerprints</vt:lpstr>
      <vt:lpstr>Methods to Collect Fingerprints</vt:lpstr>
      <vt:lpstr>Iodine Fingerprint</vt:lpstr>
      <vt:lpstr>Methods to Collect Fingerprints</vt:lpstr>
      <vt:lpstr>Fingerprint Forensic FAQs </vt:lpstr>
      <vt:lpstr>The Future of Fingerprint Technology</vt:lpstr>
      <vt:lpstr>The Future of Fingerprint Technology</vt:lpstr>
      <vt:lpstr>The Future of Fingerprint Technology</vt:lpstr>
      <vt:lpstr>Other Prints</vt:lpstr>
      <vt:lpstr>Other Prints</vt:lpstr>
      <vt:lpstr>Other Prints</vt:lpstr>
      <vt:lpstr>Other Prints</vt:lpstr>
      <vt:lpstr>Other Prints</vt:lpstr>
      <vt:lpstr>Other Prints</vt:lpstr>
      <vt:lpstr>NGI</vt:lpstr>
    </vt:vector>
  </TitlesOfParts>
  <Company>Buckeye Union High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Fingerprints</dc:title>
  <dc:creator>Kristen Kohli</dc:creator>
  <cp:lastModifiedBy>Sarah Naporano</cp:lastModifiedBy>
  <cp:revision>86</cp:revision>
  <dcterms:created xsi:type="dcterms:W3CDTF">2011-01-31T02:08:03Z</dcterms:created>
  <dcterms:modified xsi:type="dcterms:W3CDTF">2016-01-11T14:42:37Z</dcterms:modified>
</cp:coreProperties>
</file>