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75" r:id="rId3"/>
    <p:sldId id="256" r:id="rId4"/>
    <p:sldId id="278" r:id="rId5"/>
    <p:sldId id="277" r:id="rId6"/>
    <p:sldId id="279" r:id="rId7"/>
    <p:sldId id="276" r:id="rId8"/>
    <p:sldId id="280" r:id="rId9"/>
    <p:sldId id="281" r:id="rId10"/>
    <p:sldId id="282" r:id="rId11"/>
    <p:sldId id="284" r:id="rId12"/>
    <p:sldId id="285" r:id="rId13"/>
    <p:sldId id="286" r:id="rId14"/>
    <p:sldId id="283" r:id="rId15"/>
    <p:sldId id="287" r:id="rId16"/>
    <p:sldId id="260" r:id="rId17"/>
    <p:sldId id="26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D2CA5-0710-4271-A032-0AD729F19971}"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42A00-17C6-411C-98F3-4982139AD086}" type="slidenum">
              <a:rPr lang="en-US" smtClean="0"/>
              <a:t>‹#›</a:t>
            </a:fld>
            <a:endParaRPr lang="en-US"/>
          </a:p>
        </p:txBody>
      </p:sp>
    </p:spTree>
    <p:extLst>
      <p:ext uri="{BB962C8B-B14F-4D97-AF65-F5344CB8AC3E}">
        <p14:creationId xmlns:p14="http://schemas.microsoft.com/office/powerpoint/2010/main" val="425851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3AECC3-4C4C-4689-8374-85B049912489}" type="slidenum">
              <a:rPr lang="en-US" altLang="en-US" smtClean="0"/>
              <a:pPr>
                <a:spcBef>
                  <a:spcPct val="0"/>
                </a:spcBef>
              </a:pPr>
              <a:t>1</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2576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C769FE-C1B0-483C-807C-2CF14222DF16}" type="slidenum">
              <a:rPr lang="en-US" altLang="en-US" smtClean="0"/>
              <a:pPr>
                <a:spcBef>
                  <a:spcPct val="0"/>
                </a:spcBef>
              </a:pPr>
              <a:t>12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57076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FE950B-B0DB-473C-B02C-30277D6427B4}" type="slidenum">
              <a:rPr lang="en-US" altLang="en-US" smtClean="0"/>
              <a:pPr>
                <a:spcBef>
                  <a:spcPct val="0"/>
                </a:spcBef>
              </a:pPr>
              <a:t>13</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4873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793DDD-E72A-4D11-98F5-0D7DFDDFDC3E}" type="slidenum">
              <a:rPr lang="en-US" altLang="en-US" smtClean="0"/>
              <a:pPr>
                <a:spcBef>
                  <a:spcPct val="0"/>
                </a:spcBef>
              </a:pPr>
              <a:t>14</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4243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8100D9-BEF4-4098-AF6D-D51C81AEC214}" type="slidenum">
              <a:rPr lang="en-US" altLang="en-US" smtClean="0"/>
              <a:pPr>
                <a:spcBef>
                  <a:spcPct val="0"/>
                </a:spcBef>
              </a:pPr>
              <a:t>15</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8874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BE05A1-D54B-4555-A2FF-3717AB21CD6D}" type="slidenum">
              <a:rPr lang="en-US" altLang="en-US" smtClean="0"/>
              <a:pPr>
                <a:spcBef>
                  <a:spcPct val="0"/>
                </a:spcBef>
              </a:pPr>
              <a:t>16</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Directional selection favors those individuals who have extreme variations in traits within a population. A useful example can be found in the breeding of the greyhound dog. Early breeders were interested in dog with the greatest speed. They carefully selected from a group of hounds those who ran the fastest. From their offspring, the greyhound breeders again selected those dogs who ran the fastest. By continuing this selection for those dogs who ran faster than most of the hound dog population, they gradually produced a dog who could run up to 64km/h (40mph). </a:t>
            </a:r>
          </a:p>
        </p:txBody>
      </p:sp>
    </p:spTree>
    <p:extLst>
      <p:ext uri="{BB962C8B-B14F-4D97-AF65-F5344CB8AC3E}">
        <p14:creationId xmlns:p14="http://schemas.microsoft.com/office/powerpoint/2010/main" val="367352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D90CCD-9AD0-4A40-9A8C-1D8F65DA85F0}" type="slidenum">
              <a:rPr lang="en-US" altLang="en-US" smtClean="0"/>
              <a:pPr>
                <a:spcBef>
                  <a:spcPct val="0"/>
                </a:spcBef>
              </a:pPr>
              <a:t>17</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Stabilizing selection favors the norm, the common, average traits in a population. Look at the Siberian Husky, a dog bred for working in the snow. The Siberian Husky is a medium dog, males weighing 16-27kg (35-60lbs). These dogs have strong pectoral and leg muscles, allowing it to move through dense snow. The Siberian Husky is well designed for working in the snow. If the Siberian Husky had heavier muscles, it would sink deeper into the snow, so they would move slower or would sink and get stuck in the snow. Yet if the Siberian Husky had lighter muscles, it would not be strong enough to pull sleds and equipment, so the dog would have little value as a working dog. So stabilizing selection has chosen a norm for the the size of the Siberian Husky.</a:t>
            </a:r>
          </a:p>
        </p:txBody>
      </p:sp>
    </p:spTree>
    <p:extLst>
      <p:ext uri="{BB962C8B-B14F-4D97-AF65-F5344CB8AC3E}">
        <p14:creationId xmlns:p14="http://schemas.microsoft.com/office/powerpoint/2010/main" val="231752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BCAA3-D4E5-4182-8913-4FBE8F337DBC}" type="slidenum">
              <a:rPr lang="en-US" altLang="en-US" smtClean="0"/>
              <a:pPr>
                <a:spcBef>
                  <a:spcPct val="0"/>
                </a:spcBef>
              </a:pPr>
              <a:t>2</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8872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DD4FD6-6330-4C25-AC21-195A1DCC7C6A}" type="slidenum">
              <a:rPr lang="en-US" altLang="en-US" smtClean="0"/>
              <a:pPr>
                <a:spcBef>
                  <a:spcPct val="0"/>
                </a:spcBef>
              </a:pPr>
              <a:t>4</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863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A732DF-8982-456C-9B35-44F7A6C29F7C}" type="slidenum">
              <a:rPr lang="en-US" altLang="en-US" smtClean="0"/>
              <a:pPr>
                <a:spcBef>
                  <a:spcPct val="0"/>
                </a:spcBef>
              </a:pPr>
              <a:t>5</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1780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A69302-5338-4C4D-B417-0D211CA3222F}" type="slidenum">
              <a:rPr lang="en-US" altLang="en-US" smtClean="0"/>
              <a:pPr>
                <a:spcBef>
                  <a:spcPct val="0"/>
                </a:spcBef>
              </a:pPr>
              <a:t>6</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2472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9862C3-F658-40EC-9A5E-6B21D3E8938F}" type="slidenum">
              <a:rPr lang="en-US" altLang="en-US" smtClean="0"/>
              <a:pPr>
                <a:spcBef>
                  <a:spcPct val="0"/>
                </a:spcBef>
              </a:pPr>
              <a:t>7</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4787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C20AA2-45F3-471E-A4AF-8E2F96C183CF}" type="slidenum">
              <a:rPr lang="en-US" altLang="en-US" smtClean="0"/>
              <a:pPr>
                <a:spcBef>
                  <a:spcPct val="0"/>
                </a:spcBef>
              </a:pPr>
              <a:t>8</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06696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546CA6-971B-44E5-9E93-79D5366ECE7F}" type="slidenum">
              <a:rPr lang="en-US" altLang="en-US" smtClean="0"/>
              <a:pPr>
                <a:spcBef>
                  <a:spcPct val="0"/>
                </a:spcBef>
              </a:pPr>
              <a:t>9</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4386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4BA0EE-5409-4B0C-9256-AB565D95E18F}" type="slidenum">
              <a:rPr lang="en-US" altLang="en-US" smtClean="0"/>
              <a:pPr>
                <a:spcBef>
                  <a:spcPct val="0"/>
                </a:spcBef>
              </a:pPr>
              <a:t>11</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7587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B7339-7788-455B-8723-498355856480}"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250108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B7339-7788-455B-8723-498355856480}"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389507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B7339-7788-455B-8723-498355856480}"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195371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B7339-7788-455B-8723-498355856480}"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64548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EB7339-7788-455B-8723-498355856480}"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228154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B7339-7788-455B-8723-498355856480}"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169801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B7339-7788-455B-8723-498355856480}"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355640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B7339-7788-455B-8723-498355856480}"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233920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B7339-7788-455B-8723-498355856480}"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131742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EB7339-7788-455B-8723-498355856480}"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162174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EB7339-7788-455B-8723-498355856480}"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E0B9-F3BB-4D05-9264-E855E90C7F97}" type="slidenum">
              <a:rPr lang="en-US" smtClean="0"/>
              <a:t>‹#›</a:t>
            </a:fld>
            <a:endParaRPr lang="en-US"/>
          </a:p>
        </p:txBody>
      </p:sp>
    </p:spTree>
    <p:extLst>
      <p:ext uri="{BB962C8B-B14F-4D97-AF65-F5344CB8AC3E}">
        <p14:creationId xmlns:p14="http://schemas.microsoft.com/office/powerpoint/2010/main" val="259002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B7339-7788-455B-8723-498355856480}"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CE0B9-F3BB-4D05-9264-E855E90C7F97}" type="slidenum">
              <a:rPr lang="en-US" smtClean="0"/>
              <a:t>‹#›</a:t>
            </a:fld>
            <a:endParaRPr lang="en-US"/>
          </a:p>
        </p:txBody>
      </p:sp>
    </p:spTree>
    <p:extLst>
      <p:ext uri="{BB962C8B-B14F-4D97-AF65-F5344CB8AC3E}">
        <p14:creationId xmlns:p14="http://schemas.microsoft.com/office/powerpoint/2010/main" val="229296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c/c7/Founder_effect.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82900" y="-12700"/>
            <a:ext cx="2209892" cy="36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60" tIns="45483" rIns="90960" bIns="4548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The History of Life</a:t>
            </a:r>
          </a:p>
        </p:txBody>
      </p:sp>
      <p:sp>
        <p:nvSpPr>
          <p:cNvPr id="11267" name="Text Box 3"/>
          <p:cNvSpPr txBox="1">
            <a:spLocks noChangeArrowheads="1"/>
          </p:cNvSpPr>
          <p:nvPr/>
        </p:nvSpPr>
        <p:spPr bwMode="auto">
          <a:xfrm>
            <a:off x="2117725" y="484188"/>
            <a:ext cx="7772400" cy="244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60" tIns="45483" rIns="90960" bIns="4548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solidFill>
                  <a:srgbClr val="A6000D"/>
                </a:solidFill>
              </a:rPr>
              <a:t>Endosymbiont </a:t>
            </a:r>
            <a:r>
              <a:rPr lang="en-US" altLang="en-US" sz="2500" b="1" dirty="0" smtClean="0">
                <a:solidFill>
                  <a:srgbClr val="A6000D"/>
                </a:solidFill>
              </a:rPr>
              <a:t>theory-</a:t>
            </a:r>
            <a:r>
              <a:rPr lang="en-US" dirty="0"/>
              <a:t>the theory that eukaryotic cells evolved from prokaryotic cells; mitochondria and chloroplasts serve as evidence</a:t>
            </a:r>
          </a:p>
          <a:p>
            <a:pPr eaLnBrk="1" hangingPunct="1">
              <a:spcBef>
                <a:spcPct val="0"/>
              </a:spcBef>
              <a:buFontTx/>
              <a:buNone/>
            </a:pPr>
            <a:endParaRPr lang="en-US" altLang="en-US" sz="2500" b="1" dirty="0">
              <a:solidFill>
                <a:srgbClr val="A6000D"/>
              </a:solidFill>
            </a:endParaRPr>
          </a:p>
        </p:txBody>
      </p:sp>
      <p:sp>
        <p:nvSpPr>
          <p:cNvPr id="11268" name="Text Box 4"/>
          <p:cNvSpPr txBox="1">
            <a:spLocks noChangeArrowheads="1"/>
          </p:cNvSpPr>
          <p:nvPr/>
        </p:nvSpPr>
        <p:spPr bwMode="auto">
          <a:xfrm>
            <a:off x="1511301" y="14288"/>
            <a:ext cx="1325563" cy="64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60" tIns="45483" rIns="90960" bIns="4548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14</a:t>
            </a:r>
          </a:p>
        </p:txBody>
      </p:sp>
      <p:pic>
        <p:nvPicPr>
          <p:cNvPr id="11269" name="Picture 5" descr="ch 14 im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582" y="2648528"/>
            <a:ext cx="7056582" cy="375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a:hlinkClick r:id="" action="ppaction://noaction"/>
          </p:cNvPr>
          <p:cNvSpPr>
            <a:spLocks noChangeArrowheads="1"/>
          </p:cNvSpPr>
          <p:nvPr/>
        </p:nvSpPr>
        <p:spPr bwMode="auto">
          <a:xfrm>
            <a:off x="7288213" y="6330951"/>
            <a:ext cx="4635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223754465"/>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0086" y="609600"/>
            <a:ext cx="7924800" cy="914400"/>
          </a:xfrm>
        </p:spPr>
        <p:txBody>
          <a:bodyPr>
            <a:normAutofit fontScale="90000"/>
          </a:bodyPr>
          <a:lstStyle/>
          <a:p>
            <a:pPr algn="ctr"/>
            <a:r>
              <a:rPr lang="en-US" sz="2800" b="1" dirty="0" smtClean="0"/>
              <a:t>UNIT:  </a:t>
            </a:r>
            <a:r>
              <a:rPr lang="en-US" sz="2800" b="1" dirty="0"/>
              <a:t>Evolution</a:t>
            </a:r>
            <a:br>
              <a:rPr lang="en-US" sz="2800" b="1" dirty="0"/>
            </a:br>
            <a:r>
              <a:rPr lang="en-US" sz="2700" b="1" dirty="0"/>
              <a:t/>
            </a:r>
            <a:br>
              <a:rPr lang="en-US" sz="2700" b="1" dirty="0"/>
            </a:br>
            <a:endParaRPr lang="en-US" sz="2700" b="1" dirty="0"/>
          </a:p>
        </p:txBody>
      </p:sp>
      <p:sp>
        <p:nvSpPr>
          <p:cNvPr id="4" name="Rectangle 3"/>
          <p:cNvSpPr/>
          <p:nvPr/>
        </p:nvSpPr>
        <p:spPr>
          <a:xfrm>
            <a:off x="1810986" y="1295400"/>
            <a:ext cx="8763000" cy="1938992"/>
          </a:xfrm>
          <a:prstGeom prst="rect">
            <a:avLst/>
          </a:prstGeom>
        </p:spPr>
        <p:txBody>
          <a:bodyPr wrap="square">
            <a:spAutoFit/>
          </a:bodyPr>
          <a:lstStyle/>
          <a:p>
            <a:pPr lvl="1"/>
            <a:endParaRPr lang="en-US" sz="2400" dirty="0"/>
          </a:p>
          <a:p>
            <a:endParaRPr lang="en-US" sz="2400" b="1" u="sng" dirty="0"/>
          </a:p>
          <a:p>
            <a:pPr marL="342900" indent="-342900">
              <a:buFontTx/>
              <a:buChar char="-"/>
            </a:pPr>
            <a:endParaRPr lang="en-US" sz="2400" dirty="0"/>
          </a:p>
          <a:p>
            <a:pPr lvl="1"/>
            <a:r>
              <a:rPr lang="en-US" sz="2400" dirty="0"/>
              <a:t> </a:t>
            </a:r>
          </a:p>
          <a:p>
            <a:r>
              <a:rPr lang="en-US" sz="2400" b="1" dirty="0"/>
              <a:t> </a:t>
            </a:r>
            <a:endParaRPr lang="en-US" sz="2400" dirty="0"/>
          </a:p>
        </p:txBody>
      </p:sp>
      <p:sp>
        <p:nvSpPr>
          <p:cNvPr id="5" name="Content Placeholder 2"/>
          <p:cNvSpPr txBox="1">
            <a:spLocks/>
          </p:cNvSpPr>
          <p:nvPr/>
        </p:nvSpPr>
        <p:spPr>
          <a:xfrm>
            <a:off x="1535430" y="838200"/>
            <a:ext cx="9049986" cy="55626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l"/>
            <a:endParaRPr lang="en-US" sz="2800" b="1" u="sng" dirty="0"/>
          </a:p>
          <a:p>
            <a:pPr algn="ctr"/>
            <a:r>
              <a:rPr lang="en-US" sz="2800" dirty="0" smtClean="0">
                <a:solidFill>
                  <a:schemeClr val="tx1"/>
                </a:solidFill>
              </a:rPr>
              <a:t>Biological </a:t>
            </a:r>
            <a:r>
              <a:rPr lang="en-US" sz="2800" b="1" u="sng" dirty="0" smtClean="0">
                <a:solidFill>
                  <a:schemeClr val="tx1"/>
                </a:solidFill>
              </a:rPr>
              <a:t>species</a:t>
            </a:r>
            <a:r>
              <a:rPr lang="en-US" sz="2800" dirty="0" smtClean="0">
                <a:solidFill>
                  <a:schemeClr val="tx1"/>
                </a:solidFill>
              </a:rPr>
              <a:t>-a </a:t>
            </a:r>
            <a:r>
              <a:rPr lang="en-US" sz="2800" dirty="0">
                <a:solidFill>
                  <a:schemeClr val="tx1"/>
                </a:solidFill>
              </a:rPr>
              <a:t>group of organisms capable of interbreeding and producing fertile offspring</a:t>
            </a:r>
          </a:p>
        </p:txBody>
      </p:sp>
      <p:pic>
        <p:nvPicPr>
          <p:cNvPr id="3074" name="Picture 2" descr="http://2.bp.blogspot.com/__ksifVBJMmA/S3Q1na7m5CI/AAAAAAAAAI8/fYb0GUm1r-4/s320/6a00d8341c630a53ef010535b7dd49970c-8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95600"/>
            <a:ext cx="5715000" cy="387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03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981200" y="0"/>
            <a:ext cx="8229600" cy="1143000"/>
          </a:xfrm>
        </p:spPr>
        <p:txBody>
          <a:bodyPr/>
          <a:lstStyle/>
          <a:p>
            <a:pPr eaLnBrk="1" hangingPunct="1"/>
            <a:r>
              <a:rPr lang="en-US" altLang="en-US" smtClean="0">
                <a:solidFill>
                  <a:srgbClr val="009900"/>
                </a:solidFill>
              </a:rPr>
              <a:t>Gene Flow</a:t>
            </a:r>
          </a:p>
        </p:txBody>
      </p:sp>
      <p:sp>
        <p:nvSpPr>
          <p:cNvPr id="66563" name="Rectangle 3"/>
          <p:cNvSpPr>
            <a:spLocks noGrp="1" noChangeArrowheads="1"/>
          </p:cNvSpPr>
          <p:nvPr>
            <p:ph type="body" idx="1"/>
          </p:nvPr>
        </p:nvSpPr>
        <p:spPr>
          <a:xfrm>
            <a:off x="1981200" y="914400"/>
            <a:ext cx="8229600" cy="5638800"/>
          </a:xfrm>
        </p:spPr>
        <p:txBody>
          <a:bodyPr/>
          <a:lstStyle/>
          <a:p>
            <a:r>
              <a:rPr lang="en-US" altLang="en-US" dirty="0"/>
              <a:t>Genes entering or leaving a population</a:t>
            </a:r>
          </a:p>
          <a:p>
            <a:pPr marL="0" indent="0" eaLnBrk="1" hangingPunct="1">
              <a:buNone/>
            </a:pPr>
            <a:endParaRPr lang="en-US" altLang="en-US" dirty="0" smtClean="0"/>
          </a:p>
          <a:p>
            <a:pPr marL="0" indent="0" eaLnBrk="1" hangingPunct="1">
              <a:buNone/>
            </a:pPr>
            <a:endParaRPr lang="en-US" altLang="en-US" dirty="0"/>
          </a:p>
          <a:p>
            <a:pPr eaLnBrk="1" hangingPunct="1"/>
            <a:endParaRPr lang="en-US" altLang="en-US" dirty="0" smtClean="0"/>
          </a:p>
          <a:p>
            <a:pPr eaLnBrk="1" hangingPunct="1"/>
            <a:endParaRPr lang="en-US" altLang="en-US" dirty="0" smtClean="0"/>
          </a:p>
          <a:p>
            <a:pPr eaLnBrk="1" hangingPunct="1"/>
            <a:r>
              <a:rPr lang="en-US" altLang="en-US" sz="2400" dirty="0">
                <a:solidFill>
                  <a:srgbClr val="FF3300"/>
                </a:solidFill>
              </a:rPr>
              <a:t>AKA. Migration</a:t>
            </a:r>
          </a:p>
          <a:p>
            <a:pPr lvl="1" eaLnBrk="1" hangingPunct="1"/>
            <a:r>
              <a:rPr lang="en-US" altLang="en-US" dirty="0">
                <a:solidFill>
                  <a:schemeClr val="hlink"/>
                </a:solidFill>
              </a:rPr>
              <a:t>Emigration</a:t>
            </a:r>
            <a:r>
              <a:rPr lang="en-US" altLang="en-US" dirty="0">
                <a:sym typeface="Wingdings" panose="05000000000000000000" pitchFamily="2" charset="2"/>
              </a:rPr>
              <a:t> Genes LEAVING a population</a:t>
            </a:r>
          </a:p>
          <a:p>
            <a:pPr lvl="1" eaLnBrk="1" hangingPunct="1"/>
            <a:r>
              <a:rPr lang="en-US" altLang="en-US" dirty="0">
                <a:solidFill>
                  <a:srgbClr val="FF0066"/>
                </a:solidFill>
                <a:sym typeface="Wingdings" panose="05000000000000000000" pitchFamily="2" charset="2"/>
              </a:rPr>
              <a:t>Immigration</a:t>
            </a:r>
            <a:r>
              <a:rPr lang="en-US" altLang="en-US" dirty="0">
                <a:sym typeface="Wingdings" panose="05000000000000000000" pitchFamily="2" charset="2"/>
              </a:rPr>
              <a:t> INCOMING genes in a population</a:t>
            </a:r>
            <a:endParaRPr lang="en-US" altLang="en-US" dirty="0"/>
          </a:p>
        </p:txBody>
      </p:sp>
      <p:pic>
        <p:nvPicPr>
          <p:cNvPr id="66564" name="Picture 5" descr="Gene flow in beetle popul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1641763"/>
            <a:ext cx="40290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689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58371" name="Text Box 3"/>
          <p:cNvSpPr txBox="1">
            <a:spLocks noChangeArrowheads="1"/>
          </p:cNvSpPr>
          <p:nvPr/>
        </p:nvSpPr>
        <p:spPr bwMode="auto">
          <a:xfrm>
            <a:off x="2179637" y="464688"/>
            <a:ext cx="72691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2900" dirty="0">
                <a:solidFill>
                  <a:srgbClr val="A6000D"/>
                </a:solidFill>
                <a:cs typeface="Times New Roman" panose="02020603050405020304" pitchFamily="18" charset="0"/>
              </a:rPr>
              <a:t>Founder Effect</a:t>
            </a:r>
          </a:p>
        </p:txBody>
      </p:sp>
      <p:sp>
        <p:nvSpPr>
          <p:cNvPr id="58372" name="Text Box 4"/>
          <p:cNvSpPr txBox="1">
            <a:spLocks noChangeArrowheads="1"/>
          </p:cNvSpPr>
          <p:nvPr/>
        </p:nvSpPr>
        <p:spPr bwMode="auto">
          <a:xfrm>
            <a:off x="1145310" y="1035612"/>
            <a:ext cx="9901382" cy="273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900" dirty="0"/>
              <a:t>The loss of genetic variation that occurs when a new population is established by a very small number of individuals from a larger </a:t>
            </a:r>
            <a:r>
              <a:rPr lang="en-US" altLang="en-US" sz="2900" dirty="0" smtClean="0"/>
              <a:t>population</a:t>
            </a:r>
          </a:p>
          <a:p>
            <a:pPr>
              <a:spcBef>
                <a:spcPct val="0"/>
              </a:spcBef>
              <a:buClr>
                <a:srgbClr val="A6000D"/>
              </a:buClr>
              <a:buFont typeface="Wingdings" panose="05000000000000000000" pitchFamily="2" charset="2"/>
              <a:buChar char="§"/>
            </a:pPr>
            <a:r>
              <a:rPr lang="en-US" sz="2800" dirty="0"/>
              <a:t>random change in a gene pool that happens when a small group leaves a larger group</a:t>
            </a:r>
          </a:p>
          <a:p>
            <a:pPr marL="0" indent="0" eaLnBrk="1" hangingPunct="1">
              <a:spcBef>
                <a:spcPct val="0"/>
              </a:spcBef>
              <a:buClr>
                <a:srgbClr val="A6000D"/>
              </a:buClr>
              <a:buNone/>
            </a:pPr>
            <a:r>
              <a:rPr lang="en-US" altLang="en-US" sz="2900" dirty="0" smtClean="0"/>
              <a:t> </a:t>
            </a:r>
            <a:endParaRPr lang="en-US" altLang="en-US" sz="2900" dirty="0"/>
          </a:p>
        </p:txBody>
      </p:sp>
      <p:sp>
        <p:nvSpPr>
          <p:cNvPr id="58373" name="Text Box 7"/>
          <p:cNvSpPr txBox="1">
            <a:spLocks noChangeArrowheads="1"/>
          </p:cNvSpPr>
          <p:nvPr/>
        </p:nvSpPr>
        <p:spPr bwMode="auto">
          <a:xfrm>
            <a:off x="2570307" y="40414"/>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dirty="0">
                <a:solidFill>
                  <a:srgbClr val="A6000D"/>
                </a:solidFill>
              </a:rPr>
              <a:t>15.3 Shaping Evolutionary Theory</a:t>
            </a:r>
          </a:p>
        </p:txBody>
      </p:sp>
      <p:sp>
        <p:nvSpPr>
          <p:cNvPr id="58374" name="Text Box 8"/>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pic>
        <p:nvPicPr>
          <p:cNvPr id="58375" name="Picture 10" descr="File:Founder effect.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3032126"/>
            <a:ext cx="52101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 Box 11"/>
          <p:cNvSpPr txBox="1">
            <a:spLocks noChangeArrowheads="1"/>
          </p:cNvSpPr>
          <p:nvPr/>
        </p:nvSpPr>
        <p:spPr bwMode="auto">
          <a:xfrm>
            <a:off x="4114800" y="56388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Mainland</a:t>
            </a:r>
          </a:p>
        </p:txBody>
      </p:sp>
      <p:sp>
        <p:nvSpPr>
          <p:cNvPr id="58377" name="Text Box 12"/>
          <p:cNvSpPr txBox="1">
            <a:spLocks noChangeArrowheads="1"/>
          </p:cNvSpPr>
          <p:nvPr/>
        </p:nvSpPr>
        <p:spPr bwMode="auto">
          <a:xfrm>
            <a:off x="7848600" y="60198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Island 3</a:t>
            </a:r>
          </a:p>
        </p:txBody>
      </p:sp>
      <p:sp>
        <p:nvSpPr>
          <p:cNvPr id="58378" name="Text Box 13"/>
          <p:cNvSpPr txBox="1">
            <a:spLocks noChangeArrowheads="1"/>
          </p:cNvSpPr>
          <p:nvPr/>
        </p:nvSpPr>
        <p:spPr bwMode="auto">
          <a:xfrm>
            <a:off x="8534400" y="50292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Island 2</a:t>
            </a:r>
          </a:p>
        </p:txBody>
      </p:sp>
      <p:sp>
        <p:nvSpPr>
          <p:cNvPr id="58379" name="Text Box 14"/>
          <p:cNvSpPr txBox="1">
            <a:spLocks noChangeArrowheads="1"/>
          </p:cNvSpPr>
          <p:nvPr/>
        </p:nvSpPr>
        <p:spPr bwMode="auto">
          <a:xfrm>
            <a:off x="7924800" y="36576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Island 1</a:t>
            </a:r>
          </a:p>
        </p:txBody>
      </p:sp>
    </p:spTree>
    <p:extLst>
      <p:ext uri="{BB962C8B-B14F-4D97-AF65-F5344CB8AC3E}">
        <p14:creationId xmlns:p14="http://schemas.microsoft.com/office/powerpoint/2010/main" val="191246889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60419" name="Text Box 3"/>
          <p:cNvSpPr txBox="1">
            <a:spLocks noChangeArrowheads="1"/>
          </p:cNvSpPr>
          <p:nvPr/>
        </p:nvSpPr>
        <p:spPr bwMode="auto">
          <a:xfrm>
            <a:off x="1073728" y="719861"/>
            <a:ext cx="72691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2900">
                <a:solidFill>
                  <a:srgbClr val="A6000D"/>
                </a:solidFill>
                <a:cs typeface="Times New Roman" panose="02020603050405020304" pitchFamily="18" charset="0"/>
              </a:rPr>
              <a:t>Bottleneck</a:t>
            </a:r>
          </a:p>
        </p:txBody>
      </p:sp>
      <p:sp>
        <p:nvSpPr>
          <p:cNvPr id="60420" name="Text Box 4"/>
          <p:cNvSpPr txBox="1">
            <a:spLocks noChangeArrowheads="1"/>
          </p:cNvSpPr>
          <p:nvPr/>
        </p:nvSpPr>
        <p:spPr bwMode="auto">
          <a:xfrm>
            <a:off x="1579419" y="1143001"/>
            <a:ext cx="8164658" cy="1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genetic drift resulting from a drastic reduction in population size, often caused by natural disaster</a:t>
            </a:r>
          </a:p>
        </p:txBody>
      </p:sp>
      <p:sp>
        <p:nvSpPr>
          <p:cNvPr id="60421" name="Text Box 7"/>
          <p:cNvSpPr txBox="1">
            <a:spLocks noChangeArrowheads="1"/>
          </p:cNvSpPr>
          <p:nvPr/>
        </p:nvSpPr>
        <p:spPr bwMode="auto">
          <a:xfrm>
            <a:off x="2133600" y="228601"/>
            <a:ext cx="7772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15.3 Shaping Evolutionary Theory</a:t>
            </a:r>
          </a:p>
        </p:txBody>
      </p:sp>
      <p:pic>
        <p:nvPicPr>
          <p:cNvPr id="60422" name="Picture 10" descr="C21_Bottleneck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124200"/>
            <a:ext cx="35433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12" descr="bottlen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00401"/>
            <a:ext cx="43053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73978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72707" name="Text Box 3"/>
          <p:cNvSpPr txBox="1">
            <a:spLocks noChangeArrowheads="1"/>
          </p:cNvSpPr>
          <p:nvPr/>
        </p:nvSpPr>
        <p:spPr bwMode="auto">
          <a:xfrm>
            <a:off x="222538" y="1228726"/>
            <a:ext cx="5873463" cy="181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800" dirty="0" err="1">
                <a:solidFill>
                  <a:srgbClr val="A6000D"/>
                </a:solidFill>
                <a:cs typeface="Times New Roman" panose="02020603050405020304" pitchFamily="18" charset="0"/>
              </a:rPr>
              <a:t>Prezygotic</a:t>
            </a:r>
            <a:r>
              <a:rPr lang="en-US" altLang="en-US" sz="2800" dirty="0">
                <a:solidFill>
                  <a:srgbClr val="A6000D"/>
                </a:solidFill>
                <a:cs typeface="Times New Roman" panose="02020603050405020304" pitchFamily="18" charset="0"/>
              </a:rPr>
              <a:t> isolation</a:t>
            </a:r>
            <a:r>
              <a:rPr lang="en-US" altLang="en-US" sz="2800" dirty="0">
                <a:solidFill>
                  <a:srgbClr val="CC0066"/>
                </a:solidFill>
                <a:cs typeface="Times New Roman" panose="02020603050405020304" pitchFamily="18" charset="0"/>
              </a:rPr>
              <a:t> </a:t>
            </a:r>
            <a:r>
              <a:rPr lang="en-US" altLang="en-US" sz="2800" dirty="0">
                <a:cs typeface="Times New Roman" panose="02020603050405020304" pitchFamily="18" charset="0"/>
              </a:rPr>
              <a:t>prevents reproduction by making fertilization unlikely.</a:t>
            </a:r>
          </a:p>
          <a:p>
            <a:pPr eaLnBrk="1" hangingPunct="1">
              <a:spcBef>
                <a:spcPct val="0"/>
              </a:spcBef>
              <a:buClr>
                <a:srgbClr val="A6000D"/>
              </a:buClr>
              <a:buFont typeface="Wingdings" panose="05000000000000000000" pitchFamily="2" charset="2"/>
              <a:buNone/>
            </a:pPr>
            <a:endParaRPr lang="en-US" altLang="en-US" sz="2800" dirty="0">
              <a:cs typeface="Times New Roman" panose="02020603050405020304" pitchFamily="18" charset="0"/>
            </a:endParaRPr>
          </a:p>
        </p:txBody>
      </p:sp>
      <p:pic>
        <p:nvPicPr>
          <p:cNvPr id="72708" name="Picture 6" descr="ch 15 im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172" y="1371602"/>
            <a:ext cx="3875088"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7"/>
          <p:cNvSpPr txBox="1">
            <a:spLocks noChangeArrowheads="1"/>
          </p:cNvSpPr>
          <p:nvPr/>
        </p:nvSpPr>
        <p:spPr bwMode="auto">
          <a:xfrm>
            <a:off x="7918885" y="5041903"/>
            <a:ext cx="38893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dirty="0">
                <a:cs typeface="Times New Roman" panose="02020603050405020304" pitchFamily="18" charset="0"/>
              </a:rPr>
              <a:t>Eastern meadowlark and Western meadowlark</a:t>
            </a:r>
          </a:p>
        </p:txBody>
      </p:sp>
      <p:sp>
        <p:nvSpPr>
          <p:cNvPr id="72710" name="Text Box 8"/>
          <p:cNvSpPr txBox="1">
            <a:spLocks noChangeArrowheads="1"/>
          </p:cNvSpPr>
          <p:nvPr/>
        </p:nvSpPr>
        <p:spPr bwMode="auto">
          <a:xfrm>
            <a:off x="2117725" y="484188"/>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15.3 Shaping Evolutionary Theory</a:t>
            </a:r>
          </a:p>
        </p:txBody>
      </p:sp>
      <p:sp>
        <p:nvSpPr>
          <p:cNvPr id="72711" name="Text Box 9"/>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sp>
        <p:nvSpPr>
          <p:cNvPr id="72712" name="Rectangle 10"/>
          <p:cNvSpPr>
            <a:spLocks noChangeArrowheads="1"/>
          </p:cNvSpPr>
          <p:nvPr/>
        </p:nvSpPr>
        <p:spPr bwMode="auto">
          <a:xfrm>
            <a:off x="369455" y="3038170"/>
            <a:ext cx="7416800"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800" dirty="0">
                <a:solidFill>
                  <a:srgbClr val="660033"/>
                </a:solidFill>
              </a:rPr>
              <a:t>In behavioral </a:t>
            </a:r>
            <a:r>
              <a:rPr lang="en-US" altLang="en-US" sz="1800" dirty="0" smtClean="0">
                <a:solidFill>
                  <a:srgbClr val="660033"/>
                </a:solidFill>
              </a:rPr>
              <a:t>isolation</a:t>
            </a:r>
            <a:r>
              <a:rPr lang="en-US" altLang="en-US" sz="1800" dirty="0"/>
              <a:t>-</a:t>
            </a:r>
            <a:r>
              <a:rPr lang="en-US" sz="1800" dirty="0" smtClean="0"/>
              <a:t>happens </a:t>
            </a:r>
            <a:r>
              <a:rPr lang="en-US" sz="1800" dirty="0"/>
              <a:t>when organisms are not attracted sexually to members of another species due to traits like mating dances or calls</a:t>
            </a:r>
          </a:p>
          <a:p>
            <a:pPr eaLnBrk="1" hangingPunct="1">
              <a:spcBef>
                <a:spcPct val="0"/>
              </a:spcBef>
            </a:pPr>
            <a:r>
              <a:rPr lang="en-US" altLang="en-US" sz="1800" dirty="0" smtClean="0"/>
              <a:t>patterns </a:t>
            </a:r>
            <a:r>
              <a:rPr lang="en-US" altLang="en-US" sz="1800" dirty="0"/>
              <a:t>of courtship may be different. </a:t>
            </a:r>
          </a:p>
          <a:p>
            <a:pPr eaLnBrk="1" hangingPunct="1">
              <a:spcBef>
                <a:spcPct val="0"/>
              </a:spcBef>
              <a:buFontTx/>
              <a:buNone/>
            </a:pPr>
            <a:endParaRPr lang="en-US" altLang="en-US" sz="1800" dirty="0"/>
          </a:p>
          <a:p>
            <a:r>
              <a:rPr lang="en-US" altLang="en-US" sz="1800" dirty="0">
                <a:solidFill>
                  <a:srgbClr val="660033"/>
                </a:solidFill>
              </a:rPr>
              <a:t>In temporal </a:t>
            </a:r>
            <a:r>
              <a:rPr lang="en-US" altLang="en-US" sz="1800" dirty="0" smtClean="0">
                <a:solidFill>
                  <a:srgbClr val="660033"/>
                </a:solidFill>
              </a:rPr>
              <a:t>isolation</a:t>
            </a:r>
            <a:r>
              <a:rPr lang="en-US" altLang="en-US" sz="1800" dirty="0"/>
              <a:t>-</a:t>
            </a:r>
            <a:r>
              <a:rPr lang="en-US" sz="1800" dirty="0" smtClean="0"/>
              <a:t>happens </a:t>
            </a:r>
            <a:r>
              <a:rPr lang="en-US" sz="1800" dirty="0"/>
              <a:t>when organisms breed at different times</a:t>
            </a:r>
          </a:p>
          <a:p>
            <a:pPr eaLnBrk="1" hangingPunct="1">
              <a:spcBef>
                <a:spcPct val="0"/>
              </a:spcBef>
              <a:buFontTx/>
              <a:buNone/>
            </a:pPr>
            <a:endParaRPr lang="en-US" altLang="en-US" sz="1800" dirty="0"/>
          </a:p>
          <a:p>
            <a:pPr>
              <a:spcBef>
                <a:spcPct val="0"/>
              </a:spcBef>
            </a:pPr>
            <a:r>
              <a:rPr lang="en-US" altLang="en-US" sz="1800" dirty="0">
                <a:solidFill>
                  <a:srgbClr val="660033"/>
                </a:solidFill>
              </a:rPr>
              <a:t>In </a:t>
            </a:r>
            <a:r>
              <a:rPr lang="en-US" altLang="en-US" sz="1800" dirty="0" smtClean="0">
                <a:solidFill>
                  <a:srgbClr val="660033"/>
                </a:solidFill>
              </a:rPr>
              <a:t>geographical isolation</a:t>
            </a:r>
            <a:r>
              <a:rPr lang="en-US" altLang="en-US" sz="1800" dirty="0" smtClean="0"/>
              <a:t>-</a:t>
            </a:r>
            <a:r>
              <a:rPr lang="en-US" sz="1800" dirty="0"/>
              <a:t>a physical separation of groups within a population that may lead to speciation</a:t>
            </a:r>
          </a:p>
          <a:p>
            <a:pPr eaLnBrk="1" hangingPunct="1">
              <a:spcBef>
                <a:spcPct val="0"/>
              </a:spcBef>
            </a:pPr>
            <a:endParaRPr lang="en-US" altLang="en-US" sz="1800" dirty="0"/>
          </a:p>
        </p:txBody>
      </p:sp>
    </p:spTree>
    <p:extLst>
      <p:ext uri="{BB962C8B-B14F-4D97-AF65-F5344CB8AC3E}">
        <p14:creationId xmlns:p14="http://schemas.microsoft.com/office/powerpoint/2010/main" val="1831310208"/>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951345" y="1228725"/>
            <a:ext cx="8921319" cy="2281238"/>
            <a:chOff x="495" y="826"/>
            <a:chExt cx="5553" cy="1416"/>
          </a:xfrm>
        </p:grpSpPr>
        <p:sp>
          <p:nvSpPr>
            <p:cNvPr id="74761" name="Text Box 3"/>
            <p:cNvSpPr txBox="1">
              <a:spLocks noChangeArrowheads="1"/>
            </p:cNvSpPr>
            <p:nvPr/>
          </p:nvSpPr>
          <p:spPr bwMode="auto">
            <a:xfrm>
              <a:off x="495" y="826"/>
              <a:ext cx="5553"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800">
                  <a:solidFill>
                    <a:srgbClr val="A6000D"/>
                  </a:solidFill>
                  <a:cs typeface="Times New Roman" panose="02020603050405020304" pitchFamily="18" charset="0"/>
                </a:rPr>
                <a:t>Postzygotic isolation</a:t>
              </a:r>
              <a:r>
                <a:rPr lang="en-US" altLang="en-US" sz="2800">
                  <a:solidFill>
                    <a:srgbClr val="CC0066"/>
                  </a:solidFill>
                  <a:cs typeface="Times New Roman" panose="02020603050405020304" pitchFamily="18" charset="0"/>
                </a:rPr>
                <a:t> </a:t>
              </a:r>
              <a:r>
                <a:rPr lang="en-US" altLang="en-US" sz="2800">
                  <a:cs typeface="Times New Roman" panose="02020603050405020304" pitchFamily="18" charset="0"/>
                </a:rPr>
                <a:t>occurs when fertilization </a:t>
              </a:r>
            </a:p>
          </p:txBody>
        </p:sp>
        <p:sp>
          <p:nvSpPr>
            <p:cNvPr id="74762" name="Text Box 4"/>
            <p:cNvSpPr txBox="1">
              <a:spLocks noChangeArrowheads="1"/>
            </p:cNvSpPr>
            <p:nvPr/>
          </p:nvSpPr>
          <p:spPr bwMode="auto">
            <a:xfrm>
              <a:off x="660" y="1125"/>
              <a:ext cx="2076"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None/>
              </a:pPr>
              <a:r>
                <a:rPr lang="en-US" altLang="en-US" sz="2800" dirty="0">
                  <a:cs typeface="Times New Roman" panose="02020603050405020304" pitchFamily="18" charset="0"/>
                </a:rPr>
                <a:t>has occurred but </a:t>
              </a:r>
            </a:p>
            <a:p>
              <a:pPr eaLnBrk="1" hangingPunct="1">
                <a:spcBef>
                  <a:spcPct val="0"/>
                </a:spcBef>
                <a:buClr>
                  <a:srgbClr val="A6000D"/>
                </a:buClr>
                <a:buFont typeface="Wingdings" panose="05000000000000000000" pitchFamily="2" charset="2"/>
                <a:buNone/>
              </a:pPr>
              <a:r>
                <a:rPr lang="en-US" altLang="en-US" sz="2800" dirty="0">
                  <a:cs typeface="Times New Roman" panose="02020603050405020304" pitchFamily="18" charset="0"/>
                </a:rPr>
                <a:t>a hybrid offspring </a:t>
              </a:r>
            </a:p>
            <a:p>
              <a:pPr eaLnBrk="1" hangingPunct="1">
                <a:spcBef>
                  <a:spcPct val="0"/>
                </a:spcBef>
                <a:buClr>
                  <a:srgbClr val="A6000D"/>
                </a:buClr>
                <a:buFont typeface="Wingdings" panose="05000000000000000000" pitchFamily="2" charset="2"/>
                <a:buNone/>
              </a:pPr>
              <a:r>
                <a:rPr lang="en-US" altLang="en-US" sz="2800" dirty="0">
                  <a:cs typeface="Times New Roman" panose="02020603050405020304" pitchFamily="18" charset="0"/>
                </a:rPr>
                <a:t>cannot develop </a:t>
              </a:r>
            </a:p>
            <a:p>
              <a:pPr eaLnBrk="1" hangingPunct="1">
                <a:spcBef>
                  <a:spcPct val="0"/>
                </a:spcBef>
                <a:buClr>
                  <a:srgbClr val="A6000D"/>
                </a:buClr>
                <a:buFont typeface="Wingdings" panose="05000000000000000000" pitchFamily="2" charset="2"/>
                <a:buNone/>
              </a:pPr>
              <a:r>
                <a:rPr lang="en-US" altLang="en-US" sz="2800" dirty="0">
                  <a:cs typeface="Times New Roman" panose="02020603050405020304" pitchFamily="18" charset="0"/>
                </a:rPr>
                <a:t>or reproduce.</a:t>
              </a:r>
            </a:p>
          </p:txBody>
        </p:sp>
      </p:grpSp>
      <p:sp>
        <p:nvSpPr>
          <p:cNvPr id="74755" name="Text Box 5"/>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74756" name="Text Box 6"/>
          <p:cNvSpPr txBox="1">
            <a:spLocks noChangeArrowheads="1"/>
          </p:cNvSpPr>
          <p:nvPr/>
        </p:nvSpPr>
        <p:spPr bwMode="auto">
          <a:xfrm>
            <a:off x="1237673" y="3581400"/>
            <a:ext cx="4172527" cy="1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offspring cannot reproduce, such as mules or ligers</a:t>
            </a:r>
          </a:p>
        </p:txBody>
      </p:sp>
      <p:pic>
        <p:nvPicPr>
          <p:cNvPr id="74757" name="Picture 8" descr="Ch15 Im35 li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450" y="1754189"/>
            <a:ext cx="4389438"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9"/>
          <p:cNvSpPr txBox="1">
            <a:spLocks noChangeArrowheads="1"/>
          </p:cNvSpPr>
          <p:nvPr/>
        </p:nvSpPr>
        <p:spPr bwMode="auto">
          <a:xfrm>
            <a:off x="5586414" y="5214939"/>
            <a:ext cx="7905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a:cs typeface="Times New Roman" panose="02020603050405020304" pitchFamily="18" charset="0"/>
              </a:rPr>
              <a:t>Liger</a:t>
            </a:r>
          </a:p>
        </p:txBody>
      </p:sp>
      <p:sp>
        <p:nvSpPr>
          <p:cNvPr id="74759" name="Text Box 10"/>
          <p:cNvSpPr txBox="1">
            <a:spLocks noChangeArrowheads="1"/>
          </p:cNvSpPr>
          <p:nvPr/>
        </p:nvSpPr>
        <p:spPr bwMode="auto">
          <a:xfrm>
            <a:off x="2117725" y="484188"/>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15.3 Shaping Evolutionary Theory</a:t>
            </a:r>
          </a:p>
        </p:txBody>
      </p:sp>
      <p:sp>
        <p:nvSpPr>
          <p:cNvPr id="74760" name="Text Box 11"/>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spTree>
    <p:extLst>
      <p:ext uri="{BB962C8B-B14F-4D97-AF65-F5344CB8AC3E}">
        <p14:creationId xmlns:p14="http://schemas.microsoft.com/office/powerpoint/2010/main" val="457987937"/>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46083" name="Text Box 3"/>
          <p:cNvSpPr txBox="1">
            <a:spLocks noChangeArrowheads="1"/>
          </p:cNvSpPr>
          <p:nvPr/>
        </p:nvSpPr>
        <p:spPr bwMode="auto">
          <a:xfrm>
            <a:off x="249382" y="825991"/>
            <a:ext cx="11490036" cy="196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900" dirty="0">
                <a:solidFill>
                  <a:srgbClr val="A6000D"/>
                </a:solidFill>
                <a:cs typeface="Times New Roman" panose="02020603050405020304" pitchFamily="18" charset="0"/>
              </a:rPr>
              <a:t>Directional selection</a:t>
            </a:r>
            <a:r>
              <a:rPr lang="en-US" altLang="en-US" sz="2900" dirty="0">
                <a:solidFill>
                  <a:srgbClr val="CC0066"/>
                </a:solidFill>
                <a:cs typeface="Times New Roman" panose="02020603050405020304" pitchFamily="18" charset="0"/>
              </a:rPr>
              <a:t> </a:t>
            </a:r>
            <a:r>
              <a:rPr lang="en-US" altLang="en-US" sz="2900" dirty="0">
                <a:cs typeface="Times New Roman" panose="02020603050405020304" pitchFamily="18" charset="0"/>
              </a:rPr>
              <a:t>makes an organism more fit</a:t>
            </a:r>
            <a:r>
              <a:rPr lang="en-US" altLang="en-US" sz="2900" dirty="0" smtClean="0">
                <a:cs typeface="Times New Roman" panose="02020603050405020304" pitchFamily="18" charset="0"/>
              </a:rPr>
              <a:t>.</a:t>
            </a:r>
          </a:p>
          <a:p>
            <a:pPr>
              <a:spcBef>
                <a:spcPct val="0"/>
              </a:spcBef>
              <a:buClr>
                <a:srgbClr val="A6000D"/>
              </a:buClr>
              <a:buFont typeface="Wingdings" panose="05000000000000000000" pitchFamily="2" charset="2"/>
              <a:buChar char="§"/>
            </a:pPr>
            <a:r>
              <a:rPr lang="en-US" dirty="0"/>
              <a:t>an example of natural selection that favors one end of a phenotypic spectrum and acts against another</a:t>
            </a:r>
          </a:p>
          <a:p>
            <a:pPr eaLnBrk="1" hangingPunct="1">
              <a:spcBef>
                <a:spcPct val="0"/>
              </a:spcBef>
              <a:buClr>
                <a:srgbClr val="A6000D"/>
              </a:buClr>
              <a:buFont typeface="Wingdings" panose="05000000000000000000" pitchFamily="2" charset="2"/>
              <a:buChar char="§"/>
            </a:pPr>
            <a:endParaRPr lang="en-US" altLang="en-US" sz="2900" dirty="0">
              <a:cs typeface="Times New Roman" panose="02020603050405020304" pitchFamily="18" charset="0"/>
            </a:endParaRPr>
          </a:p>
        </p:txBody>
      </p:sp>
      <p:pic>
        <p:nvPicPr>
          <p:cNvPr id="46084" name="Picture 5" descr="ch 15 im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3627437"/>
            <a:ext cx="5756275"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6"/>
          <p:cNvSpPr txBox="1">
            <a:spLocks noChangeArrowheads="1"/>
          </p:cNvSpPr>
          <p:nvPr/>
        </p:nvSpPr>
        <p:spPr bwMode="auto">
          <a:xfrm>
            <a:off x="2117725" y="484188"/>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15.3 Shaping Evolutionary Theory</a:t>
            </a:r>
          </a:p>
        </p:txBody>
      </p:sp>
      <p:sp>
        <p:nvSpPr>
          <p:cNvPr id="46086" name="Text Box 7"/>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sp>
        <p:nvSpPr>
          <p:cNvPr id="46087" name="Text Box 8"/>
          <p:cNvSpPr txBox="1">
            <a:spLocks noChangeArrowheads="1"/>
          </p:cNvSpPr>
          <p:nvPr/>
        </p:nvSpPr>
        <p:spPr bwMode="auto">
          <a:xfrm>
            <a:off x="831273" y="2286000"/>
            <a:ext cx="8912803" cy="143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900" dirty="0">
                <a:solidFill>
                  <a:srgbClr val="A6000D"/>
                </a:solidFill>
                <a:cs typeface="Times New Roman" panose="02020603050405020304" pitchFamily="18" charset="0"/>
              </a:rPr>
              <a:t>Favors the </a:t>
            </a:r>
            <a:r>
              <a:rPr lang="en-US" altLang="en-US" sz="2900" dirty="0" smtClean="0">
                <a:solidFill>
                  <a:srgbClr val="A6000D"/>
                </a:solidFill>
                <a:cs typeface="Times New Roman" panose="02020603050405020304" pitchFamily="18" charset="0"/>
              </a:rPr>
              <a:t>extremes</a:t>
            </a:r>
          </a:p>
          <a:p>
            <a:pPr>
              <a:spcBef>
                <a:spcPct val="0"/>
              </a:spcBef>
              <a:buClr>
                <a:srgbClr val="A6000D"/>
              </a:buClr>
              <a:buFont typeface="Wingdings" panose="05000000000000000000" pitchFamily="2" charset="2"/>
              <a:buChar char="§"/>
            </a:pPr>
            <a:r>
              <a:rPr lang="en-US" altLang="en-US" sz="2900" dirty="0">
                <a:solidFill>
                  <a:srgbClr val="A6000D"/>
                </a:solidFill>
                <a:cs typeface="Times New Roman" panose="02020603050405020304" pitchFamily="18" charset="0"/>
              </a:rPr>
              <a:t>Ex. Greyhound Dog-bred for extreme speed!</a:t>
            </a:r>
            <a:endParaRPr lang="en-US" altLang="en-US" sz="2900" dirty="0">
              <a:cs typeface="Times New Roman" panose="02020603050405020304" pitchFamily="18" charset="0"/>
            </a:endParaRPr>
          </a:p>
          <a:p>
            <a:pPr marL="0" indent="0" eaLnBrk="1" hangingPunct="1">
              <a:spcBef>
                <a:spcPct val="0"/>
              </a:spcBef>
              <a:buClr>
                <a:srgbClr val="A6000D"/>
              </a:buClr>
              <a:buNone/>
            </a:pPr>
            <a:endParaRPr lang="en-US" altLang="en-US" sz="2900" dirty="0">
              <a:cs typeface="Times New Roman" panose="02020603050405020304" pitchFamily="18" charset="0"/>
            </a:endParaRPr>
          </a:p>
        </p:txBody>
      </p:sp>
    </p:spTree>
    <p:extLst>
      <p:ext uri="{BB962C8B-B14F-4D97-AF65-F5344CB8AC3E}">
        <p14:creationId xmlns:p14="http://schemas.microsoft.com/office/powerpoint/2010/main" val="304626967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44035" name="Text Box 3"/>
          <p:cNvSpPr txBox="1">
            <a:spLocks noChangeArrowheads="1"/>
          </p:cNvSpPr>
          <p:nvPr/>
        </p:nvSpPr>
        <p:spPr bwMode="auto">
          <a:xfrm>
            <a:off x="609600" y="1228725"/>
            <a:ext cx="9131301" cy="33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900" dirty="0">
                <a:solidFill>
                  <a:srgbClr val="A6000D"/>
                </a:solidFill>
                <a:cs typeface="Times New Roman" panose="02020603050405020304" pitchFamily="18" charset="0"/>
              </a:rPr>
              <a:t>Stabilizing selection</a:t>
            </a:r>
            <a:r>
              <a:rPr lang="en-US" altLang="en-US" sz="2900" dirty="0">
                <a:solidFill>
                  <a:srgbClr val="CC0066"/>
                </a:solidFill>
                <a:cs typeface="Times New Roman" panose="02020603050405020304" pitchFamily="18" charset="0"/>
              </a:rPr>
              <a:t> </a:t>
            </a:r>
            <a:r>
              <a:rPr lang="en-US" dirty="0"/>
              <a:t>natural selection that favors intermediate phenotypes rather than the extreme phenotypes</a:t>
            </a:r>
          </a:p>
          <a:p>
            <a:pPr>
              <a:spcBef>
                <a:spcPct val="0"/>
              </a:spcBef>
              <a:buClr>
                <a:srgbClr val="A6000D"/>
              </a:buClr>
              <a:buFont typeface="Wingdings" panose="05000000000000000000" pitchFamily="2" charset="2"/>
              <a:buChar char="§"/>
            </a:pPr>
            <a:r>
              <a:rPr lang="en-US" altLang="en-US" sz="2900" dirty="0" smtClean="0">
                <a:solidFill>
                  <a:srgbClr val="A6000D"/>
                </a:solidFill>
                <a:cs typeface="Times New Roman" panose="02020603050405020304" pitchFamily="18" charset="0"/>
              </a:rPr>
              <a:t>Siberian </a:t>
            </a:r>
            <a:r>
              <a:rPr lang="en-US" altLang="en-US" sz="2900" dirty="0">
                <a:solidFill>
                  <a:srgbClr val="A6000D"/>
                </a:solidFill>
                <a:cs typeface="Times New Roman" panose="02020603050405020304" pitchFamily="18" charset="0"/>
              </a:rPr>
              <a:t>Husky-medium height and build helps them do their job in the snow!</a:t>
            </a:r>
            <a:endParaRPr lang="en-US" altLang="en-US" sz="2900" dirty="0">
              <a:solidFill>
                <a:srgbClr val="CC0066"/>
              </a:solidFill>
              <a:cs typeface="Times New Roman" panose="02020603050405020304" pitchFamily="18" charset="0"/>
            </a:endParaRPr>
          </a:p>
          <a:p>
            <a:pPr eaLnBrk="1" hangingPunct="1">
              <a:spcBef>
                <a:spcPct val="0"/>
              </a:spcBef>
              <a:buClr>
                <a:srgbClr val="A6000D"/>
              </a:buClr>
              <a:buFont typeface="Wingdings" panose="05000000000000000000" pitchFamily="2" charset="2"/>
              <a:buChar char="§"/>
            </a:pPr>
            <a:endParaRPr lang="en-US" altLang="en-US" sz="2900" dirty="0" smtClean="0">
              <a:cs typeface="Times New Roman" panose="02020603050405020304" pitchFamily="18" charset="0"/>
            </a:endParaRPr>
          </a:p>
          <a:p>
            <a:pPr eaLnBrk="1" hangingPunct="1">
              <a:spcBef>
                <a:spcPct val="0"/>
              </a:spcBef>
              <a:buClr>
                <a:srgbClr val="A6000D"/>
              </a:buClr>
              <a:buFont typeface="Wingdings" panose="05000000000000000000" pitchFamily="2" charset="2"/>
              <a:buChar char="§"/>
            </a:pPr>
            <a:endParaRPr lang="en-US" altLang="en-US" sz="2900" dirty="0">
              <a:solidFill>
                <a:srgbClr val="CC0066"/>
              </a:solidFill>
              <a:cs typeface="Times New Roman" panose="02020603050405020304" pitchFamily="18" charset="0"/>
            </a:endParaRPr>
          </a:p>
        </p:txBody>
      </p:sp>
      <p:pic>
        <p:nvPicPr>
          <p:cNvPr id="44036" name="Picture 5" descr="ch 15 im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072" y="3627437"/>
            <a:ext cx="5753100"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6"/>
          <p:cNvSpPr txBox="1">
            <a:spLocks noChangeArrowheads="1"/>
          </p:cNvSpPr>
          <p:nvPr/>
        </p:nvSpPr>
        <p:spPr bwMode="auto">
          <a:xfrm>
            <a:off x="2117725" y="484188"/>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15.3 Shaping Evolutionary Theory</a:t>
            </a:r>
          </a:p>
        </p:txBody>
      </p:sp>
      <p:sp>
        <p:nvSpPr>
          <p:cNvPr id="44038" name="Text Box 7"/>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spTree>
    <p:extLst>
      <p:ext uri="{BB962C8B-B14F-4D97-AF65-F5344CB8AC3E}">
        <p14:creationId xmlns:p14="http://schemas.microsoft.com/office/powerpoint/2010/main" val="935025907"/>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6784" y="92365"/>
            <a:ext cx="8763000" cy="4524315"/>
          </a:xfrm>
          <a:prstGeom prst="rect">
            <a:avLst/>
          </a:prstGeom>
        </p:spPr>
        <p:txBody>
          <a:bodyPr wrap="square">
            <a:spAutoFit/>
          </a:bodyPr>
          <a:lstStyle/>
          <a:p>
            <a:pPr marL="342900" indent="-342900">
              <a:buFontTx/>
              <a:buChar char="-"/>
            </a:pPr>
            <a:endParaRPr lang="en-US" sz="3600" dirty="0"/>
          </a:p>
          <a:p>
            <a:r>
              <a:rPr lang="en-US" sz="3600" dirty="0"/>
              <a:t>A </a:t>
            </a:r>
            <a:r>
              <a:rPr lang="en-US" sz="3600" b="1" i="1" dirty="0"/>
              <a:t>mutation</a:t>
            </a:r>
            <a:r>
              <a:rPr lang="en-US" sz="3600" dirty="0"/>
              <a:t> a change in DNA,  may cause evolution in future populations</a:t>
            </a:r>
          </a:p>
          <a:p>
            <a:pPr lvl="1"/>
            <a:endParaRPr lang="en-US" sz="3600" dirty="0"/>
          </a:p>
          <a:p>
            <a:endParaRPr lang="en-US" sz="3600" b="1" u="sng" dirty="0"/>
          </a:p>
          <a:p>
            <a:pPr marL="342900" indent="-342900">
              <a:buFontTx/>
              <a:buChar char="-"/>
            </a:pPr>
            <a:endParaRPr lang="en-US" sz="3600" dirty="0"/>
          </a:p>
          <a:p>
            <a:pPr lvl="1"/>
            <a:r>
              <a:rPr lang="en-US" sz="3600" dirty="0"/>
              <a:t> </a:t>
            </a:r>
          </a:p>
          <a:p>
            <a:r>
              <a:rPr lang="en-US" sz="3600" b="1" dirty="0"/>
              <a:t> </a:t>
            </a:r>
            <a:endParaRPr lang="en-US" sz="3600" dirty="0"/>
          </a:p>
        </p:txBody>
      </p:sp>
      <p:pic>
        <p:nvPicPr>
          <p:cNvPr id="2050" name="Picture 2" descr="http://www.cancer.gov/PublishedContent/Images/images/documents/4167b7ca-7e27-4eec-9855-640637dde5dc/cancer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655" y="2328162"/>
            <a:ext cx="5897418" cy="44282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942109" y="1450109"/>
            <a:ext cx="9725891" cy="2059854"/>
          </a:xfrm>
        </p:spPr>
        <p:txBody>
          <a:bodyPr/>
          <a:lstStyle/>
          <a:p>
            <a:endParaRPr lang="en-US" dirty="0"/>
          </a:p>
        </p:txBody>
      </p:sp>
    </p:spTree>
    <p:extLst>
      <p:ext uri="{BB962C8B-B14F-4D97-AF65-F5344CB8AC3E}">
        <p14:creationId xmlns:p14="http://schemas.microsoft.com/office/powerpoint/2010/main" val="2965703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11200" y="1228726"/>
            <a:ext cx="10649527" cy="19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CC3300"/>
              </a:buClr>
              <a:buNone/>
            </a:pPr>
            <a:r>
              <a:rPr lang="en-US" altLang="en-US" sz="2700" dirty="0">
                <a:solidFill>
                  <a:srgbClr val="A6000D"/>
                </a:solidFill>
                <a:cs typeface="Times New Roman" panose="02020603050405020304" pitchFamily="18" charset="0"/>
              </a:rPr>
              <a:t>Natural </a:t>
            </a:r>
            <a:r>
              <a:rPr lang="en-US" altLang="en-US" sz="2700" dirty="0" smtClean="0">
                <a:solidFill>
                  <a:srgbClr val="A6000D"/>
                </a:solidFill>
                <a:cs typeface="Times New Roman" panose="02020603050405020304" pitchFamily="18" charset="0"/>
              </a:rPr>
              <a:t>Selection-</a:t>
            </a:r>
            <a:r>
              <a:rPr lang="en-US" dirty="0"/>
              <a:t>success of populations based on their phenotypes and how well they can survive in their environments</a:t>
            </a:r>
          </a:p>
          <a:p>
            <a:pPr eaLnBrk="1" hangingPunct="1">
              <a:spcBef>
                <a:spcPct val="0"/>
              </a:spcBef>
              <a:buClr>
                <a:srgbClr val="CC3300"/>
              </a:buClr>
              <a:buFont typeface="Wingdings" panose="05000000000000000000" pitchFamily="2" charset="2"/>
              <a:buNone/>
            </a:pPr>
            <a:endParaRPr lang="en-US" altLang="en-US" sz="2700" dirty="0">
              <a:solidFill>
                <a:srgbClr val="A6000D"/>
              </a:solidFill>
              <a:cs typeface="Arial" panose="020B0604020202020204" pitchFamily="34" charset="0"/>
            </a:endParaRPr>
          </a:p>
        </p:txBody>
      </p:sp>
      <p:sp>
        <p:nvSpPr>
          <p:cNvPr id="17411" name="Text Box 3"/>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17416" name="Text Box 9"/>
          <p:cNvSpPr txBox="1">
            <a:spLocks noChangeArrowheads="1"/>
          </p:cNvSpPr>
          <p:nvPr/>
        </p:nvSpPr>
        <p:spPr bwMode="auto">
          <a:xfrm>
            <a:off x="2117725" y="484188"/>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15.1 Darwin’s Theory of Natural Selection</a:t>
            </a:r>
          </a:p>
        </p:txBody>
      </p:sp>
      <p:sp>
        <p:nvSpPr>
          <p:cNvPr id="17417" name="Text Box 10"/>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sp>
        <p:nvSpPr>
          <p:cNvPr id="17418" name="Text Box 13"/>
          <p:cNvSpPr txBox="1">
            <a:spLocks noChangeArrowheads="1"/>
          </p:cNvSpPr>
          <p:nvPr/>
        </p:nvSpPr>
        <p:spPr bwMode="auto">
          <a:xfrm>
            <a:off x="1849582" y="3096490"/>
            <a:ext cx="77993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700" dirty="0">
                <a:solidFill>
                  <a:srgbClr val="009900"/>
                </a:solidFill>
                <a:cs typeface="Times New Roman" panose="02020603050405020304" pitchFamily="18" charset="0"/>
              </a:rPr>
              <a:t>“Survival of the Fittest”</a:t>
            </a:r>
            <a:endParaRPr lang="en-US" altLang="en-US" sz="2700" dirty="0">
              <a:solidFill>
                <a:srgbClr val="009900"/>
              </a:solidFill>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337" r="12145" b="36031"/>
          <a:stretch/>
        </p:blipFill>
        <p:spPr>
          <a:xfrm>
            <a:off x="6035963" y="2405762"/>
            <a:ext cx="5067608" cy="3767418"/>
          </a:xfrm>
          <a:prstGeom prst="rect">
            <a:avLst/>
          </a:prstGeom>
        </p:spPr>
      </p:pic>
    </p:spTree>
    <p:extLst>
      <p:ext uri="{BB962C8B-B14F-4D97-AF65-F5344CB8AC3E}">
        <p14:creationId xmlns:p14="http://schemas.microsoft.com/office/powerpoint/2010/main" val="26247896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960102" y="5016746"/>
            <a:ext cx="9929091" cy="1655762"/>
          </a:xfrm>
        </p:spPr>
        <p:txBody>
          <a:bodyPr/>
          <a:lstStyle/>
          <a:p>
            <a:r>
              <a:rPr lang="en-US" b="1" u="sng" dirty="0" smtClean="0"/>
              <a:t>Adaptive </a:t>
            </a:r>
            <a:r>
              <a:rPr lang="en-US" dirty="0" smtClean="0"/>
              <a:t>Radiation- the </a:t>
            </a:r>
            <a:r>
              <a:rPr lang="en-US" dirty="0"/>
              <a:t>emergence of many species from one common ancestor;  Darwin’s finches are an example</a:t>
            </a:r>
          </a:p>
          <a:p>
            <a:endParaRPr lang="en-US" dirty="0"/>
          </a:p>
        </p:txBody>
      </p:sp>
      <p:pic>
        <p:nvPicPr>
          <p:cNvPr id="4" name="Picture 2" descr="http://students.cis.uab.edu/mb35/fi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1" y="182246"/>
            <a:ext cx="6591494" cy="472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32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117725" y="484188"/>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15.2 Evidence of Evolution</a:t>
            </a:r>
          </a:p>
        </p:txBody>
      </p:sp>
      <p:sp>
        <p:nvSpPr>
          <p:cNvPr id="21507" name="Text Box 3"/>
          <p:cNvSpPr txBox="1">
            <a:spLocks noChangeArrowheads="1"/>
          </p:cNvSpPr>
          <p:nvPr/>
        </p:nvSpPr>
        <p:spPr bwMode="auto">
          <a:xfrm>
            <a:off x="2206626" y="1084264"/>
            <a:ext cx="6473825" cy="44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2300">
                <a:solidFill>
                  <a:srgbClr val="003366"/>
                </a:solidFill>
                <a:cs typeface="Times New Roman" panose="02020603050405020304" pitchFamily="18" charset="0"/>
              </a:rPr>
              <a:t>Support for Evolution</a:t>
            </a:r>
          </a:p>
        </p:txBody>
      </p:sp>
      <p:sp>
        <p:nvSpPr>
          <p:cNvPr id="21508" name="Text Box 4"/>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21509" name="Text Box 5"/>
          <p:cNvSpPr txBox="1">
            <a:spLocks noChangeArrowheads="1"/>
          </p:cNvSpPr>
          <p:nvPr/>
        </p:nvSpPr>
        <p:spPr bwMode="auto">
          <a:xfrm>
            <a:off x="2211388" y="1608139"/>
            <a:ext cx="7396162" cy="44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300">
                <a:solidFill>
                  <a:srgbClr val="000000"/>
                </a:solidFill>
                <a:cs typeface="Times New Roman" panose="02020603050405020304" pitchFamily="18" charset="0"/>
              </a:rPr>
              <a:t>The fossil record</a:t>
            </a:r>
            <a:endParaRPr lang="en-US" altLang="en-US" sz="2300" i="1">
              <a:solidFill>
                <a:srgbClr val="000000"/>
              </a:solidFill>
              <a:cs typeface="Times New Roman" panose="02020603050405020304" pitchFamily="18" charset="0"/>
            </a:endParaRPr>
          </a:p>
        </p:txBody>
      </p:sp>
      <p:pic>
        <p:nvPicPr>
          <p:cNvPr id="21510" name="Picture 6" descr="Ch15 Im08 Glypto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3617913"/>
            <a:ext cx="388778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h15 Im08 armadil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1" y="3627438"/>
            <a:ext cx="38893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2025651" y="5884864"/>
            <a:ext cx="28241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a:solidFill>
                  <a:srgbClr val="000000"/>
                </a:solidFill>
                <a:cs typeface="Times New Roman" panose="02020603050405020304" pitchFamily="18" charset="0"/>
              </a:rPr>
              <a:t>Glyptodont</a:t>
            </a:r>
            <a:endParaRPr lang="en-US" altLang="en-US" sz="1300" b="1" i="1">
              <a:solidFill>
                <a:srgbClr val="000000"/>
              </a:solidFill>
              <a:cs typeface="Times New Roman" panose="02020603050405020304" pitchFamily="18" charset="0"/>
            </a:endParaRPr>
          </a:p>
        </p:txBody>
      </p:sp>
      <p:sp>
        <p:nvSpPr>
          <p:cNvPr id="21513" name="Text Box 9"/>
          <p:cNvSpPr txBox="1">
            <a:spLocks noChangeArrowheads="1"/>
          </p:cNvSpPr>
          <p:nvPr/>
        </p:nvSpPr>
        <p:spPr bwMode="auto">
          <a:xfrm>
            <a:off x="2646364" y="2143126"/>
            <a:ext cx="74247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300">
                <a:solidFill>
                  <a:srgbClr val="000000"/>
                </a:solidFill>
                <a:cs typeface="Times New Roman" panose="02020603050405020304" pitchFamily="18" charset="0"/>
              </a:rPr>
              <a:t>Provide a record of species that lived long ago.</a:t>
            </a:r>
            <a:endParaRPr lang="en-US" altLang="en-US" sz="2300" i="1">
              <a:solidFill>
                <a:srgbClr val="000000"/>
              </a:solidFill>
              <a:cs typeface="Times New Roman" panose="02020603050405020304" pitchFamily="18" charset="0"/>
            </a:endParaRPr>
          </a:p>
        </p:txBody>
      </p:sp>
      <p:sp>
        <p:nvSpPr>
          <p:cNvPr id="21514" name="Text Box 10"/>
          <p:cNvSpPr txBox="1">
            <a:spLocks noChangeArrowheads="1"/>
          </p:cNvSpPr>
          <p:nvPr/>
        </p:nvSpPr>
        <p:spPr bwMode="auto">
          <a:xfrm>
            <a:off x="2651125" y="2660650"/>
            <a:ext cx="70929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300">
                <a:solidFill>
                  <a:srgbClr val="000000"/>
                </a:solidFill>
                <a:cs typeface="Times New Roman" panose="02020603050405020304" pitchFamily="18" charset="0"/>
              </a:rPr>
              <a:t>Show that ancient species share similarities with species that now live.</a:t>
            </a:r>
            <a:endParaRPr lang="en-US" altLang="en-US" sz="2300" i="1">
              <a:solidFill>
                <a:srgbClr val="000000"/>
              </a:solidFill>
              <a:cs typeface="Times New Roman" panose="02020603050405020304" pitchFamily="18" charset="0"/>
            </a:endParaRPr>
          </a:p>
        </p:txBody>
      </p:sp>
      <p:sp>
        <p:nvSpPr>
          <p:cNvPr id="21515" name="Text Box 11"/>
          <p:cNvSpPr txBox="1">
            <a:spLocks noChangeArrowheads="1"/>
          </p:cNvSpPr>
          <p:nvPr/>
        </p:nvSpPr>
        <p:spPr bwMode="auto">
          <a:xfrm>
            <a:off x="6232526" y="5875339"/>
            <a:ext cx="28241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a:solidFill>
                  <a:srgbClr val="000000"/>
                </a:solidFill>
                <a:cs typeface="Times New Roman" panose="02020603050405020304" pitchFamily="18" charset="0"/>
              </a:rPr>
              <a:t>Armadillo</a:t>
            </a:r>
            <a:endParaRPr lang="en-US" altLang="en-US" sz="1300" b="1" i="1">
              <a:solidFill>
                <a:srgbClr val="000000"/>
              </a:solidFill>
              <a:cs typeface="Times New Roman" panose="02020603050405020304" pitchFamily="18" charset="0"/>
            </a:endParaRPr>
          </a:p>
        </p:txBody>
      </p:sp>
      <p:sp>
        <p:nvSpPr>
          <p:cNvPr id="21516" name="Text Box 12"/>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pic>
        <p:nvPicPr>
          <p:cNvPr id="21517" name="Picture 13" descr="zz10-slo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0676" y="0"/>
            <a:ext cx="1457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12367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Homologous Structures</a:t>
            </a:r>
          </a:p>
        </p:txBody>
      </p:sp>
      <p:sp>
        <p:nvSpPr>
          <p:cNvPr id="27651" name="Text Box 4"/>
          <p:cNvSpPr>
            <a:spLocks noGrp="1" noChangeArrowheads="1"/>
          </p:cNvSpPr>
          <p:nvPr>
            <p:ph type="body" idx="1"/>
          </p:nvPr>
        </p:nvSpPr>
        <p:spPr>
          <a:xfrm>
            <a:off x="1981200" y="1295401"/>
            <a:ext cx="8229600" cy="4525963"/>
          </a:xfrm>
          <a:noFill/>
        </p:spPr>
        <p:txBody>
          <a:bodyPr/>
          <a:lstStyle/>
          <a:p>
            <a:pPr>
              <a:spcBef>
                <a:spcPct val="0"/>
              </a:spcBef>
              <a:buClr>
                <a:srgbClr val="A6000D"/>
              </a:buClr>
              <a:buFont typeface="Wingdings" panose="05000000000000000000" pitchFamily="2" charset="2"/>
              <a:buChar char="§"/>
            </a:pPr>
            <a:r>
              <a:rPr lang="en-US" altLang="en-US" smtClean="0"/>
              <a:t>Anatomically similar structures inherited from a common ancestor</a:t>
            </a:r>
          </a:p>
        </p:txBody>
      </p:sp>
      <p:pic>
        <p:nvPicPr>
          <p:cNvPr id="27652" name="Picture 5" descr="HOM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90800"/>
            <a:ext cx="49530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45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pic>
        <p:nvPicPr>
          <p:cNvPr id="29699" name="Picture 4" descr="Ch15 Im11 bee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304800"/>
            <a:ext cx="200977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Ch15 Im11 bald eagle 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1" y="3276600"/>
            <a:ext cx="1884363" cy="2292350"/>
          </a:xfrm>
          <a:prstGeom prst="rect">
            <a:avLst/>
          </a:prstGeom>
          <a:noFill/>
          <a:ln w="9525">
            <a:solidFill>
              <a:srgbClr val="FFFBE3"/>
            </a:solidFill>
            <a:miter lim="800000"/>
            <a:headEnd/>
            <a:tailEnd/>
          </a:ln>
          <a:extLst>
            <a:ext uri="{909E8E84-426E-40DD-AFC4-6F175D3DCCD1}">
              <a14:hiddenFill xmlns:a14="http://schemas.microsoft.com/office/drawing/2010/main">
                <a:solidFill>
                  <a:srgbClr val="FFFFFF"/>
                </a:solidFill>
              </a14:hiddenFill>
            </a:ext>
          </a:extLst>
        </p:spPr>
      </p:pic>
      <p:grpSp>
        <p:nvGrpSpPr>
          <p:cNvPr id="29701" name="Group 6"/>
          <p:cNvGrpSpPr>
            <a:grpSpLocks/>
          </p:cNvGrpSpPr>
          <p:nvPr/>
        </p:nvGrpSpPr>
        <p:grpSpPr bwMode="auto">
          <a:xfrm>
            <a:off x="1981200" y="1447800"/>
            <a:ext cx="4452938" cy="1993900"/>
            <a:chOff x="495" y="826"/>
            <a:chExt cx="3393" cy="1882"/>
          </a:xfrm>
        </p:grpSpPr>
        <p:sp>
          <p:nvSpPr>
            <p:cNvPr id="29705" name="Text Box 7"/>
            <p:cNvSpPr txBox="1">
              <a:spLocks noChangeArrowheads="1"/>
            </p:cNvSpPr>
            <p:nvPr/>
          </p:nvSpPr>
          <p:spPr bwMode="auto">
            <a:xfrm>
              <a:off x="495" y="826"/>
              <a:ext cx="3393"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500">
                  <a:cs typeface="Times New Roman" panose="02020603050405020304" pitchFamily="18" charset="0"/>
                </a:rPr>
                <a:t>Same function but different structure</a:t>
              </a:r>
              <a:endParaRPr lang="en-US" altLang="en-US" sz="2500">
                <a:cs typeface="Arial" panose="020B0604020202020204" pitchFamily="34" charset="0"/>
              </a:endParaRPr>
            </a:p>
          </p:txBody>
        </p:sp>
        <p:sp>
          <p:nvSpPr>
            <p:cNvPr id="29706" name="Text Box 8"/>
            <p:cNvSpPr txBox="1">
              <a:spLocks noChangeArrowheads="1"/>
            </p:cNvSpPr>
            <p:nvPr/>
          </p:nvSpPr>
          <p:spPr bwMode="auto">
            <a:xfrm>
              <a:off x="653" y="1902"/>
              <a:ext cx="2433"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500">
                  <a:cs typeface="Times New Roman" panose="02020603050405020304" pitchFamily="18" charset="0"/>
                </a:rPr>
                <a:t>NOT inherited from</a:t>
              </a:r>
            </a:p>
            <a:p>
              <a:pPr eaLnBrk="1" hangingPunct="1">
                <a:spcBef>
                  <a:spcPct val="0"/>
                </a:spcBef>
                <a:buClr>
                  <a:srgbClr val="A6000D"/>
                </a:buClr>
                <a:buFont typeface="Wingdings" panose="05000000000000000000" pitchFamily="2" charset="2"/>
                <a:buNone/>
              </a:pPr>
              <a:r>
                <a:rPr lang="en-US" altLang="en-US" sz="2500">
                  <a:cs typeface="Times New Roman" panose="02020603050405020304" pitchFamily="18" charset="0"/>
                </a:rPr>
                <a:t>common ancestor.</a:t>
              </a:r>
              <a:endParaRPr lang="en-US" altLang="en-US" sz="2500">
                <a:cs typeface="Arial" panose="020B0604020202020204" pitchFamily="34" charset="0"/>
              </a:endParaRPr>
            </a:p>
          </p:txBody>
        </p:sp>
      </p:grpSp>
      <p:sp>
        <p:nvSpPr>
          <p:cNvPr id="29702" name="Text Box 10"/>
          <p:cNvSpPr txBox="1">
            <a:spLocks noChangeArrowheads="1"/>
          </p:cNvSpPr>
          <p:nvPr/>
        </p:nvSpPr>
        <p:spPr bwMode="auto">
          <a:xfrm>
            <a:off x="2117725" y="484189"/>
            <a:ext cx="7772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Analogous Structures</a:t>
            </a:r>
          </a:p>
        </p:txBody>
      </p:sp>
      <p:sp>
        <p:nvSpPr>
          <p:cNvPr id="29703" name="Text Box 11"/>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pic>
        <p:nvPicPr>
          <p:cNvPr id="29704" name="Picture 12" descr="analogo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95663"/>
            <a:ext cx="5410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590591"/>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31747" name="Text Box 3"/>
          <p:cNvSpPr txBox="1">
            <a:spLocks noChangeArrowheads="1"/>
          </p:cNvSpPr>
          <p:nvPr/>
        </p:nvSpPr>
        <p:spPr bwMode="auto">
          <a:xfrm>
            <a:off x="2206626" y="1228725"/>
            <a:ext cx="3889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2900">
                <a:solidFill>
                  <a:srgbClr val="A6000D"/>
                </a:solidFill>
                <a:cs typeface="Times New Roman" panose="02020603050405020304" pitchFamily="18" charset="0"/>
              </a:rPr>
              <a:t>Vestigial Structures</a:t>
            </a:r>
            <a:endParaRPr lang="en-US" altLang="en-US" sz="2900">
              <a:solidFill>
                <a:srgbClr val="A6000D"/>
              </a:solidFill>
              <a:cs typeface="Arial" panose="020B0604020202020204" pitchFamily="34" charset="0"/>
            </a:endParaRPr>
          </a:p>
        </p:txBody>
      </p:sp>
      <p:sp>
        <p:nvSpPr>
          <p:cNvPr id="31748" name="Text Box 4"/>
          <p:cNvSpPr txBox="1">
            <a:spLocks noChangeArrowheads="1"/>
          </p:cNvSpPr>
          <p:nvPr/>
        </p:nvSpPr>
        <p:spPr bwMode="auto">
          <a:xfrm>
            <a:off x="2206626" y="1882776"/>
            <a:ext cx="4486275" cy="119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400">
                <a:cs typeface="Times New Roman" panose="02020603050405020304" pitchFamily="18" charset="0"/>
              </a:rPr>
              <a:t>Structures that are the reduced forms of functional structures in other organisms.</a:t>
            </a:r>
            <a:endParaRPr lang="en-US" altLang="en-US" sz="2400">
              <a:cs typeface="Arial" panose="020B0604020202020204" pitchFamily="34" charset="0"/>
            </a:endParaRPr>
          </a:p>
        </p:txBody>
      </p:sp>
      <p:sp>
        <p:nvSpPr>
          <p:cNvPr id="31749" name="Text Box 6"/>
          <p:cNvSpPr txBox="1">
            <a:spLocks noChangeArrowheads="1"/>
          </p:cNvSpPr>
          <p:nvPr/>
        </p:nvSpPr>
        <p:spPr bwMode="auto">
          <a:xfrm>
            <a:off x="2117725" y="484188"/>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15.2 Evidence of Evolution</a:t>
            </a:r>
          </a:p>
        </p:txBody>
      </p:sp>
      <p:sp>
        <p:nvSpPr>
          <p:cNvPr id="31750" name="Text Box 7"/>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pic>
        <p:nvPicPr>
          <p:cNvPr id="31751" name="Picture 8" descr="ch 15 im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228601"/>
            <a:ext cx="3324225"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2" name="Group 9"/>
          <p:cNvGrpSpPr>
            <a:grpSpLocks/>
          </p:cNvGrpSpPr>
          <p:nvPr/>
        </p:nvGrpSpPr>
        <p:grpSpPr bwMode="auto">
          <a:xfrm>
            <a:off x="2209801" y="3124201"/>
            <a:ext cx="7053263" cy="1579009"/>
            <a:chOff x="495" y="2628"/>
            <a:chExt cx="5553" cy="1300"/>
          </a:xfrm>
        </p:grpSpPr>
        <p:sp>
          <p:nvSpPr>
            <p:cNvPr id="31754" name="Text Box 10"/>
            <p:cNvSpPr txBox="1">
              <a:spLocks noChangeArrowheads="1"/>
            </p:cNvSpPr>
            <p:nvPr/>
          </p:nvSpPr>
          <p:spPr bwMode="auto">
            <a:xfrm>
              <a:off x="495" y="2628"/>
              <a:ext cx="3345"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400">
                  <a:cs typeface="Times New Roman" panose="02020603050405020304" pitchFamily="18" charset="0"/>
                </a:rPr>
                <a:t>Evolutionary theory</a:t>
              </a:r>
              <a:endParaRPr lang="en-US" altLang="en-US" sz="2400">
                <a:cs typeface="Arial" panose="020B0604020202020204" pitchFamily="34" charset="0"/>
              </a:endParaRPr>
            </a:p>
          </p:txBody>
        </p:sp>
        <p:sp>
          <p:nvSpPr>
            <p:cNvPr id="31755" name="Text Box 11"/>
            <p:cNvSpPr txBox="1">
              <a:spLocks noChangeArrowheads="1"/>
            </p:cNvSpPr>
            <p:nvPr/>
          </p:nvSpPr>
          <p:spPr bwMode="auto">
            <a:xfrm>
              <a:off x="657" y="2940"/>
              <a:ext cx="5391"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None/>
              </a:pPr>
              <a:r>
                <a:rPr lang="en-US" altLang="en-US" sz="2400">
                  <a:cs typeface="Times New Roman" panose="02020603050405020304" pitchFamily="18" charset="0"/>
                </a:rPr>
                <a:t>predicts that features of ancestors that no </a:t>
              </a:r>
            </a:p>
            <a:p>
              <a:pPr eaLnBrk="1" hangingPunct="1">
                <a:spcBef>
                  <a:spcPct val="0"/>
                </a:spcBef>
                <a:buClr>
                  <a:srgbClr val="A6000D"/>
                </a:buClr>
                <a:buFont typeface="Wingdings" panose="05000000000000000000" pitchFamily="2" charset="2"/>
                <a:buNone/>
              </a:pPr>
              <a:r>
                <a:rPr lang="en-US" altLang="en-US" sz="2400">
                  <a:cs typeface="Times New Roman" panose="02020603050405020304" pitchFamily="18" charset="0"/>
                </a:rPr>
                <a:t>longer have a function for that species will </a:t>
              </a:r>
            </a:p>
            <a:p>
              <a:pPr eaLnBrk="1" hangingPunct="1">
                <a:spcBef>
                  <a:spcPct val="0"/>
                </a:spcBef>
                <a:buClr>
                  <a:srgbClr val="A6000D"/>
                </a:buClr>
                <a:buFont typeface="Wingdings" panose="05000000000000000000" pitchFamily="2" charset="2"/>
                <a:buNone/>
              </a:pPr>
              <a:r>
                <a:rPr lang="en-US" altLang="en-US" sz="2400">
                  <a:cs typeface="Times New Roman" panose="02020603050405020304" pitchFamily="18" charset="0"/>
                </a:rPr>
                <a:t>become smaller over time until they are lost.</a:t>
              </a:r>
              <a:endParaRPr lang="en-US" altLang="en-US" sz="2400">
                <a:cs typeface="Arial" panose="020B0604020202020204" pitchFamily="34" charset="0"/>
              </a:endParaRPr>
            </a:p>
          </p:txBody>
        </p:sp>
      </p:grpSp>
      <p:pic>
        <p:nvPicPr>
          <p:cNvPr id="31753" name="Picture 12" descr="vestigialwh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724400"/>
            <a:ext cx="4038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84120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37891" name="Text Box 3"/>
          <p:cNvSpPr txBox="1">
            <a:spLocks noChangeArrowheads="1"/>
          </p:cNvSpPr>
          <p:nvPr/>
        </p:nvSpPr>
        <p:spPr bwMode="auto">
          <a:xfrm>
            <a:off x="2206626" y="1228725"/>
            <a:ext cx="77327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2900">
                <a:solidFill>
                  <a:srgbClr val="A6000D"/>
                </a:solidFill>
                <a:cs typeface="Times New Roman" panose="02020603050405020304" pitchFamily="18" charset="0"/>
              </a:rPr>
              <a:t>Camouflage</a:t>
            </a:r>
            <a:endParaRPr lang="en-US" altLang="en-US" sz="2900">
              <a:solidFill>
                <a:srgbClr val="A6000D"/>
              </a:solidFill>
              <a:cs typeface="Arial" panose="020B0604020202020204" pitchFamily="34" charset="0"/>
            </a:endParaRPr>
          </a:p>
        </p:txBody>
      </p:sp>
      <p:sp>
        <p:nvSpPr>
          <p:cNvPr id="37892" name="Text Box 4"/>
          <p:cNvSpPr txBox="1">
            <a:spLocks noChangeArrowheads="1"/>
          </p:cNvSpPr>
          <p:nvPr/>
        </p:nvSpPr>
        <p:spPr bwMode="auto">
          <a:xfrm>
            <a:off x="6253164" y="2752725"/>
            <a:ext cx="38893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900">
                <a:cs typeface="Times New Roman" panose="02020603050405020304" pitchFamily="18" charset="0"/>
              </a:rPr>
              <a:t>Allows organisms to become almost invisible to predators</a:t>
            </a:r>
            <a:endParaRPr lang="en-US" altLang="en-US" sz="2900">
              <a:cs typeface="Arial" panose="020B0604020202020204" pitchFamily="34" charset="0"/>
            </a:endParaRPr>
          </a:p>
        </p:txBody>
      </p:sp>
      <p:pic>
        <p:nvPicPr>
          <p:cNvPr id="37893" name="Picture 6" descr="Ch15 Im18 leafy sea dr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1955800"/>
            <a:ext cx="39751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7"/>
          <p:cNvSpPr txBox="1">
            <a:spLocks noChangeArrowheads="1"/>
          </p:cNvSpPr>
          <p:nvPr/>
        </p:nvSpPr>
        <p:spPr bwMode="auto">
          <a:xfrm>
            <a:off x="2103438" y="5111751"/>
            <a:ext cx="20050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a:cs typeface="Times New Roman" panose="02020603050405020304" pitchFamily="18" charset="0"/>
              </a:rPr>
              <a:t>Leafy sea dragon</a:t>
            </a:r>
            <a:endParaRPr lang="en-US" altLang="en-US" sz="1300" b="1">
              <a:cs typeface="Arial" panose="020B0604020202020204" pitchFamily="34" charset="0"/>
            </a:endParaRPr>
          </a:p>
        </p:txBody>
      </p:sp>
      <p:sp>
        <p:nvSpPr>
          <p:cNvPr id="37895" name="Text Box 8"/>
          <p:cNvSpPr txBox="1">
            <a:spLocks noChangeArrowheads="1"/>
          </p:cNvSpPr>
          <p:nvPr/>
        </p:nvSpPr>
        <p:spPr bwMode="auto">
          <a:xfrm>
            <a:off x="2117725" y="484188"/>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15.2 Evidence of Evolution</a:t>
            </a:r>
          </a:p>
        </p:txBody>
      </p:sp>
      <p:sp>
        <p:nvSpPr>
          <p:cNvPr id="37896" name="Text Box 9"/>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spTree>
    <p:extLst>
      <p:ext uri="{BB962C8B-B14F-4D97-AF65-F5344CB8AC3E}">
        <p14:creationId xmlns:p14="http://schemas.microsoft.com/office/powerpoint/2010/main" val="194667977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882901" y="-12700"/>
            <a:ext cx="1235139" cy="36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rPr>
              <a:t>Evolution</a:t>
            </a:r>
          </a:p>
        </p:txBody>
      </p:sp>
      <p:sp>
        <p:nvSpPr>
          <p:cNvPr id="39939" name="Text Box 3"/>
          <p:cNvSpPr txBox="1">
            <a:spLocks noChangeArrowheads="1"/>
          </p:cNvSpPr>
          <p:nvPr/>
        </p:nvSpPr>
        <p:spPr bwMode="auto">
          <a:xfrm>
            <a:off x="2206625" y="1228725"/>
            <a:ext cx="30940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2900">
                <a:solidFill>
                  <a:srgbClr val="A6000D"/>
                </a:solidFill>
                <a:cs typeface="Times New Roman" panose="02020603050405020304" pitchFamily="18" charset="0"/>
              </a:rPr>
              <a:t>Mimicry</a:t>
            </a:r>
            <a:endParaRPr lang="en-US" altLang="en-US" sz="2900">
              <a:solidFill>
                <a:srgbClr val="A6000D"/>
              </a:solidFill>
              <a:cs typeface="Arial" panose="020B0604020202020204" pitchFamily="34" charset="0"/>
            </a:endParaRPr>
          </a:p>
        </p:txBody>
      </p:sp>
      <p:sp>
        <p:nvSpPr>
          <p:cNvPr id="39940" name="Text Box 5"/>
          <p:cNvSpPr txBox="1">
            <a:spLocks noChangeArrowheads="1"/>
          </p:cNvSpPr>
          <p:nvPr/>
        </p:nvSpPr>
        <p:spPr bwMode="auto">
          <a:xfrm>
            <a:off x="2206626" y="1893888"/>
            <a:ext cx="78644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6000D"/>
              </a:buClr>
              <a:buFont typeface="Wingdings" panose="05000000000000000000" pitchFamily="2" charset="2"/>
              <a:buChar char="§"/>
            </a:pPr>
            <a:r>
              <a:rPr lang="en-US" altLang="en-US" sz="2900">
                <a:cs typeface="Times New Roman" panose="02020603050405020304" pitchFamily="18" charset="0"/>
              </a:rPr>
              <a:t>One species evolves to resemble another species.</a:t>
            </a:r>
            <a:endParaRPr lang="en-US" altLang="en-US" sz="2900">
              <a:cs typeface="Arial" panose="020B0604020202020204" pitchFamily="34" charset="0"/>
            </a:endParaRPr>
          </a:p>
        </p:txBody>
      </p:sp>
      <p:pic>
        <p:nvPicPr>
          <p:cNvPr id="39941" name="Picture 6" descr="Ch15 Im19 kingsn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776" y="3175000"/>
            <a:ext cx="364807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Ch15 Im19 coral sn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301" y="3182938"/>
            <a:ext cx="364807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8"/>
          <p:cNvSpPr txBox="1">
            <a:spLocks noChangeArrowheads="1"/>
          </p:cNvSpPr>
          <p:nvPr/>
        </p:nvSpPr>
        <p:spPr bwMode="auto">
          <a:xfrm>
            <a:off x="2232026" y="5786439"/>
            <a:ext cx="23653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a:cs typeface="Times New Roman" panose="02020603050405020304" pitchFamily="18" charset="0"/>
              </a:rPr>
              <a:t>Western coral snake</a:t>
            </a:r>
          </a:p>
        </p:txBody>
      </p:sp>
      <p:sp>
        <p:nvSpPr>
          <p:cNvPr id="39944" name="Text Box 9"/>
          <p:cNvSpPr txBox="1">
            <a:spLocks noChangeArrowheads="1"/>
          </p:cNvSpPr>
          <p:nvPr/>
        </p:nvSpPr>
        <p:spPr bwMode="auto">
          <a:xfrm>
            <a:off x="6299200" y="5768975"/>
            <a:ext cx="23637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CC3300"/>
              </a:buClr>
              <a:buFont typeface="Wingdings" panose="05000000000000000000" pitchFamily="2" charset="2"/>
              <a:buNone/>
            </a:pPr>
            <a:r>
              <a:rPr lang="en-US" altLang="en-US" sz="1300" b="1">
                <a:cs typeface="Times New Roman" panose="02020603050405020304" pitchFamily="18" charset="0"/>
              </a:rPr>
              <a:t>California kingsnake</a:t>
            </a:r>
          </a:p>
        </p:txBody>
      </p:sp>
      <p:sp>
        <p:nvSpPr>
          <p:cNvPr id="39945" name="Text Box 10"/>
          <p:cNvSpPr txBox="1">
            <a:spLocks noChangeArrowheads="1"/>
          </p:cNvSpPr>
          <p:nvPr/>
        </p:nvSpPr>
        <p:spPr bwMode="auto">
          <a:xfrm>
            <a:off x="2117725" y="484188"/>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b="1">
                <a:solidFill>
                  <a:srgbClr val="A6000D"/>
                </a:solidFill>
              </a:rPr>
              <a:t>15.2 Evidence of Evolution</a:t>
            </a:r>
          </a:p>
        </p:txBody>
      </p:sp>
      <p:sp>
        <p:nvSpPr>
          <p:cNvPr id="39946" name="Text Box 11"/>
          <p:cNvSpPr txBox="1">
            <a:spLocks noChangeArrowheads="1"/>
          </p:cNvSpPr>
          <p:nvPr/>
        </p:nvSpPr>
        <p:spPr bwMode="auto">
          <a:xfrm>
            <a:off x="1511301" y="14288"/>
            <a:ext cx="1325563" cy="6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7" tIns="45452" rIns="90897" bIns="4545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6000D"/>
                </a:solidFill>
              </a:rPr>
              <a:t>Chapter 15</a:t>
            </a:r>
          </a:p>
        </p:txBody>
      </p:sp>
    </p:spTree>
    <p:extLst>
      <p:ext uri="{BB962C8B-B14F-4D97-AF65-F5344CB8AC3E}">
        <p14:creationId xmlns:p14="http://schemas.microsoft.com/office/powerpoint/2010/main" val="1280554935"/>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810</Words>
  <Application>Microsoft Office PowerPoint</Application>
  <PresentationFormat>Widescreen</PresentationFormat>
  <Paragraphs>137</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Homologous Structures</vt:lpstr>
      <vt:lpstr>PowerPoint Presentation</vt:lpstr>
      <vt:lpstr>PowerPoint Presentation</vt:lpstr>
      <vt:lpstr>PowerPoint Presentation</vt:lpstr>
      <vt:lpstr>PowerPoint Presentation</vt:lpstr>
      <vt:lpstr>UNIT:  Evolution  </vt:lpstr>
      <vt:lpstr>Gene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Allyson John</dc:creator>
  <cp:lastModifiedBy>Allyson John</cp:lastModifiedBy>
  <cp:revision>9</cp:revision>
  <dcterms:created xsi:type="dcterms:W3CDTF">2017-10-25T13:31:04Z</dcterms:created>
  <dcterms:modified xsi:type="dcterms:W3CDTF">2017-10-26T17:02:19Z</dcterms:modified>
</cp:coreProperties>
</file>