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4129" r:id="rId2"/>
  </p:sldMasterIdLst>
  <p:notesMasterIdLst>
    <p:notesMasterId r:id="rId15"/>
  </p:notesMasterIdLst>
  <p:handoutMasterIdLst>
    <p:handoutMasterId r:id="rId16"/>
  </p:handoutMasterIdLst>
  <p:sldIdLst>
    <p:sldId id="296" r:id="rId3"/>
    <p:sldId id="289" r:id="rId4"/>
    <p:sldId id="258" r:id="rId5"/>
    <p:sldId id="259" r:id="rId6"/>
    <p:sldId id="293" r:id="rId7"/>
    <p:sldId id="284" r:id="rId8"/>
    <p:sldId id="270" r:id="rId9"/>
    <p:sldId id="260" r:id="rId10"/>
    <p:sldId id="271" r:id="rId11"/>
    <p:sldId id="261" r:id="rId12"/>
    <p:sldId id="266" r:id="rId13"/>
    <p:sldId id="267" r:id="rId14"/>
  </p:sldIdLst>
  <p:sldSz cx="9144000" cy="6858000" type="screen4x3"/>
  <p:notesSz cx="6954838" cy="9240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656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2042"/>
          </a:xfrm>
          <a:prstGeom prst="rect">
            <a:avLst/>
          </a:prstGeom>
        </p:spPr>
        <p:txBody>
          <a:bodyPr vert="horz" lIns="92226" tIns="46113" rIns="92226" bIns="461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2042"/>
          </a:xfrm>
          <a:prstGeom prst="rect">
            <a:avLst/>
          </a:prstGeom>
        </p:spPr>
        <p:txBody>
          <a:bodyPr vert="horz" lIns="92226" tIns="46113" rIns="92226" bIns="46113" rtlCol="0"/>
          <a:lstStyle>
            <a:lvl1pPr algn="r">
              <a:defRPr sz="1200"/>
            </a:lvl1pPr>
          </a:lstStyle>
          <a:p>
            <a:fld id="{B6DB8A38-4191-4344-A5B6-AFC383AB0954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7192"/>
            <a:ext cx="3013763" cy="462042"/>
          </a:xfrm>
          <a:prstGeom prst="rect">
            <a:avLst/>
          </a:prstGeom>
        </p:spPr>
        <p:txBody>
          <a:bodyPr vert="horz" lIns="92226" tIns="46113" rIns="92226" bIns="461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777192"/>
            <a:ext cx="3013763" cy="462042"/>
          </a:xfrm>
          <a:prstGeom prst="rect">
            <a:avLst/>
          </a:prstGeom>
        </p:spPr>
        <p:txBody>
          <a:bodyPr vert="horz" lIns="92226" tIns="46113" rIns="92226" bIns="46113" rtlCol="0" anchor="b"/>
          <a:lstStyle>
            <a:lvl1pPr algn="r">
              <a:defRPr sz="1200"/>
            </a:lvl1pPr>
          </a:lstStyle>
          <a:p>
            <a:fld id="{81D232EF-12DF-4F43-8A5B-A12B5A7F7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64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40175" y="0"/>
            <a:ext cx="30130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38546-7527-469E-8883-3A233A50A5DA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55700"/>
            <a:ext cx="4157662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46588"/>
            <a:ext cx="5564188" cy="36385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288"/>
            <a:ext cx="30130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40175" y="8777288"/>
            <a:ext cx="30130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CB2D1-4CA7-4C9B-BD8B-7E6D1DABD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296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>
            <a:extLst>
              <a:ext uri="{FF2B5EF4-FFF2-40B4-BE49-F238E27FC236}">
                <a16:creationId xmlns:a16="http://schemas.microsoft.com/office/drawing/2014/main" id="{951CD759-3E04-437F-9583-C266E6D7F1B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5488" algn="l"/>
                <a:tab pos="1452563" algn="l"/>
                <a:tab pos="2178050" algn="l"/>
                <a:tab pos="2905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4538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5488" algn="l"/>
                <a:tab pos="1452563" algn="l"/>
                <a:tab pos="2178050" algn="l"/>
                <a:tab pos="2905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6175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5488" algn="l"/>
                <a:tab pos="1452563" algn="l"/>
                <a:tab pos="2178050" algn="l"/>
                <a:tab pos="2905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4963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5488" algn="l"/>
                <a:tab pos="1452563" algn="l"/>
                <a:tab pos="2178050" algn="l"/>
                <a:tab pos="2905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6375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5488" algn="l"/>
                <a:tab pos="1452563" algn="l"/>
                <a:tab pos="2178050" algn="l"/>
                <a:tab pos="2905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2095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5488" algn="l"/>
                <a:tab pos="1452563" algn="l"/>
                <a:tab pos="2178050" algn="l"/>
                <a:tab pos="2905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815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5488" algn="l"/>
                <a:tab pos="1452563" algn="l"/>
                <a:tab pos="2178050" algn="l"/>
                <a:tab pos="2905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3535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5488" algn="l"/>
                <a:tab pos="1452563" algn="l"/>
                <a:tab pos="2178050" algn="l"/>
                <a:tab pos="2905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9255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5488" algn="l"/>
                <a:tab pos="1452563" algn="l"/>
                <a:tab pos="2178050" algn="l"/>
                <a:tab pos="2905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StarSymbol" charset="0"/>
              <a:buNone/>
            </a:pPr>
            <a:fld id="{B79FC751-827A-48DD-8EDE-89BC33870119}" type="slidenum">
              <a:rPr lang="en-GB" altLang="en-US" smtClean="0"/>
              <a:pPr>
                <a:spcBef>
                  <a:spcPct val="0"/>
                </a:spcBef>
                <a:buFont typeface="StarSymbol" charset="0"/>
                <a:buNone/>
              </a:pPr>
              <a:t>7</a:t>
            </a:fld>
            <a:endParaRPr lang="en-GB" altLang="en-US"/>
          </a:p>
        </p:txBody>
      </p:sp>
      <p:sp>
        <p:nvSpPr>
          <p:cNvPr id="35843" name="Text Box 1">
            <a:extLst>
              <a:ext uri="{FF2B5EF4-FFF2-40B4-BE49-F238E27FC236}">
                <a16:creationId xmlns:a16="http://schemas.microsoft.com/office/drawing/2014/main" id="{0493DAE2-1445-4DE1-8C6B-836D3407F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90563"/>
            <a:ext cx="4570413" cy="34496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746" tIns="45873" rIns="91746" bIns="4587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1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40637A74-A000-48B3-9DE0-7A3D1611233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370388"/>
            <a:ext cx="5026025" cy="4138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9">
            <a:extLst>
              <a:ext uri="{FF2B5EF4-FFF2-40B4-BE49-F238E27FC236}">
                <a16:creationId xmlns:a16="http://schemas.microsoft.com/office/drawing/2014/main" id="{CE6E38C9-D5C6-4490-8D14-B4D4CD0311A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5488" algn="l"/>
                <a:tab pos="1452563" algn="l"/>
                <a:tab pos="2178050" algn="l"/>
                <a:tab pos="2905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4538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5488" algn="l"/>
                <a:tab pos="1452563" algn="l"/>
                <a:tab pos="2178050" algn="l"/>
                <a:tab pos="2905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6175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5488" algn="l"/>
                <a:tab pos="1452563" algn="l"/>
                <a:tab pos="2178050" algn="l"/>
                <a:tab pos="2905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4963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5488" algn="l"/>
                <a:tab pos="1452563" algn="l"/>
                <a:tab pos="2178050" algn="l"/>
                <a:tab pos="2905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6375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5488" algn="l"/>
                <a:tab pos="1452563" algn="l"/>
                <a:tab pos="2178050" algn="l"/>
                <a:tab pos="2905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2095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5488" algn="l"/>
                <a:tab pos="1452563" algn="l"/>
                <a:tab pos="2178050" algn="l"/>
                <a:tab pos="2905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815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5488" algn="l"/>
                <a:tab pos="1452563" algn="l"/>
                <a:tab pos="2178050" algn="l"/>
                <a:tab pos="2905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3535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5488" algn="l"/>
                <a:tab pos="1452563" algn="l"/>
                <a:tab pos="2178050" algn="l"/>
                <a:tab pos="2905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9255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5488" algn="l"/>
                <a:tab pos="1452563" algn="l"/>
                <a:tab pos="2178050" algn="l"/>
                <a:tab pos="2905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StarSymbol" charset="0"/>
              <a:buNone/>
            </a:pPr>
            <a:fld id="{3B622A49-65A2-410F-9518-A1096BA7977D}" type="slidenum">
              <a:rPr lang="en-GB" altLang="en-US" smtClean="0"/>
              <a:pPr>
                <a:spcBef>
                  <a:spcPct val="0"/>
                </a:spcBef>
                <a:buFont typeface="StarSymbol" charset="0"/>
                <a:buNone/>
              </a:pPr>
              <a:t>8</a:t>
            </a:fld>
            <a:endParaRPr lang="en-GB" altLang="en-US"/>
          </a:p>
        </p:txBody>
      </p:sp>
      <p:sp>
        <p:nvSpPr>
          <p:cNvPr id="37891" name="Text Box 1">
            <a:extLst>
              <a:ext uri="{FF2B5EF4-FFF2-40B4-BE49-F238E27FC236}">
                <a16:creationId xmlns:a16="http://schemas.microsoft.com/office/drawing/2014/main" id="{9C70E4A7-4A5D-4097-9AEA-19A84DA12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90563"/>
            <a:ext cx="4572000" cy="34496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746" tIns="45873" rIns="91746" bIns="4587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1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7892" name="Rectangle 2">
            <a:extLst>
              <a:ext uri="{FF2B5EF4-FFF2-40B4-BE49-F238E27FC236}">
                <a16:creationId xmlns:a16="http://schemas.microsoft.com/office/drawing/2014/main" id="{14AD9A86-9047-4E9F-9AE8-68F8B6DAA4E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370388"/>
            <a:ext cx="5026025" cy="4138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9">
            <a:extLst>
              <a:ext uri="{FF2B5EF4-FFF2-40B4-BE49-F238E27FC236}">
                <a16:creationId xmlns:a16="http://schemas.microsoft.com/office/drawing/2014/main" id="{CCF6868C-96E1-4517-96E6-5D8D6AF1A0D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5488" algn="l"/>
                <a:tab pos="1452563" algn="l"/>
                <a:tab pos="2178050" algn="l"/>
                <a:tab pos="2905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4538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5488" algn="l"/>
                <a:tab pos="1452563" algn="l"/>
                <a:tab pos="2178050" algn="l"/>
                <a:tab pos="2905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6175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5488" algn="l"/>
                <a:tab pos="1452563" algn="l"/>
                <a:tab pos="2178050" algn="l"/>
                <a:tab pos="2905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4963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5488" algn="l"/>
                <a:tab pos="1452563" algn="l"/>
                <a:tab pos="2178050" algn="l"/>
                <a:tab pos="2905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6375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5488" algn="l"/>
                <a:tab pos="1452563" algn="l"/>
                <a:tab pos="2178050" algn="l"/>
                <a:tab pos="2905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2095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5488" algn="l"/>
                <a:tab pos="1452563" algn="l"/>
                <a:tab pos="2178050" algn="l"/>
                <a:tab pos="2905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815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5488" algn="l"/>
                <a:tab pos="1452563" algn="l"/>
                <a:tab pos="2178050" algn="l"/>
                <a:tab pos="2905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3535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5488" algn="l"/>
                <a:tab pos="1452563" algn="l"/>
                <a:tab pos="2178050" algn="l"/>
                <a:tab pos="2905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9255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5488" algn="l"/>
                <a:tab pos="1452563" algn="l"/>
                <a:tab pos="2178050" algn="l"/>
                <a:tab pos="2905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StarSymbol" charset="0"/>
              <a:buNone/>
            </a:pPr>
            <a:fld id="{629FC463-36CC-4C4C-9FC8-B4CE66697C24}" type="slidenum">
              <a:rPr lang="en-GB" altLang="en-US" smtClean="0"/>
              <a:pPr>
                <a:spcBef>
                  <a:spcPct val="0"/>
                </a:spcBef>
                <a:buFont typeface="StarSymbol" charset="0"/>
                <a:buNone/>
              </a:pPr>
              <a:t>9</a:t>
            </a:fld>
            <a:endParaRPr lang="en-GB" altLang="en-US"/>
          </a:p>
        </p:txBody>
      </p:sp>
      <p:sp>
        <p:nvSpPr>
          <p:cNvPr id="39939" name="Text Box 1">
            <a:extLst>
              <a:ext uri="{FF2B5EF4-FFF2-40B4-BE49-F238E27FC236}">
                <a16:creationId xmlns:a16="http://schemas.microsoft.com/office/drawing/2014/main" id="{70B9B9D9-627D-4A0F-A403-E1612AB0E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90563"/>
            <a:ext cx="4572000" cy="34496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746" tIns="45873" rIns="91746" bIns="4587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1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9940" name="Rectangle 2">
            <a:extLst>
              <a:ext uri="{FF2B5EF4-FFF2-40B4-BE49-F238E27FC236}">
                <a16:creationId xmlns:a16="http://schemas.microsoft.com/office/drawing/2014/main" id="{1E680244-1526-4A81-AD52-5553FFEC0D9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370388"/>
            <a:ext cx="5026025" cy="4138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9">
            <a:extLst>
              <a:ext uri="{FF2B5EF4-FFF2-40B4-BE49-F238E27FC236}">
                <a16:creationId xmlns:a16="http://schemas.microsoft.com/office/drawing/2014/main" id="{39C2A543-5DC8-42A2-BD5B-4A334F4AB36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5488" algn="l"/>
                <a:tab pos="1452563" algn="l"/>
                <a:tab pos="2178050" algn="l"/>
                <a:tab pos="2905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4538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5488" algn="l"/>
                <a:tab pos="1452563" algn="l"/>
                <a:tab pos="2178050" algn="l"/>
                <a:tab pos="2905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6175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5488" algn="l"/>
                <a:tab pos="1452563" algn="l"/>
                <a:tab pos="2178050" algn="l"/>
                <a:tab pos="2905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4963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5488" algn="l"/>
                <a:tab pos="1452563" algn="l"/>
                <a:tab pos="2178050" algn="l"/>
                <a:tab pos="2905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6375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5488" algn="l"/>
                <a:tab pos="1452563" algn="l"/>
                <a:tab pos="2178050" algn="l"/>
                <a:tab pos="2905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2095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5488" algn="l"/>
                <a:tab pos="1452563" algn="l"/>
                <a:tab pos="2178050" algn="l"/>
                <a:tab pos="2905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815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5488" algn="l"/>
                <a:tab pos="1452563" algn="l"/>
                <a:tab pos="2178050" algn="l"/>
                <a:tab pos="2905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3535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5488" algn="l"/>
                <a:tab pos="1452563" algn="l"/>
                <a:tab pos="2178050" algn="l"/>
                <a:tab pos="2905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9255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5488" algn="l"/>
                <a:tab pos="1452563" algn="l"/>
                <a:tab pos="2178050" algn="l"/>
                <a:tab pos="2905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StarSymbol" charset="0"/>
              <a:buNone/>
            </a:pPr>
            <a:fld id="{24BF23B9-681C-46DE-AE84-3D4E88F99F91}" type="slidenum">
              <a:rPr lang="en-GB" altLang="en-US" smtClean="0"/>
              <a:pPr>
                <a:spcBef>
                  <a:spcPct val="0"/>
                </a:spcBef>
                <a:buFont typeface="StarSymbol" charset="0"/>
                <a:buNone/>
              </a:pPr>
              <a:t>10</a:t>
            </a:fld>
            <a:endParaRPr lang="en-GB" altLang="en-US"/>
          </a:p>
        </p:txBody>
      </p:sp>
      <p:sp>
        <p:nvSpPr>
          <p:cNvPr id="41987" name="Text Box 1">
            <a:extLst>
              <a:ext uri="{FF2B5EF4-FFF2-40B4-BE49-F238E27FC236}">
                <a16:creationId xmlns:a16="http://schemas.microsoft.com/office/drawing/2014/main" id="{A05C8F80-CFEF-4230-82CC-0CA54F39F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90563"/>
            <a:ext cx="4572000" cy="34496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746" tIns="45873" rIns="91746" bIns="4587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1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C18355CF-5A16-4979-BEBE-AB5715A1CE4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370388"/>
            <a:ext cx="5026025" cy="4138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9">
            <a:extLst>
              <a:ext uri="{FF2B5EF4-FFF2-40B4-BE49-F238E27FC236}">
                <a16:creationId xmlns:a16="http://schemas.microsoft.com/office/drawing/2014/main" id="{19AA7C6C-B79F-43B4-B3C6-8F24AB3AC4E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5488" algn="l"/>
                <a:tab pos="1452563" algn="l"/>
                <a:tab pos="2178050" algn="l"/>
                <a:tab pos="2905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4538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5488" algn="l"/>
                <a:tab pos="1452563" algn="l"/>
                <a:tab pos="2178050" algn="l"/>
                <a:tab pos="2905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6175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5488" algn="l"/>
                <a:tab pos="1452563" algn="l"/>
                <a:tab pos="2178050" algn="l"/>
                <a:tab pos="2905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4963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5488" algn="l"/>
                <a:tab pos="1452563" algn="l"/>
                <a:tab pos="2178050" algn="l"/>
                <a:tab pos="2905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6375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5488" algn="l"/>
                <a:tab pos="1452563" algn="l"/>
                <a:tab pos="2178050" algn="l"/>
                <a:tab pos="2905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2095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5488" algn="l"/>
                <a:tab pos="1452563" algn="l"/>
                <a:tab pos="2178050" algn="l"/>
                <a:tab pos="2905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815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5488" algn="l"/>
                <a:tab pos="1452563" algn="l"/>
                <a:tab pos="2178050" algn="l"/>
                <a:tab pos="2905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3535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5488" algn="l"/>
                <a:tab pos="1452563" algn="l"/>
                <a:tab pos="2178050" algn="l"/>
                <a:tab pos="2905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9255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5488" algn="l"/>
                <a:tab pos="1452563" algn="l"/>
                <a:tab pos="2178050" algn="l"/>
                <a:tab pos="2905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StarSymbol" charset="0"/>
              <a:buNone/>
            </a:pPr>
            <a:fld id="{6F7A2AA6-079F-4BB2-9E26-9A7E8C153F4D}" type="slidenum">
              <a:rPr lang="en-GB" altLang="en-US" smtClean="0"/>
              <a:pPr>
                <a:spcBef>
                  <a:spcPct val="0"/>
                </a:spcBef>
                <a:buFont typeface="StarSymbol" charset="0"/>
                <a:buNone/>
              </a:pPr>
              <a:t>11</a:t>
            </a:fld>
            <a:endParaRPr lang="en-GB" altLang="en-US"/>
          </a:p>
        </p:txBody>
      </p:sp>
      <p:sp>
        <p:nvSpPr>
          <p:cNvPr id="44035" name="Text Box 1">
            <a:extLst>
              <a:ext uri="{FF2B5EF4-FFF2-40B4-BE49-F238E27FC236}">
                <a16:creationId xmlns:a16="http://schemas.microsoft.com/office/drawing/2014/main" id="{4A0F307F-F111-41DA-AC03-6564F5CE5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90563"/>
            <a:ext cx="4570413" cy="34496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746" tIns="45873" rIns="91746" bIns="4587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1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4036" name="Rectangle 2">
            <a:extLst>
              <a:ext uri="{FF2B5EF4-FFF2-40B4-BE49-F238E27FC236}">
                <a16:creationId xmlns:a16="http://schemas.microsoft.com/office/drawing/2014/main" id="{E47C6121-AA5A-47BD-A344-9247E7BD6D9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370388"/>
            <a:ext cx="5026025" cy="4138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9">
            <a:extLst>
              <a:ext uri="{FF2B5EF4-FFF2-40B4-BE49-F238E27FC236}">
                <a16:creationId xmlns:a16="http://schemas.microsoft.com/office/drawing/2014/main" id="{595B9EF1-290C-4F25-B2F5-C46BDCE57CA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5488" algn="l"/>
                <a:tab pos="1452563" algn="l"/>
                <a:tab pos="2178050" algn="l"/>
                <a:tab pos="2905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4538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5488" algn="l"/>
                <a:tab pos="1452563" algn="l"/>
                <a:tab pos="2178050" algn="l"/>
                <a:tab pos="2905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6175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5488" algn="l"/>
                <a:tab pos="1452563" algn="l"/>
                <a:tab pos="2178050" algn="l"/>
                <a:tab pos="2905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4963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5488" algn="l"/>
                <a:tab pos="1452563" algn="l"/>
                <a:tab pos="2178050" algn="l"/>
                <a:tab pos="2905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6375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5488" algn="l"/>
                <a:tab pos="1452563" algn="l"/>
                <a:tab pos="2178050" algn="l"/>
                <a:tab pos="2905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2095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5488" algn="l"/>
                <a:tab pos="1452563" algn="l"/>
                <a:tab pos="2178050" algn="l"/>
                <a:tab pos="2905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815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5488" algn="l"/>
                <a:tab pos="1452563" algn="l"/>
                <a:tab pos="2178050" algn="l"/>
                <a:tab pos="2905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3535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5488" algn="l"/>
                <a:tab pos="1452563" algn="l"/>
                <a:tab pos="2178050" algn="l"/>
                <a:tab pos="2905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9255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5488" algn="l"/>
                <a:tab pos="1452563" algn="l"/>
                <a:tab pos="2178050" algn="l"/>
                <a:tab pos="2905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StarSymbol" charset="0"/>
              <a:buNone/>
            </a:pPr>
            <a:fld id="{1121A30C-8411-429B-ACA8-4B56CF02B0E9}" type="slidenum">
              <a:rPr lang="en-GB" altLang="en-US" smtClean="0"/>
              <a:pPr>
                <a:spcBef>
                  <a:spcPct val="0"/>
                </a:spcBef>
                <a:buFont typeface="StarSymbol" charset="0"/>
                <a:buNone/>
              </a:pPr>
              <a:t>12</a:t>
            </a:fld>
            <a:endParaRPr lang="en-GB" altLang="en-US"/>
          </a:p>
        </p:txBody>
      </p:sp>
      <p:sp>
        <p:nvSpPr>
          <p:cNvPr id="46083" name="Text Box 1">
            <a:extLst>
              <a:ext uri="{FF2B5EF4-FFF2-40B4-BE49-F238E27FC236}">
                <a16:creationId xmlns:a16="http://schemas.microsoft.com/office/drawing/2014/main" id="{1F7F5D15-A306-450B-A390-7BC48B335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90563"/>
            <a:ext cx="4570413" cy="34496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746" tIns="45873" rIns="91746" bIns="4587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1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6084" name="Rectangle 2">
            <a:extLst>
              <a:ext uri="{FF2B5EF4-FFF2-40B4-BE49-F238E27FC236}">
                <a16:creationId xmlns:a16="http://schemas.microsoft.com/office/drawing/2014/main" id="{91A88293-D409-4900-AA0C-B9164714D9F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370388"/>
            <a:ext cx="5026025" cy="4138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92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70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CC01294-C6C3-4444-B7BD-340900C369C3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895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219200"/>
            <a:ext cx="6091238" cy="1874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953D94C-8FF5-4ABF-9DBB-2ADE8D51D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02/26/07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115077F-5AAE-4159-BE90-BDEDEDD19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C6DD004-286D-45D0-B964-AA6AFED09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FFBA1-DDF0-45DE-BAB5-C90955BD508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58777895"/>
      </p:ext>
    </p:extLst>
  </p:cSld>
  <p:clrMapOvr>
    <a:masterClrMapping/>
  </p:clrMapOvr>
  <p:transition spd="med" advTm="1500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219200"/>
            <a:ext cx="6091238" cy="1874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4963"/>
            <a:ext cx="4035425" cy="4524375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1604963"/>
            <a:ext cx="4037013" cy="452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A529E8C-8BD1-4CCA-9887-E6D852F78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02/26/07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46DEFB1-938D-436E-AD30-17C0DCF48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6C1B220-91DB-4973-A9DF-1FF5219E7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8F183-2535-4827-ACEC-F97488A7551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94307990"/>
      </p:ext>
    </p:extLst>
  </p:cSld>
  <p:clrMapOvr>
    <a:masterClrMapping/>
  </p:clrMapOvr>
  <p:transition spd="med" advTm="1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6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65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99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06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1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10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34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iRespond Graph</a:t>
            </a:r>
          </a:p>
        </p:txBody>
      </p:sp>
      <p:grpSp>
        <p:nvGrpSpPr>
          <p:cNvPr id="37" name="CorrectBarGroup"/>
          <p:cNvGrpSpPr/>
          <p:nvPr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33%</a:t>
              </a: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</p:grpSp>
      <p:grpSp>
        <p:nvGrpSpPr>
          <p:cNvPr id="38" name="IncorrectBarGroup"/>
          <p:cNvGrpSpPr/>
          <p:nvPr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A*</a:t>
              </a: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B*</a:t>
              </a: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36" name="AxisLineGroup"/>
          <p:cNvGrpSpPr/>
          <p:nvPr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035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7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January 8,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  <p:sldLayoutId id="2147484141" r:id="rId12"/>
    <p:sldLayoutId id="2147484142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7150"/>
            <a:ext cx="8229600" cy="1276350"/>
          </a:xfrm>
        </p:spPr>
        <p:txBody>
          <a:bodyPr>
            <a:normAutofit/>
          </a:bodyPr>
          <a:lstStyle/>
          <a:p>
            <a:pPr algn="ctr"/>
            <a:r>
              <a:rPr lang="en-US" b="1" i="1" u="sng" dirty="0"/>
              <a:t>Types of relationships</a:t>
            </a:r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229600" cy="6248400"/>
          </a:xfrm>
        </p:spPr>
        <p:txBody>
          <a:bodyPr>
            <a:normAutofit/>
          </a:bodyPr>
          <a:lstStyle/>
          <a:p>
            <a:pPr marL="228600" lvl="1" indent="0">
              <a:buNone/>
            </a:pPr>
            <a:endParaRPr lang="en-US" b="1" u="sng" dirty="0"/>
          </a:p>
          <a:p>
            <a:pPr marL="228600" lvl="1" indent="0">
              <a:buNone/>
            </a:pPr>
            <a:endParaRPr lang="en-US" b="1" u="sng" dirty="0"/>
          </a:p>
          <a:p>
            <a:r>
              <a:rPr lang="en-US" sz="2800" b="1" u="sng" dirty="0"/>
              <a:t>Predation </a:t>
            </a:r>
            <a:r>
              <a:rPr lang="en-US" sz="2800" b="1" dirty="0"/>
              <a:t>- </a:t>
            </a:r>
            <a:r>
              <a:rPr lang="en-US" sz="2800" dirty="0"/>
              <a:t>a </a:t>
            </a:r>
            <a:r>
              <a:rPr lang="en-US" sz="2800" b="1" dirty="0"/>
              <a:t>predator</a:t>
            </a:r>
            <a:r>
              <a:rPr lang="en-US" sz="2800" dirty="0"/>
              <a:t>( </a:t>
            </a:r>
            <a:r>
              <a:rPr lang="en-US" sz="2800" b="1" u="sng" dirty="0"/>
              <a:t>hunter</a:t>
            </a:r>
            <a:r>
              <a:rPr lang="en-US" sz="2800" dirty="0"/>
              <a:t>) and  </a:t>
            </a:r>
            <a:r>
              <a:rPr lang="en-US" sz="2800" b="1" dirty="0"/>
              <a:t>prey </a:t>
            </a:r>
            <a:r>
              <a:rPr lang="en-US" sz="2800" dirty="0"/>
              <a:t>( </a:t>
            </a:r>
            <a:r>
              <a:rPr lang="en-US" sz="2800" b="1" u="sng" dirty="0"/>
              <a:t>killed</a:t>
            </a:r>
            <a:r>
              <a:rPr lang="en-US" sz="2800" dirty="0"/>
              <a:t>) relationship. The predator </a:t>
            </a:r>
            <a:r>
              <a:rPr lang="en-US" sz="2800" b="1" u="sng" dirty="0"/>
              <a:t>hunts </a:t>
            </a:r>
            <a:r>
              <a:rPr lang="en-US" sz="2800" dirty="0"/>
              <a:t>and </a:t>
            </a:r>
            <a:r>
              <a:rPr lang="en-US" sz="2800" b="1" u="sng" dirty="0"/>
              <a:t>kills </a:t>
            </a:r>
            <a:r>
              <a:rPr lang="en-US" sz="2800" dirty="0"/>
              <a:t>the prey.  </a:t>
            </a:r>
          </a:p>
          <a:p>
            <a:r>
              <a:rPr lang="en-US" sz="2800" b="1" u="sng" dirty="0"/>
              <a:t>Ex: lions and zebras </a:t>
            </a:r>
          </a:p>
          <a:p>
            <a:r>
              <a:rPr lang="en-US" sz="2800" b="1" dirty="0"/>
              <a:t>How does one population size affect the other?</a:t>
            </a:r>
          </a:p>
          <a:p>
            <a:pPr marL="228600" lvl="1" indent="0">
              <a:buNone/>
            </a:pPr>
            <a:endParaRPr lang="en-US" b="1" u="sng" dirty="0"/>
          </a:p>
          <a:p>
            <a:pPr marL="228600" lvl="1" indent="-228600">
              <a:buNone/>
            </a:pPr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14438" y="1747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http://www.shamwarigroup.com/assets/shamwari%20blog/shamwari%20lion%20hunt%2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576320"/>
            <a:ext cx="4876800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872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>
            <a:extLst>
              <a:ext uri="{FF2B5EF4-FFF2-40B4-BE49-F238E27FC236}">
                <a16:creationId xmlns:a16="http://schemas.microsoft.com/office/drawing/2014/main" id="{EA8D9C99-A80B-4F31-A367-F2545A58E9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5300" y="685800"/>
            <a:ext cx="8153400" cy="627864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87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dirty="0"/>
              <a:t>Food Chains and Webs show: </a:t>
            </a: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F5B4E272-E75B-4353-8E5D-1041A76AA17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46075" y="1143000"/>
            <a:ext cx="8451850" cy="4732706"/>
          </a:xfrm>
        </p:spPr>
        <p:txBody>
          <a:bodyPr rtlCol="0">
            <a:spAutoFit/>
          </a:bodyPr>
          <a:lstStyle/>
          <a:p>
            <a:pPr marL="759143" lvl="1" indent="-457200" eaLnBrk="1" fontAlgn="auto" hangingPunct="1">
              <a:lnSpc>
                <a:spcPct val="87000"/>
              </a:lnSpc>
              <a:spcAft>
                <a:spcPts val="0"/>
              </a:spcAft>
              <a:buFont typeface="Arial" charset="0"/>
              <a:buAutoNum type="arabicPeriod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2800" dirty="0"/>
              <a:t>Energy flows from the producers, to the primary consumers, then secondary consumers, then tertiary consumers</a:t>
            </a:r>
          </a:p>
          <a:p>
            <a:pPr marL="759143" lvl="1" indent="-457200" eaLnBrk="1" fontAlgn="auto" hangingPunct="1">
              <a:lnSpc>
                <a:spcPct val="87000"/>
              </a:lnSpc>
              <a:spcAft>
                <a:spcPts val="0"/>
              </a:spcAft>
              <a:buFont typeface="Arial" charset="0"/>
              <a:buAutoNum type="arabicPeriod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2800" dirty="0"/>
              <a:t>Arrows always point from prey to predator because it shows where energy is transferred to.</a:t>
            </a:r>
          </a:p>
          <a:p>
            <a:pPr marL="759143" lvl="1" indent="-457200" eaLnBrk="1" fontAlgn="auto" hangingPunct="1">
              <a:lnSpc>
                <a:spcPct val="87000"/>
              </a:lnSpc>
              <a:spcAft>
                <a:spcPts val="0"/>
              </a:spcAft>
              <a:buFont typeface="Arial" charset="0"/>
              <a:buAutoNum type="arabicPeriod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2800" dirty="0"/>
              <a:t>Trophic levels or feeding steps:</a:t>
            </a:r>
          </a:p>
          <a:p>
            <a:pPr marL="301943" lvl="1" indent="0" eaLnBrk="1" fontAlgn="auto" hangingPunct="1">
              <a:lnSpc>
                <a:spcPct val="87000"/>
              </a:lnSpc>
              <a:spcAft>
                <a:spcPts val="0"/>
              </a:spcAft>
              <a:buFont typeface="Symbol" panose="05050102010706020507" pitchFamily="18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2800" dirty="0"/>
              <a:t>      </a:t>
            </a:r>
            <a:r>
              <a:rPr lang="en-GB" sz="2800" b="1" dirty="0"/>
              <a:t>1</a:t>
            </a:r>
            <a:r>
              <a:rPr lang="en-GB" sz="2800" b="1" baseline="30000" dirty="0"/>
              <a:t>st</a:t>
            </a:r>
            <a:r>
              <a:rPr lang="en-GB" sz="2800" b="1" dirty="0"/>
              <a:t> trophic level-Producers</a:t>
            </a:r>
          </a:p>
          <a:p>
            <a:pPr marL="301943" lvl="1" indent="0" eaLnBrk="1" fontAlgn="auto" hangingPunct="1">
              <a:lnSpc>
                <a:spcPct val="87000"/>
              </a:lnSpc>
              <a:spcAft>
                <a:spcPts val="0"/>
              </a:spcAft>
              <a:buFont typeface="Symbol" panose="05050102010706020507" pitchFamily="18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2800" b="1" dirty="0"/>
              <a:t>		2</a:t>
            </a:r>
            <a:r>
              <a:rPr lang="en-GB" sz="2800" b="1" baseline="30000" dirty="0"/>
              <a:t>nd</a:t>
            </a:r>
            <a:r>
              <a:rPr lang="en-GB" sz="2800" b="1" dirty="0"/>
              <a:t> trophic level-Primary consumers </a:t>
            </a:r>
          </a:p>
          <a:p>
            <a:pPr marL="301943" lvl="1" indent="0" eaLnBrk="1" fontAlgn="auto" hangingPunct="1">
              <a:lnSpc>
                <a:spcPct val="87000"/>
              </a:lnSpc>
              <a:spcAft>
                <a:spcPts val="0"/>
              </a:spcAft>
              <a:buFont typeface="Symbol" panose="05050102010706020507" pitchFamily="18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2800" b="1" dirty="0"/>
              <a:t>		3</a:t>
            </a:r>
            <a:r>
              <a:rPr lang="en-GB" sz="2800" b="1" baseline="30000" dirty="0"/>
              <a:t>rd</a:t>
            </a:r>
            <a:r>
              <a:rPr lang="en-GB" sz="2800" b="1" dirty="0"/>
              <a:t> trophic level-	Secondary consumers</a:t>
            </a:r>
          </a:p>
          <a:p>
            <a:pPr marL="301943" lvl="1" indent="0" eaLnBrk="1" fontAlgn="auto" hangingPunct="1">
              <a:lnSpc>
                <a:spcPct val="87000"/>
              </a:lnSpc>
              <a:spcAft>
                <a:spcPts val="0"/>
              </a:spcAft>
              <a:buFont typeface="Symbol" panose="05050102010706020507" pitchFamily="18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2800" b="1" dirty="0"/>
              <a:t>		 4</a:t>
            </a:r>
            <a:r>
              <a:rPr lang="en-GB" sz="2800" b="1" baseline="30000" dirty="0"/>
              <a:t>th</a:t>
            </a:r>
            <a:r>
              <a:rPr lang="en-GB" sz="2800" b="1" dirty="0"/>
              <a:t> trophic level- Tertiary consumers </a:t>
            </a:r>
          </a:p>
        </p:txBody>
      </p:sp>
    </p:spTree>
  </p:cSld>
  <p:clrMapOvr>
    <a:masterClrMapping/>
  </p:clrMapOvr>
  <p:transition spd="med" advTm="1500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>
            <a:extLst>
              <a:ext uri="{FF2B5EF4-FFF2-40B4-BE49-F238E27FC236}">
                <a16:creationId xmlns:a16="http://schemas.microsoft.com/office/drawing/2014/main" id="{7465B76A-B146-4324-A1F6-142CF318AB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23888"/>
            <a:ext cx="8229600" cy="682625"/>
          </a:xfrm>
        </p:spPr>
        <p:txBody>
          <a:bodyPr>
            <a:spAutoFit/>
          </a:bodyPr>
          <a:lstStyle/>
          <a:p>
            <a:pPr eaLnBrk="1" hangingPunct="1">
              <a:lnSpc>
                <a:spcPct val="87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/>
              <a:t>The Ecological Pyramids</a:t>
            </a: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9A459C18-4631-4A2A-8680-7AA7FE62BDA7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>
          <a:xfrm>
            <a:off x="152400" y="1603375"/>
            <a:ext cx="4343400" cy="4605338"/>
          </a:xfrm>
        </p:spPr>
        <p:txBody>
          <a:bodyPr rtlCol="0">
            <a:spAutoFit/>
          </a:bodyPr>
          <a:lstStyle/>
          <a:p>
            <a:pPr marL="0" indent="0" eaLnBrk="1" fontAlgn="auto" hangingPunct="1">
              <a:lnSpc>
                <a:spcPct val="87000"/>
              </a:lnSpc>
              <a:spcAft>
                <a:spcPts val="0"/>
              </a:spcAft>
              <a:buFont typeface="Symbol" panose="05050102010706020507" pitchFamily="18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b="1" dirty="0"/>
              <a:t>1. </a:t>
            </a:r>
            <a:r>
              <a:rPr lang="en-GB" sz="2600" b="1" u="sng" dirty="0"/>
              <a:t>Energy Pyramid</a:t>
            </a:r>
          </a:p>
          <a:p>
            <a:pPr marL="274320" indent="-274320" eaLnBrk="1" fontAlgn="auto" hangingPunct="1">
              <a:lnSpc>
                <a:spcPct val="87000"/>
              </a:lnSpc>
              <a:spcAft>
                <a:spcPts val="0"/>
              </a:spcAft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2600" dirty="0"/>
              <a:t>Shows the decrease of energy at each trophic level.</a:t>
            </a:r>
          </a:p>
          <a:p>
            <a:pPr marL="274320" indent="-274320" eaLnBrk="1" fontAlgn="auto" hangingPunct="1">
              <a:lnSpc>
                <a:spcPct val="87000"/>
              </a:lnSpc>
              <a:spcAft>
                <a:spcPts val="0"/>
              </a:spcAft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2600" dirty="0"/>
              <a:t>The total energy transfer up is about 10%</a:t>
            </a:r>
          </a:p>
          <a:p>
            <a:pPr lvl="1" indent="-274320" eaLnBrk="1" fontAlgn="auto" hangingPunct="1">
              <a:lnSpc>
                <a:spcPct val="87000"/>
              </a:lnSpc>
              <a:spcAft>
                <a:spcPts val="0"/>
              </a:spcAft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2600" dirty="0"/>
              <a:t>Not all food that is eaten can be digested</a:t>
            </a:r>
          </a:p>
          <a:p>
            <a:pPr lvl="1" indent="-274320" eaLnBrk="1" fontAlgn="auto" hangingPunct="1">
              <a:lnSpc>
                <a:spcPct val="87000"/>
              </a:lnSpc>
              <a:spcAft>
                <a:spcPts val="0"/>
              </a:spcAft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2600" dirty="0"/>
              <a:t>Some of the digested food is used as energy and some is lost as heat</a:t>
            </a:r>
          </a:p>
          <a:p>
            <a:pPr lvl="1" indent="-274320" eaLnBrk="1" fontAlgn="auto" hangingPunct="1">
              <a:lnSpc>
                <a:spcPct val="87000"/>
              </a:lnSpc>
              <a:spcAft>
                <a:spcPts val="0"/>
              </a:spcAft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dirty="0"/>
          </a:p>
        </p:txBody>
      </p:sp>
      <p:pic>
        <p:nvPicPr>
          <p:cNvPr id="43012" name="Picture 7" descr="http://jklsciencelab.weebly.com/uploads/2/0/6/4/2064940/6916636_orig.gif?113">
            <a:extLst>
              <a:ext uri="{FF2B5EF4-FFF2-40B4-BE49-F238E27FC236}">
                <a16:creationId xmlns:a16="http://schemas.microsoft.com/office/drawing/2014/main" id="{37882B4F-79F7-40B3-A1A5-8A3893BA1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293" y="2286000"/>
            <a:ext cx="4676707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>
            <a:extLst>
              <a:ext uri="{FF2B5EF4-FFF2-40B4-BE49-F238E27FC236}">
                <a16:creationId xmlns:a16="http://schemas.microsoft.com/office/drawing/2014/main" id="{40047C35-66A9-47E3-BD53-63E5CA3E53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4293" y="26352"/>
            <a:ext cx="6475413" cy="627864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87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dirty="0"/>
              <a:t>The Ecological pyramids</a:t>
            </a: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A7F8874B-9300-4B7E-AF23-6D8D2EADD97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038600" y="990600"/>
            <a:ext cx="4648200" cy="5018088"/>
          </a:xfrm>
        </p:spPr>
        <p:txBody>
          <a:bodyPr>
            <a:spAutoFit/>
          </a:bodyPr>
          <a:lstStyle/>
          <a:p>
            <a:pPr marL="0" indent="0" eaLnBrk="1" hangingPunct="1">
              <a:lnSpc>
                <a:spcPct val="87000"/>
              </a:lnSpc>
              <a:buFont typeface="Symbol" panose="05050102010706020507" pitchFamily="18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600"/>
              <a:t>2. </a:t>
            </a:r>
            <a:r>
              <a:rPr lang="en-GB" altLang="en-US" sz="2600" b="1" u="sng"/>
              <a:t>Pyramid of numbers</a:t>
            </a:r>
          </a:p>
          <a:p>
            <a:pPr lvl="1" eaLnBrk="1" hangingPunct="1">
              <a:lnSpc>
                <a:spcPct val="87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600"/>
              <a:t>Shows the number of organisms on each trophic level</a:t>
            </a:r>
          </a:p>
          <a:p>
            <a:pPr lvl="1" eaLnBrk="1" hangingPunct="1">
              <a:lnSpc>
                <a:spcPct val="87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600"/>
              <a:t>Producers will always have the largest population size.</a:t>
            </a:r>
          </a:p>
          <a:p>
            <a:pPr marL="0" indent="0" eaLnBrk="1" hangingPunct="1">
              <a:lnSpc>
                <a:spcPct val="87000"/>
              </a:lnSpc>
              <a:buFont typeface="Symbol" panose="05050102010706020507" pitchFamily="18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600"/>
              <a:t>3. </a:t>
            </a:r>
            <a:r>
              <a:rPr lang="en-GB" altLang="en-US" sz="2600" b="1" u="sng"/>
              <a:t>Biomass pyramid(living weight)</a:t>
            </a:r>
          </a:p>
          <a:p>
            <a:pPr lvl="1" eaLnBrk="1" hangingPunct="1">
              <a:lnSpc>
                <a:spcPct val="87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600"/>
              <a:t>Shows the mass of organisms on each trophic level</a:t>
            </a:r>
          </a:p>
          <a:p>
            <a:pPr lvl="1" eaLnBrk="1" hangingPunct="1">
              <a:lnSpc>
                <a:spcPct val="87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600"/>
              <a:t>Producers will always have the largest biomass</a:t>
            </a:r>
          </a:p>
        </p:txBody>
      </p:sp>
      <p:pic>
        <p:nvPicPr>
          <p:cNvPr id="45060" name="Picture 6" descr="http://www.google.com/url?source=imglanding&amp;ct=img&amp;q=http://wblrd.sk.ca/~sci10_dev/images/ecosystems_photos/pyramid_numbers.jpg&amp;sa=X&amp;ei=codgT6fiGIWIgweM_MTADQ&amp;ved=0CAwQ8wc&amp;usg=AFQjCNF-F__UNpRwKkukCyidJ9zd4RuIRg">
            <a:extLst>
              <a:ext uri="{FF2B5EF4-FFF2-40B4-BE49-F238E27FC236}">
                <a16:creationId xmlns:a16="http://schemas.microsoft.com/office/drawing/2014/main" id="{88F45B10-A14D-4783-93D7-21D27D35D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" y="744855"/>
            <a:ext cx="3344863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8" descr="http://www.google.com/url?source=imglanding&amp;ct=img&amp;q=http://images.tutorvista.com/content/ecosystem/biomass-upright-pyramid.jpeg&amp;sa=X&amp;ei=wIdgT-T1FcPcgQeM-vWfCA&amp;ved=0CAwQ8wc&amp;usg=AFQjCNFaVjAm7qoIVt1CK5uEUEfVoR1dNA">
            <a:extLst>
              <a:ext uri="{FF2B5EF4-FFF2-40B4-BE49-F238E27FC236}">
                <a16:creationId xmlns:a16="http://schemas.microsoft.com/office/drawing/2014/main" id="{95A51637-0946-4695-AFD8-CF0FB2A04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3965575"/>
            <a:ext cx="342265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500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8416" y="76200"/>
            <a:ext cx="8476014" cy="1219200"/>
          </a:xfrm>
        </p:spPr>
        <p:txBody>
          <a:bodyPr>
            <a:normAutofit/>
          </a:bodyPr>
          <a:lstStyle/>
          <a:p>
            <a:pPr algn="ctr"/>
            <a:r>
              <a:rPr lang="en-US" sz="2800" b="1" u="sng"/>
              <a:t>Ecology: </a:t>
            </a:r>
            <a:r>
              <a:rPr lang="en-US" sz="2800" b="1" u="sng" dirty="0"/>
              <a:t>FEEDING RELATIONSHIPS:  How do organisms obtain their energy?</a:t>
            </a:r>
            <a:endParaRPr lang="en-US" sz="2700" b="1" dirty="0"/>
          </a:p>
        </p:txBody>
      </p:sp>
      <p:sp>
        <p:nvSpPr>
          <p:cNvPr id="4" name="Rectangle 3"/>
          <p:cNvSpPr/>
          <p:nvPr/>
        </p:nvSpPr>
        <p:spPr>
          <a:xfrm>
            <a:off x="286986" y="1295400"/>
            <a:ext cx="8763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2400" dirty="0"/>
          </a:p>
          <a:p>
            <a:endParaRPr lang="en-US" sz="2400" b="1" u="sng" dirty="0"/>
          </a:p>
          <a:p>
            <a:pPr marL="342900" indent="-342900">
              <a:buFontTx/>
              <a:buChar char="-"/>
            </a:pPr>
            <a:endParaRPr lang="en-US" sz="2400" dirty="0"/>
          </a:p>
          <a:p>
            <a:pPr lvl="1"/>
            <a:r>
              <a:rPr lang="en-US" sz="2400" dirty="0"/>
              <a:t> </a:t>
            </a:r>
          </a:p>
          <a:p>
            <a:r>
              <a:rPr lang="en-US" sz="2400" b="1" dirty="0"/>
              <a:t> </a:t>
            </a:r>
            <a:endParaRPr lang="en-US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430" y="914400"/>
            <a:ext cx="9049986" cy="556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b="1" u="sng" dirty="0"/>
          </a:p>
          <a:p>
            <a:pPr algn="l"/>
            <a:r>
              <a:rPr lang="en-US" sz="2800" dirty="0"/>
              <a:t>Organisms can obtain energy in </a:t>
            </a:r>
            <a:r>
              <a:rPr lang="en-US" sz="2800" b="1" dirty="0"/>
              <a:t>2 ways</a:t>
            </a:r>
            <a:r>
              <a:rPr lang="en-US" sz="2800" dirty="0"/>
              <a:t>.  They can be:</a:t>
            </a:r>
          </a:p>
          <a:p>
            <a:pPr algn="l"/>
            <a:r>
              <a:rPr lang="en-US" sz="2800" b="1" u="sng" dirty="0"/>
              <a:t>Autotrophs</a:t>
            </a:r>
            <a:r>
              <a:rPr lang="en-US" sz="2800" b="1" dirty="0"/>
              <a:t>                 </a:t>
            </a:r>
            <a:r>
              <a:rPr lang="en-US" sz="2800" dirty="0"/>
              <a:t>or                    </a:t>
            </a:r>
            <a:r>
              <a:rPr lang="en-US" sz="2800" b="1" u="sng" dirty="0"/>
              <a:t>Heterotrophs</a:t>
            </a:r>
          </a:p>
          <a:p>
            <a:pPr algn="l"/>
            <a:r>
              <a:rPr lang="en-US" sz="2800" b="1" u="sng" dirty="0"/>
              <a:t>(Producers)</a:t>
            </a:r>
            <a:r>
              <a:rPr lang="en-US" sz="2800" b="1" dirty="0"/>
              <a:t>			              </a:t>
            </a:r>
            <a:r>
              <a:rPr lang="en-US" sz="2800" b="1" u="sng" dirty="0"/>
              <a:t>(Consumers</a:t>
            </a:r>
            <a:r>
              <a:rPr lang="en-US" sz="2800" b="1" dirty="0"/>
              <a:t>)</a:t>
            </a:r>
            <a:r>
              <a:rPr lang="en-US" sz="2800" b="1" u="sng" dirty="0"/>
              <a:t>    </a:t>
            </a:r>
          </a:p>
          <a:p>
            <a:pPr algn="l"/>
            <a:endParaRPr lang="en-US" sz="2800" b="1" u="sng" dirty="0"/>
          </a:p>
          <a:p>
            <a:pPr algn="l"/>
            <a:r>
              <a:rPr lang="en-US" sz="2800" dirty="0"/>
              <a:t> </a:t>
            </a:r>
          </a:p>
        </p:txBody>
      </p:sp>
      <p:pic>
        <p:nvPicPr>
          <p:cNvPr id="5124" name="Picture 4" descr="http://www.thekrib.com/Plants/Plants/bog-plant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58"/>
          <a:stretch/>
        </p:blipFill>
        <p:spPr bwMode="auto">
          <a:xfrm>
            <a:off x="145181" y="3591327"/>
            <a:ext cx="3531469" cy="253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3.canisius.edu/~grandem/animalshabitats/JungleAnimalsBor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070" y="3695700"/>
            <a:ext cx="4706586" cy="240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89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685800"/>
          </a:xfrm>
        </p:spPr>
        <p:txBody>
          <a:bodyPr>
            <a:noAutofit/>
          </a:bodyPr>
          <a:lstStyle/>
          <a:p>
            <a:pPr algn="ctr"/>
            <a:r>
              <a:rPr lang="en-US" sz="3000" b="1" u="sng" dirty="0"/>
              <a:t>5 TYPES OF HETEROTROPHS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430" y="457200"/>
            <a:ext cx="8294370" cy="6400800"/>
          </a:xfrm>
        </p:spPr>
        <p:txBody>
          <a:bodyPr>
            <a:normAutofit/>
          </a:bodyPr>
          <a:lstStyle/>
          <a:p>
            <a:endParaRPr lang="en-US" sz="2800" b="1" dirty="0"/>
          </a:p>
          <a:p>
            <a:r>
              <a:rPr lang="en-US" sz="2800" b="1" dirty="0"/>
              <a:t>  1.  </a:t>
            </a:r>
            <a:r>
              <a:rPr lang="en-US" sz="2800" b="1" u="sng" dirty="0"/>
              <a:t>Herbivores</a:t>
            </a:r>
            <a:r>
              <a:rPr lang="en-US" sz="2800" dirty="0"/>
              <a:t>:  consumers that eat only </a:t>
            </a:r>
            <a:r>
              <a:rPr lang="en-US" sz="2800" b="1" u="sng" dirty="0"/>
              <a:t>producers</a:t>
            </a:r>
            <a:r>
              <a:rPr lang="en-US" sz="2800" dirty="0"/>
              <a:t>.  These are also known as </a:t>
            </a:r>
            <a:r>
              <a:rPr lang="en-US" sz="2800" b="1" u="sng" dirty="0"/>
              <a:t>primary </a:t>
            </a:r>
            <a:r>
              <a:rPr lang="en-US" sz="2800" dirty="0"/>
              <a:t>consumers </a:t>
            </a:r>
            <a:r>
              <a:rPr lang="en-US" sz="2800" b="1" u="sng" dirty="0"/>
              <a:t>Ex. Deer, insects, rabbits</a:t>
            </a:r>
            <a:endParaRPr lang="en-US" sz="2800" dirty="0"/>
          </a:p>
          <a:p>
            <a:pPr marL="68580" indent="0">
              <a:buNone/>
            </a:pPr>
            <a:r>
              <a:rPr lang="en-US" sz="2800" b="1" dirty="0"/>
              <a:t> </a:t>
            </a:r>
          </a:p>
          <a:p>
            <a:pPr marL="68580" indent="0">
              <a:buNone/>
            </a:pPr>
            <a:endParaRPr lang="en-US" sz="2800" b="1" dirty="0"/>
          </a:p>
          <a:p>
            <a:pPr marL="68580" indent="0">
              <a:buNone/>
            </a:pPr>
            <a:endParaRPr lang="en-US" sz="2800" dirty="0"/>
          </a:p>
          <a:p>
            <a:pPr marL="68580" indent="0">
              <a:buNone/>
            </a:pPr>
            <a:r>
              <a:rPr lang="en-US" sz="2800" b="1" dirty="0"/>
              <a:t>  </a:t>
            </a:r>
          </a:p>
          <a:p>
            <a:r>
              <a:rPr lang="en-US" sz="2800" b="1" dirty="0"/>
              <a:t>2.  </a:t>
            </a:r>
            <a:r>
              <a:rPr lang="en-US" sz="2800" b="1" u="sng" dirty="0"/>
              <a:t>Carnivores</a:t>
            </a:r>
            <a:r>
              <a:rPr lang="en-US" sz="2800" dirty="0"/>
              <a:t>:  consumers that kill and eat only other </a:t>
            </a:r>
            <a:r>
              <a:rPr lang="en-US" sz="2800" b="1" u="sng" dirty="0"/>
              <a:t>consumers. </a:t>
            </a:r>
            <a:r>
              <a:rPr lang="en-US" sz="2800" dirty="0"/>
              <a:t>These are also known as </a:t>
            </a:r>
            <a:r>
              <a:rPr lang="en-US" sz="2800" b="1" u="sng" dirty="0"/>
              <a:t>secondary </a:t>
            </a:r>
            <a:r>
              <a:rPr lang="en-US" sz="2800" dirty="0"/>
              <a:t>consumers or </a:t>
            </a:r>
            <a:r>
              <a:rPr lang="en-US" sz="2800" b="1" u="sng" dirty="0"/>
              <a:t>tertiary </a:t>
            </a:r>
            <a:r>
              <a:rPr lang="en-US" sz="2800" dirty="0"/>
              <a:t>consumers </a:t>
            </a:r>
            <a:r>
              <a:rPr lang="en-US" sz="2800" b="1" u="sng" dirty="0"/>
              <a:t>Ex. Lions, tigers</a:t>
            </a:r>
            <a:endParaRPr lang="en-US" sz="2800" dirty="0"/>
          </a:p>
          <a:p>
            <a:pPr marL="68580" indent="0">
              <a:buNone/>
            </a:pPr>
            <a:endParaRPr lang="en-US" sz="2800" b="1" u="sng" dirty="0"/>
          </a:p>
          <a:p>
            <a:pPr marL="0" indent="0">
              <a:buNone/>
            </a:pPr>
            <a:endParaRPr lang="en-US" sz="2800" b="1" u="sng" dirty="0"/>
          </a:p>
          <a:p>
            <a:pPr marL="0" indent="0">
              <a:buNone/>
            </a:pPr>
            <a:endParaRPr lang="en-US" sz="2800" b="1" u="sng" dirty="0"/>
          </a:p>
          <a:p>
            <a:pPr marL="0" indent="0">
              <a:buNone/>
            </a:pPr>
            <a:endParaRPr lang="en-US" sz="2800" b="1" u="sng" dirty="0"/>
          </a:p>
          <a:p>
            <a:pPr marL="525780" indent="-457200">
              <a:buFont typeface="Courier New" pitchFamily="49" charset="0"/>
              <a:buChar char="o"/>
            </a:pPr>
            <a:endParaRPr lang="en-US" sz="2800" dirty="0"/>
          </a:p>
          <a:p>
            <a:pPr marL="525780" indent="-457200">
              <a:buFont typeface="Courier New" pitchFamily="49" charset="0"/>
              <a:buChar char="o"/>
            </a:pPr>
            <a:endParaRPr lang="en-US" sz="2800" dirty="0"/>
          </a:p>
        </p:txBody>
      </p:sp>
      <p:pic>
        <p:nvPicPr>
          <p:cNvPr id="6156" name="Picture 12" descr="http://upload.wikimedia.org/wikipedia/commons/thumb/3/3b/Rabbit_in_montana.jpg/250px-Rabbit_in_monta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329255"/>
            <a:ext cx="2228850" cy="197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://upload.wikimedia.org/wikipedia/commons/thumb/7/74/Insect_collage.png/220px-Insect_coll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362200"/>
            <a:ext cx="20955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http://www.nhptv.org/natureworks/graphics/whitetaileddeer1s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66975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900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685800"/>
          </a:xfrm>
        </p:spPr>
        <p:txBody>
          <a:bodyPr>
            <a:noAutofit/>
          </a:bodyPr>
          <a:lstStyle/>
          <a:p>
            <a:pPr algn="ctr"/>
            <a:r>
              <a:rPr lang="en-US" sz="4000" b="1" u="sng" dirty="0"/>
              <a:t>5 types of heterotrophs</a:t>
            </a:r>
            <a:endParaRPr lang="en-US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610600" cy="67056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sz="2800" dirty="0"/>
          </a:p>
          <a:p>
            <a:r>
              <a:rPr lang="en-US" sz="2800" b="1" dirty="0"/>
              <a:t>3.  </a:t>
            </a:r>
            <a:r>
              <a:rPr lang="en-US" sz="2800" b="1" u="sng" dirty="0"/>
              <a:t>Omnivores</a:t>
            </a:r>
            <a:r>
              <a:rPr lang="en-US" sz="2800" dirty="0"/>
              <a:t>:  consumers that eat both </a:t>
            </a:r>
            <a:r>
              <a:rPr lang="en-US" sz="2800" b="1" u="sng" dirty="0"/>
              <a:t>plants </a:t>
            </a:r>
            <a:r>
              <a:rPr lang="en-US" sz="2800" dirty="0"/>
              <a:t>and </a:t>
            </a:r>
            <a:r>
              <a:rPr lang="en-US" sz="2800" b="1" u="sng" dirty="0" err="1"/>
              <a:t>animals.</a:t>
            </a:r>
            <a:r>
              <a:rPr lang="en-US" sz="2800" dirty="0" err="1"/>
              <a:t>They</a:t>
            </a:r>
            <a:r>
              <a:rPr lang="en-US" sz="2800" dirty="0"/>
              <a:t> can also be </a:t>
            </a:r>
            <a:r>
              <a:rPr lang="en-US" sz="2800" b="1" dirty="0"/>
              <a:t>secondary </a:t>
            </a:r>
            <a:r>
              <a:rPr lang="en-US" sz="2800" dirty="0"/>
              <a:t>or </a:t>
            </a:r>
            <a:r>
              <a:rPr lang="en-US" sz="2800" b="1" dirty="0"/>
              <a:t>tertiary</a:t>
            </a:r>
            <a:r>
              <a:rPr lang="en-US" sz="2800" dirty="0"/>
              <a:t> consumers.</a:t>
            </a:r>
          </a:p>
          <a:p>
            <a:pPr marL="68580" indent="0">
              <a:buNone/>
            </a:pPr>
            <a:endParaRPr lang="en-US" sz="2800" dirty="0"/>
          </a:p>
        </p:txBody>
      </p:sp>
      <p:pic>
        <p:nvPicPr>
          <p:cNvPr id="7172" name="Picture 4" descr="http://upload.wikimedia.org/wikipedia/commons/thumb/8/82/Medved_mzoo.jpg/220px-Medved_mzo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2782252"/>
            <a:ext cx="20955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5thanimals.wikispaces.com/file/view/chimpanzee.jpg/219763732/378x266/chimpanz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690" y="2910840"/>
            <a:ext cx="360045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inkity.com/catalog/img/2/24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529012"/>
            <a:ext cx="1800225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976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685800"/>
          </a:xfrm>
        </p:spPr>
        <p:txBody>
          <a:bodyPr>
            <a:noAutofit/>
          </a:bodyPr>
          <a:lstStyle/>
          <a:p>
            <a:pPr algn="ctr"/>
            <a:r>
              <a:rPr lang="en-US" sz="4000" b="1" u="sng" dirty="0"/>
              <a:t>5 types of heterotrophs</a:t>
            </a:r>
            <a:endParaRPr lang="en-US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382000" cy="67056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sz="2800" dirty="0"/>
          </a:p>
          <a:p>
            <a:r>
              <a:rPr lang="en-US" sz="2800" b="1" dirty="0"/>
              <a:t>  4.  </a:t>
            </a:r>
            <a:r>
              <a:rPr lang="en-US" sz="2800" b="1" u="sng" dirty="0"/>
              <a:t>Scavengers</a:t>
            </a:r>
            <a:r>
              <a:rPr lang="en-US" sz="2800" dirty="0"/>
              <a:t>:  consumers that </a:t>
            </a:r>
            <a:r>
              <a:rPr lang="en-US" sz="2800" b="1" dirty="0"/>
              <a:t>DO NOT</a:t>
            </a:r>
            <a:r>
              <a:rPr lang="en-US" sz="2800" dirty="0"/>
              <a:t> </a:t>
            </a:r>
            <a:r>
              <a:rPr lang="en-US" sz="2800" b="1" u="sng" dirty="0"/>
              <a:t>hunt </a:t>
            </a:r>
            <a:r>
              <a:rPr lang="en-US" sz="2800" dirty="0"/>
              <a:t>for food, instead, they eat animals that have already died. </a:t>
            </a:r>
          </a:p>
          <a:p>
            <a:r>
              <a:rPr lang="en-US" sz="2800" dirty="0"/>
              <a:t>Example: vulchers(buzzards)</a:t>
            </a:r>
            <a:endParaRPr lang="en-US" dirty="0"/>
          </a:p>
          <a:p>
            <a:pPr marL="0" lvl="0" indent="0">
              <a:buNone/>
            </a:pPr>
            <a:endParaRPr lang="en-US" sz="2800" dirty="0"/>
          </a:p>
        </p:txBody>
      </p:sp>
      <p:pic>
        <p:nvPicPr>
          <p:cNvPr id="11266" name="Picture 2" descr="http://www.dcresource.com/forums/attachment.php?attachmentid=10291&amp;stc=1&amp;d=11424604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95600"/>
            <a:ext cx="5676221" cy="371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020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915400" cy="685800"/>
          </a:xfrm>
        </p:spPr>
        <p:txBody>
          <a:bodyPr>
            <a:noAutofit/>
          </a:bodyPr>
          <a:lstStyle/>
          <a:p>
            <a:pPr algn="ctr"/>
            <a:r>
              <a:rPr lang="en-US" sz="4000" b="1" u="sng" dirty="0">
                <a:solidFill>
                  <a:schemeClr val="tx1"/>
                </a:solidFill>
              </a:rPr>
              <a:t>5 types of heterotrophs</a:t>
            </a:r>
            <a:endParaRPr lang="en-US" sz="4000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" y="247024"/>
            <a:ext cx="8851900" cy="64008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sz="2800" dirty="0"/>
          </a:p>
          <a:p>
            <a:r>
              <a:rPr lang="en-US" sz="2800" b="1" dirty="0"/>
              <a:t>5. </a:t>
            </a:r>
            <a:r>
              <a:rPr lang="en-US" sz="2600" b="1" u="sng" dirty="0" err="1"/>
              <a:t>Detrivores</a:t>
            </a:r>
            <a:r>
              <a:rPr lang="en-US" sz="2600" dirty="0"/>
              <a:t>-eat small pieces of dead plants and animals and return some nutrients to the ecosystem.</a:t>
            </a:r>
          </a:p>
          <a:p>
            <a:pPr lvl="1"/>
            <a:r>
              <a:rPr lang="en-US" sz="2600" b="1" dirty="0"/>
              <a:t>Example- </a:t>
            </a:r>
            <a:r>
              <a:rPr lang="en-US" sz="2600" b="1" u="sng" dirty="0"/>
              <a:t>Decomposers</a:t>
            </a:r>
            <a:r>
              <a:rPr lang="en-US" sz="2600" dirty="0"/>
              <a:t>:  consumers that </a:t>
            </a:r>
            <a:r>
              <a:rPr lang="en-US" sz="2600" b="1" u="sng" dirty="0"/>
              <a:t>break</a:t>
            </a:r>
            <a:r>
              <a:rPr lang="en-US" sz="2600" dirty="0"/>
              <a:t> </a:t>
            </a:r>
            <a:r>
              <a:rPr lang="en-US" sz="2600" b="1" u="sng" dirty="0"/>
              <a:t>down </a:t>
            </a:r>
            <a:r>
              <a:rPr lang="en-US" sz="2600" dirty="0"/>
              <a:t>dead organisms and return the nutrients to the soil so they can be used again (recycling of nutrients).                 Ex. Bacteria</a:t>
            </a:r>
          </a:p>
          <a:p>
            <a:pPr marL="68580" indent="0">
              <a:buNone/>
            </a:pPr>
            <a:r>
              <a:rPr lang="en-US" sz="2800" dirty="0"/>
              <a:t>     Ex. mushrooms</a:t>
            </a:r>
          </a:p>
          <a:p>
            <a:pPr marL="68580" indent="0">
              <a:buNone/>
            </a:pPr>
            <a:endParaRPr lang="en-US" sz="2800" dirty="0"/>
          </a:p>
          <a:p>
            <a:pPr marL="68580" indent="0">
              <a:buNone/>
            </a:pPr>
            <a:r>
              <a:rPr lang="en-US" sz="2800" dirty="0"/>
              <a:t>						Ex. Worms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118646"/>
            <a:ext cx="223138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15" name="Picture 19" descr="http://www.fcps.edu/islandcreekes/ecology/Fungus/Honey%20Mushroom/kaminski_armillaria_melle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2" t="6089" r="15630"/>
          <a:stretch/>
        </p:blipFill>
        <p:spPr bwMode="auto">
          <a:xfrm>
            <a:off x="838200" y="3886200"/>
            <a:ext cx="2648219" cy="255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1" descr="http://ww2.valdosta.edu/~rkbryant/worm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21" name="Picture 25" descr="http://upload.wikimedia.org/wikipedia/commons/thumb/3/32/EscherichiaColi_NIAID.jpg/210px-EscherichiaColi_NIAI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48"/>
          <a:stretch/>
        </p:blipFill>
        <p:spPr bwMode="auto">
          <a:xfrm>
            <a:off x="5943600" y="3030513"/>
            <a:ext cx="1771650" cy="120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3" name="Picture 27" descr="http://3.bp.blogspot.com/_PuoJ2BG8mkc/TE131jGZcUI/AAAAAAAACgY/QW5lcaK27qU/s1600/garden+wor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797552"/>
            <a:ext cx="2590800" cy="191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961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>
            <a:extLst>
              <a:ext uri="{FF2B5EF4-FFF2-40B4-BE49-F238E27FC236}">
                <a16:creationId xmlns:a16="http://schemas.microsoft.com/office/drawing/2014/main" id="{3BADD2E7-DCB0-41EB-8E9C-97C51521A0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891188"/>
            <a:ext cx="8610600" cy="601062"/>
          </a:xfrm>
        </p:spPr>
        <p:txBody>
          <a:bodyPr>
            <a:spAutoFit/>
          </a:bodyPr>
          <a:lstStyle/>
          <a:p>
            <a:pPr eaLnBrk="1" hangingPunct="1">
              <a:lnSpc>
                <a:spcPct val="87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3800" b="1" dirty="0"/>
              <a:t>    Energy Transfer in an Ecosystem</a:t>
            </a: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13E6D39B-FA06-436D-9717-0A3E9034342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1673225"/>
            <a:ext cx="8305800" cy="4478338"/>
          </a:xfrm>
        </p:spPr>
        <p:txBody>
          <a:bodyPr wrap="square" anchor="ctr">
            <a:spAutoFit/>
          </a:bodyPr>
          <a:lstStyle/>
          <a:p>
            <a:pPr eaLnBrk="1" hangingPunct="1">
              <a:lnSpc>
                <a:spcPct val="95000"/>
              </a:lnSpc>
              <a:spcBef>
                <a:spcPct val="0"/>
              </a:spcBef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3000" dirty="0">
                <a:latin typeface="Times New Roman" panose="02020603050405020304" pitchFamily="18" charset="0"/>
              </a:rPr>
              <a:t>  Matter (</a:t>
            </a:r>
            <a:r>
              <a:rPr lang="en-GB" altLang="en-US" sz="3000" b="1" u="sng" dirty="0">
                <a:latin typeface="Times New Roman" panose="02020603050405020304" pitchFamily="18" charset="0"/>
              </a:rPr>
              <a:t>nutrients</a:t>
            </a:r>
            <a:r>
              <a:rPr lang="en-GB" altLang="en-US" sz="3000" dirty="0">
                <a:latin typeface="Times New Roman" panose="02020603050405020304" pitchFamily="18" charset="0"/>
              </a:rPr>
              <a:t>) are constantly cycled through an ecosystem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3000" dirty="0">
                <a:latin typeface="Times New Roman" panose="02020603050405020304" pitchFamily="18" charset="0"/>
              </a:rPr>
              <a:t>Energy from the </a:t>
            </a:r>
            <a:r>
              <a:rPr lang="en-GB" altLang="en-US" sz="3000" b="1" u="sng" dirty="0">
                <a:latin typeface="Times New Roman" panose="02020603050405020304" pitchFamily="18" charset="0"/>
              </a:rPr>
              <a:t>sun</a:t>
            </a:r>
            <a:r>
              <a:rPr lang="en-GB" altLang="en-US" sz="3000" dirty="0">
                <a:latin typeface="Times New Roman" panose="02020603050405020304" pitchFamily="18" charset="0"/>
              </a:rPr>
              <a:t> enters an ecosystem through the </a:t>
            </a:r>
            <a:r>
              <a:rPr lang="en-GB" altLang="en-US" sz="3000" b="1" u="sng" dirty="0">
                <a:latin typeface="Times New Roman" panose="02020603050405020304" pitchFamily="18" charset="0"/>
              </a:rPr>
              <a:t>producers</a:t>
            </a:r>
            <a:r>
              <a:rPr lang="en-GB" altLang="en-US" sz="3000" u="sng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3000" dirty="0">
                <a:latin typeface="Times New Roman" panose="02020603050405020304" pitchFamily="18" charset="0"/>
              </a:rPr>
              <a:t>Energy flows from the producers to the </a:t>
            </a:r>
            <a:r>
              <a:rPr lang="en-GB" altLang="en-US" sz="3000" b="1" u="sng" dirty="0">
                <a:latin typeface="Times New Roman" panose="02020603050405020304" pitchFamily="18" charset="0"/>
              </a:rPr>
              <a:t>primary</a:t>
            </a:r>
            <a:r>
              <a:rPr lang="en-GB" altLang="en-US" sz="3000" dirty="0">
                <a:latin typeface="Times New Roman" panose="02020603050405020304" pitchFamily="18" charset="0"/>
              </a:rPr>
              <a:t> consumers, to the </a:t>
            </a:r>
            <a:r>
              <a:rPr lang="en-GB" altLang="en-US" sz="3000" b="1" u="sng" dirty="0">
                <a:latin typeface="Times New Roman" panose="02020603050405020304" pitchFamily="18" charset="0"/>
              </a:rPr>
              <a:t>secondary</a:t>
            </a:r>
            <a:r>
              <a:rPr lang="en-GB" altLang="en-US" sz="3000" dirty="0">
                <a:latin typeface="Times New Roman" panose="02020603050405020304" pitchFamily="18" charset="0"/>
              </a:rPr>
              <a:t> consumers and to the tertiary consumers and eventually to the </a:t>
            </a:r>
            <a:r>
              <a:rPr lang="en-GB" altLang="en-US" sz="3000" b="1" u="sng" dirty="0">
                <a:latin typeface="Times New Roman" panose="02020603050405020304" pitchFamily="18" charset="0"/>
              </a:rPr>
              <a:t>decomposers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3000" dirty="0">
                <a:latin typeface="Times New Roman" panose="02020603050405020304" pitchFamily="18" charset="0"/>
              </a:rPr>
              <a:t>Energy is either used, transferred or </a:t>
            </a:r>
            <a:r>
              <a:rPr lang="en-GB" altLang="en-US" sz="3000" b="1" u="sng" dirty="0">
                <a:latin typeface="Times New Roman" panose="02020603050405020304" pitchFamily="18" charset="0"/>
              </a:rPr>
              <a:t>lost</a:t>
            </a:r>
            <a:r>
              <a:rPr lang="en-GB" altLang="en-US" sz="3000" dirty="0">
                <a:latin typeface="Times New Roman" panose="02020603050405020304" pitchFamily="18" charset="0"/>
              </a:rPr>
              <a:t> as heat, but cannot be </a:t>
            </a:r>
            <a:r>
              <a:rPr lang="en-GB" altLang="en-US" sz="3000" b="1" dirty="0">
                <a:latin typeface="Times New Roman" panose="02020603050405020304" pitchFamily="18" charset="0"/>
              </a:rPr>
              <a:t>cycled</a:t>
            </a:r>
            <a:r>
              <a:rPr lang="en-GB" altLang="en-US" sz="3000" dirty="0">
                <a:latin typeface="Times New Roman" panose="02020603050405020304" pitchFamily="18" charset="0"/>
              </a:rPr>
              <a:t>!</a:t>
            </a:r>
          </a:p>
        </p:txBody>
      </p:sp>
    </p:spTree>
  </p:cSld>
  <p:clrMapOvr>
    <a:masterClrMapping/>
  </p:clrMapOvr>
  <p:transition spd="med" advTm="1500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>
            <a:extLst>
              <a:ext uri="{FF2B5EF4-FFF2-40B4-BE49-F238E27FC236}">
                <a16:creationId xmlns:a16="http://schemas.microsoft.com/office/drawing/2014/main" id="{563115D4-1525-4866-9FA2-D26197B20D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266700" y="332256"/>
            <a:ext cx="5410200" cy="627864"/>
          </a:xfr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7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b="1" dirty="0"/>
              <a:t>Food chains</a:t>
            </a: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F7BF8A46-2E0C-41BE-89FA-9E793D2AFF0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990600"/>
            <a:ext cx="8315325" cy="2208213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87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A food chain is a </a:t>
            </a:r>
            <a:r>
              <a:rPr lang="en-GB" altLang="en-US" b="1" dirty="0"/>
              <a:t>simple</a:t>
            </a:r>
            <a:r>
              <a:rPr lang="en-GB" altLang="en-US" dirty="0"/>
              <a:t> model that shows how energy flows in </a:t>
            </a:r>
            <a:r>
              <a:rPr lang="en-GB" altLang="en-US" b="1" dirty="0"/>
              <a:t>1 direction </a:t>
            </a:r>
            <a:r>
              <a:rPr lang="en-GB" altLang="en-US" dirty="0"/>
              <a:t>through an ecosystem. </a:t>
            </a:r>
          </a:p>
          <a:p>
            <a:pPr eaLnBrk="1" hangingPunct="1">
              <a:lnSpc>
                <a:spcPct val="87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Food chains always begin with </a:t>
            </a:r>
            <a:r>
              <a:rPr lang="en-GB" altLang="en-US" b="1" dirty="0"/>
              <a:t>producers</a:t>
            </a:r>
          </a:p>
          <a:p>
            <a:pPr eaLnBrk="1" hangingPunct="1">
              <a:lnSpc>
                <a:spcPct val="87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Producers (autotrophs, plants) can make their own food using  photosynthesis</a:t>
            </a:r>
          </a:p>
          <a:p>
            <a:pPr lvl="1" eaLnBrk="1" hangingPunct="1">
              <a:lnSpc>
                <a:spcPct val="87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en-US" dirty="0"/>
          </a:p>
        </p:txBody>
      </p:sp>
      <p:pic>
        <p:nvPicPr>
          <p:cNvPr id="36868" name="Picture 5" descr="food chain">
            <a:extLst>
              <a:ext uri="{FF2B5EF4-FFF2-40B4-BE49-F238E27FC236}">
                <a16:creationId xmlns:a16="http://schemas.microsoft.com/office/drawing/2014/main" id="{02F25683-DA87-4383-82A6-8199960F6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2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819400"/>
            <a:ext cx="3990975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500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>
            <a:extLst>
              <a:ext uri="{FF2B5EF4-FFF2-40B4-BE49-F238E27FC236}">
                <a16:creationId xmlns:a16="http://schemas.microsoft.com/office/drawing/2014/main" id="{C1AC97DF-A4E6-4306-91B6-2C52258AE8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0200" y="283361"/>
            <a:ext cx="6096000" cy="627864"/>
          </a:xfrm>
        </p:spPr>
        <p:txBody>
          <a:bodyPr>
            <a:spAutoFit/>
          </a:bodyPr>
          <a:lstStyle/>
          <a:p>
            <a:pPr eaLnBrk="1" hangingPunct="1">
              <a:lnSpc>
                <a:spcPct val="87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b="1" dirty="0"/>
              <a:t>Food Webs</a:t>
            </a: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6242E69D-7BD6-4E05-86C2-9BF5FD30D17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34975" y="1676400"/>
            <a:ext cx="4137025" cy="3747629"/>
          </a:xfrm>
        </p:spPr>
        <p:txBody>
          <a:bodyPr wrap="square" rtlCol="0">
            <a:spAutoFit/>
          </a:bodyPr>
          <a:lstStyle/>
          <a:p>
            <a:pPr marL="274320" indent="-274320" eaLnBrk="1" fontAlgn="auto" hangingPunct="1">
              <a:lnSpc>
                <a:spcPct val="87000"/>
              </a:lnSpc>
              <a:spcAft>
                <a:spcPts val="0"/>
              </a:spcAft>
              <a:buClr>
                <a:schemeClr val="tx2"/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2600" dirty="0"/>
              <a:t>A food web is a </a:t>
            </a:r>
            <a:r>
              <a:rPr lang="en-GB" sz="2600" b="1" dirty="0"/>
              <a:t>complex</a:t>
            </a:r>
            <a:r>
              <a:rPr lang="en-GB" sz="2600" dirty="0"/>
              <a:t> model that shows how energy flows in </a:t>
            </a:r>
            <a:r>
              <a:rPr lang="en-GB" sz="2600" b="1" dirty="0"/>
              <a:t>many directions </a:t>
            </a:r>
            <a:r>
              <a:rPr lang="en-GB" sz="2600" dirty="0"/>
              <a:t>through an</a:t>
            </a:r>
          </a:p>
          <a:p>
            <a:pPr marL="0" indent="0" eaLnBrk="1" fontAlgn="auto" hangingPunct="1">
              <a:lnSpc>
                <a:spcPct val="87000"/>
              </a:lnSpc>
              <a:spcAft>
                <a:spcPts val="0"/>
              </a:spcAft>
              <a:buClr>
                <a:schemeClr val="tx2"/>
              </a:buClr>
              <a:buFont typeface="Symbol" panose="05050102010706020507" pitchFamily="18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2600" dirty="0"/>
              <a:t>    ecosystem. </a:t>
            </a:r>
          </a:p>
          <a:p>
            <a:pPr marL="274320" indent="-274320" eaLnBrk="1" fontAlgn="auto" hangingPunct="1">
              <a:lnSpc>
                <a:spcPct val="87000"/>
              </a:lnSpc>
              <a:spcAft>
                <a:spcPts val="0"/>
              </a:spcAft>
              <a:buClr>
                <a:schemeClr val="tx2"/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2600" dirty="0"/>
              <a:t>Food webs always begin with </a:t>
            </a:r>
            <a:r>
              <a:rPr lang="en-GB" sz="2600" b="1" dirty="0"/>
              <a:t>producers</a:t>
            </a:r>
            <a:r>
              <a:rPr lang="en-GB" sz="2600" dirty="0"/>
              <a:t> on the bottom</a:t>
            </a:r>
          </a:p>
          <a:p>
            <a:pPr marL="365760" lvl="1" indent="0" eaLnBrk="1" fontAlgn="auto" hangingPunct="1">
              <a:lnSpc>
                <a:spcPct val="87000"/>
              </a:lnSpc>
              <a:spcAft>
                <a:spcPts val="0"/>
              </a:spcAft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dirty="0"/>
          </a:p>
        </p:txBody>
      </p:sp>
      <p:pic>
        <p:nvPicPr>
          <p:cNvPr id="38916" name="Picture 2">
            <a:extLst>
              <a:ext uri="{FF2B5EF4-FFF2-40B4-BE49-F238E27FC236}">
                <a16:creationId xmlns:a16="http://schemas.microsoft.com/office/drawing/2014/main" id="{B6E4A736-0220-4545-9E69-E9E0A18C4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75" y="1295400"/>
            <a:ext cx="4673600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500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4602</TotalTime>
  <Words>508</Words>
  <Application>Microsoft Office PowerPoint</Application>
  <PresentationFormat>On-screen Show (4:3)</PresentationFormat>
  <Paragraphs>86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Century Gothic</vt:lpstr>
      <vt:lpstr>Courier New</vt:lpstr>
      <vt:lpstr>StarSymbol</vt:lpstr>
      <vt:lpstr>Symbol</vt:lpstr>
      <vt:lpstr>Times New Roman</vt:lpstr>
      <vt:lpstr>Wingdings 2</vt:lpstr>
      <vt:lpstr>iRespondGraphMaster</vt:lpstr>
      <vt:lpstr>Austin</vt:lpstr>
      <vt:lpstr>Types of relationships</vt:lpstr>
      <vt:lpstr>Ecology: FEEDING RELATIONSHIPS:  How do organisms obtain their energy?</vt:lpstr>
      <vt:lpstr>5 TYPES OF HETEROTROPHS</vt:lpstr>
      <vt:lpstr>5 types of heterotrophs</vt:lpstr>
      <vt:lpstr>5 types of heterotrophs</vt:lpstr>
      <vt:lpstr>5 types of heterotrophs</vt:lpstr>
      <vt:lpstr>    Energy Transfer in an Ecosystem</vt:lpstr>
      <vt:lpstr>Food chains</vt:lpstr>
      <vt:lpstr>Food Webs</vt:lpstr>
      <vt:lpstr>Food Chains and Webs show: </vt:lpstr>
      <vt:lpstr>The Ecological Pyramids</vt:lpstr>
      <vt:lpstr>The Ecological pyramids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METHOD</dc:title>
  <dc:creator>Brittany Haynes</dc:creator>
  <cp:lastModifiedBy>Allyson John</cp:lastModifiedBy>
  <cp:revision>233</cp:revision>
  <cp:lastPrinted>2014-11-03T21:16:29Z</cp:lastPrinted>
  <dcterms:created xsi:type="dcterms:W3CDTF">2012-08-12T15:53:18Z</dcterms:created>
  <dcterms:modified xsi:type="dcterms:W3CDTF">2020-01-08T18:10:14Z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  <property fmtid="{D5CDD505-2E9C-101B-9397-08002B2CF9AE}" pid="4" name="ShowTimer">
    <vt:bool>true</vt:bool>
  </property>
  <property fmtid="{D5CDD505-2E9C-101B-9397-08002B2CF9AE}" pid="5" name="ShowPercent">
    <vt:bool>true</vt:bool>
  </property>
</Properties>
</file>