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41" r:id="rId3"/>
  </p:sldMasterIdLst>
  <p:sldIdLst>
    <p:sldId id="256" r:id="rId4"/>
    <p:sldId id="269" r:id="rId5"/>
    <p:sldId id="270" r:id="rId6"/>
    <p:sldId id="271" r:id="rId7"/>
    <p:sldId id="272" r:id="rId8"/>
    <p:sldId id="257" r:id="rId9"/>
    <p:sldId id="258" r:id="rId10"/>
    <p:sldId id="267" r:id="rId11"/>
    <p:sldId id="273" r:id="rId12"/>
    <p:sldId id="27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heducation.com/sites/0072943696/student_view0/chapter3/animation__dna_replication__quiz_1_.html" TargetMode="External"/><Relationship Id="rId2" Type="http://schemas.openxmlformats.org/officeDocument/2006/relationships/hyperlink" Target="http://www.phschool.com/atschool/phbio/active_art/dna_replication/index.html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How is the genetic code contained in DNA and how do cells pass on this information through replication?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I. History of DNA</a:t>
            </a:r>
          </a:p>
          <a:p>
            <a:r>
              <a:rPr lang="en-US" sz="2300" dirty="0" smtClean="0"/>
              <a:t>A.  </a:t>
            </a:r>
            <a:r>
              <a:rPr lang="en-US" sz="2300" dirty="0" smtClean="0"/>
              <a:t>1928-Griffith wanted </a:t>
            </a:r>
            <a:r>
              <a:rPr lang="en-US" sz="2300" dirty="0" smtClean="0"/>
              <a:t>to know how bacteria make people sick </a:t>
            </a:r>
            <a:r>
              <a:rPr lang="en-US" sz="2300" dirty="0" smtClean="0"/>
              <a:t>  	(</a:t>
            </a:r>
            <a:r>
              <a:rPr lang="en-US" sz="2300" dirty="0" smtClean="0"/>
              <a:t>looking </a:t>
            </a:r>
            <a:r>
              <a:rPr lang="en-US" sz="2300" dirty="0" smtClean="0"/>
              <a:t>at </a:t>
            </a:r>
            <a:r>
              <a:rPr lang="en-US" sz="2300" dirty="0" smtClean="0"/>
              <a:t>pneumonia).</a:t>
            </a:r>
          </a:p>
          <a:p>
            <a:r>
              <a:rPr lang="en-US" sz="2300" dirty="0" smtClean="0"/>
              <a:t>     1. Used mice and two types of bacteria (1 caused pneumonia; 	1did not).</a:t>
            </a:r>
          </a:p>
          <a:p>
            <a:r>
              <a:rPr lang="en-US" sz="2300" dirty="0" smtClean="0"/>
              <a:t>     2. The mice injected with disease causing bacteria died.</a:t>
            </a:r>
          </a:p>
          <a:p>
            <a:r>
              <a:rPr lang="en-US" sz="2300" dirty="0" smtClean="0"/>
              <a:t>     3. The mice that were injected with harmless bacteria lived.</a:t>
            </a:r>
          </a:p>
          <a:p>
            <a:r>
              <a:rPr lang="en-US" sz="2300" dirty="0" smtClean="0"/>
              <a:t>     4. Killed bacteria with heat then injected </a:t>
            </a:r>
            <a:r>
              <a:rPr lang="en-US" sz="2300" dirty="0" err="1" smtClean="0"/>
              <a:t>mice→mice</a:t>
            </a:r>
            <a:r>
              <a:rPr lang="en-US" sz="2300" dirty="0" smtClean="0"/>
              <a:t> lived.</a:t>
            </a:r>
          </a:p>
          <a:p>
            <a:r>
              <a:rPr lang="en-US" sz="2300" dirty="0" smtClean="0"/>
              <a:t>     5. Mixed heated bacteria with live harmless </a:t>
            </a:r>
            <a:r>
              <a:rPr lang="en-US" sz="2300" dirty="0" err="1" smtClean="0"/>
              <a:t>bacteria→mice</a:t>
            </a:r>
            <a:r>
              <a:rPr lang="en-US" sz="2300" dirty="0" smtClean="0"/>
              <a:t> </a:t>
            </a:r>
          </a:p>
          <a:p>
            <a:r>
              <a:rPr lang="en-US" sz="2300" dirty="0" smtClean="0"/>
              <a:t>            	died.</a:t>
            </a:r>
          </a:p>
          <a:p>
            <a:r>
              <a:rPr lang="en-US" sz="2300" dirty="0" smtClean="0"/>
              <a:t>     6. Somehow the heated disease bacteria passed their genes to  	the harmless live bacteria → called transformation.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685800"/>
          </a:xfrm>
        </p:spPr>
        <p:txBody>
          <a:bodyPr/>
          <a:lstStyle/>
          <a:p>
            <a:pPr marL="68580" indent="0"/>
            <a:r>
              <a:rPr lang="en-US" sz="3000" b="1" u="sng" dirty="0" smtClean="0"/>
              <a:t>DNA Replication a.k.a. DNA Synthesis</a:t>
            </a:r>
            <a:endParaRPr lang="en-US" sz="3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5562600" cy="609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sz="2500" dirty="0" smtClean="0"/>
              <a:t>Steps in Replication</a:t>
            </a:r>
          </a:p>
          <a:p>
            <a:pPr lvl="1">
              <a:buNone/>
            </a:pPr>
            <a:r>
              <a:rPr lang="en-US" sz="2500" dirty="0" smtClean="0"/>
              <a:t>a. </a:t>
            </a:r>
            <a:r>
              <a:rPr lang="en-US" sz="2500" dirty="0" err="1" smtClean="0"/>
              <a:t>Helicase</a:t>
            </a:r>
            <a:r>
              <a:rPr lang="en-US" sz="2500" dirty="0" smtClean="0"/>
              <a:t> (enzyme)-unzips DNA and is pulled apart</a:t>
            </a:r>
          </a:p>
          <a:p>
            <a:pPr lvl="1">
              <a:buNone/>
            </a:pPr>
            <a:r>
              <a:rPr lang="en-US" sz="2500" dirty="0" smtClean="0"/>
              <a:t>b. Bring in DNA polymerase and nucleotides</a:t>
            </a:r>
          </a:p>
          <a:p>
            <a:pPr lvl="1">
              <a:buNone/>
            </a:pPr>
            <a:r>
              <a:rPr lang="en-US" sz="2500" dirty="0" smtClean="0"/>
              <a:t>c. Hook up backbone with </a:t>
            </a:r>
            <a:r>
              <a:rPr lang="en-US" sz="2500" dirty="0" err="1" smtClean="0"/>
              <a:t>ligase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 d. get 2 </a:t>
            </a:r>
            <a:r>
              <a:rPr lang="en-US" sz="2500" b="1" dirty="0" smtClean="0"/>
              <a:t>Identical</a:t>
            </a:r>
            <a:r>
              <a:rPr lang="en-US" sz="2500" dirty="0" smtClean="0"/>
              <a:t> DNA strands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8130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515" y="1219200"/>
            <a:ext cx="3228485" cy="511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static.ddmcdn.com/gif/dna-9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33850"/>
            <a:ext cx="3810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DNA Replication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www.phschool.com/atschool/phbio/active_art/dna_replication/index.html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http://highered.mheducation.com/sites/0072943696/student_view0/chapter3/animation__dna_replication__quiz_1_.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How is the genetic code contained in DNA and how do cells pass on this information through replication?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pic>
        <p:nvPicPr>
          <p:cNvPr id="1026" name="Picture 2" descr="Lec1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49362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B. In 1944 Avery and other scientists wanted to know which   </a:t>
            </a:r>
          </a:p>
          <a:p>
            <a:r>
              <a:rPr lang="en-US" sz="2400" dirty="0" smtClean="0"/>
              <a:t>    molecule was important for transformation.</a:t>
            </a:r>
          </a:p>
          <a:p>
            <a:pPr lvl="0"/>
            <a:r>
              <a:rPr lang="en-US" sz="2400" dirty="0" smtClean="0"/>
              <a:t>discovered that the nucleic acid DNA stores and then </a:t>
            </a:r>
          </a:p>
          <a:p>
            <a:r>
              <a:rPr lang="en-US" sz="2400" dirty="0" smtClean="0"/>
              <a:t>    transmits the genetic information from one generation  </a:t>
            </a:r>
          </a:p>
          <a:p>
            <a:r>
              <a:rPr lang="en-US" sz="2400" dirty="0" smtClean="0"/>
              <a:t>    to the next.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pic>
        <p:nvPicPr>
          <p:cNvPr id="2050" name="Picture 2" descr="chase-hershey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14600"/>
            <a:ext cx="5076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8686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C.1952-Hershey and Chase took </a:t>
            </a:r>
            <a:r>
              <a:rPr lang="en-US" sz="2400" dirty="0" err="1" smtClean="0"/>
              <a:t>E.coli</a:t>
            </a:r>
            <a:r>
              <a:rPr lang="en-US" sz="2400" dirty="0" smtClean="0"/>
              <a:t> (bacteria) and killed it  </a:t>
            </a:r>
          </a:p>
          <a:p>
            <a:r>
              <a:rPr lang="en-US" sz="2400" dirty="0" smtClean="0"/>
              <a:t>    with a virus called a </a:t>
            </a:r>
            <a:r>
              <a:rPr lang="en-US" sz="2400" dirty="0" err="1" smtClean="0"/>
              <a:t>bacteriophage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		1. found that DNA from the virus went into the </a:t>
            </a:r>
          </a:p>
          <a:p>
            <a:r>
              <a:rPr lang="en-US" sz="2400" dirty="0" smtClean="0"/>
              <a:t>                   bacteria=knew it was DNA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pic>
        <p:nvPicPr>
          <p:cNvPr id="46082" name="Picture 2" descr="Image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7280"/>
            <a:ext cx="5181600" cy="449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D. 1953Watson and Crick solved the structure debate.  Used </a:t>
            </a:r>
          </a:p>
          <a:p>
            <a:r>
              <a:rPr lang="en-US" sz="2400" dirty="0" smtClean="0"/>
              <a:t>     wire and tin to get the DNA structure.</a:t>
            </a:r>
          </a:p>
          <a:p>
            <a:r>
              <a:rPr lang="en-US" sz="2400" dirty="0" smtClean="0"/>
              <a:t>1. Structure of DNA (helical, or twisted): 2 strands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pic>
        <p:nvPicPr>
          <p:cNvPr id="6" name="Picture 4" descr="http://www.achievement.org/achievers/wat0/large/wat0-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72704"/>
            <a:ext cx="3505200" cy="488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520940" cy="7620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DNA: The genetic code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25543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762000"/>
            <a:ext cx="876300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dirty="0" smtClean="0"/>
              <a:t>2. DNA is made up of nucleotides</a:t>
            </a:r>
          </a:p>
          <a:p>
            <a:pPr lvl="1"/>
            <a:r>
              <a:rPr lang="en-US" sz="2500" dirty="0" smtClean="0"/>
              <a:t>A. Nucleotides are made up of 3 parts</a:t>
            </a:r>
          </a:p>
          <a:p>
            <a:pPr lvl="2"/>
            <a:r>
              <a:rPr lang="en-US" sz="2500" dirty="0" smtClean="0"/>
              <a:t>1. Sugar</a:t>
            </a:r>
          </a:p>
          <a:p>
            <a:pPr lvl="2"/>
            <a:r>
              <a:rPr lang="en-US" sz="2500" dirty="0" smtClean="0"/>
              <a:t>2. Phosphate</a:t>
            </a:r>
          </a:p>
          <a:p>
            <a:pPr lvl="2"/>
            <a:r>
              <a:rPr lang="en-US" sz="2500" dirty="0" smtClean="0"/>
              <a:t>3. Base</a:t>
            </a:r>
          </a:p>
          <a:p>
            <a:pPr lvl="0"/>
            <a:r>
              <a:rPr lang="en-US" sz="2500" dirty="0" smtClean="0"/>
              <a:t>3. The bases are Adenine, Cytosine, Thymine and Guanine</a:t>
            </a:r>
          </a:p>
          <a:p>
            <a:pPr lvl="1"/>
            <a:r>
              <a:rPr lang="en-US" sz="2500" dirty="0" smtClean="0"/>
              <a:t>A pairs with T    C pairs with G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2050" name="Picture 2" descr="http://dna02.wikispaces.com/file/view/i_am_a_whore.jpg/229173532/i_am_a_who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38144"/>
            <a:ext cx="3314700" cy="26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Picture 1" descr="dna%20structure%20pi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64133"/>
            <a:ext cx="3943350" cy="33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553200" cy="685800"/>
          </a:xfrm>
        </p:spPr>
        <p:txBody>
          <a:bodyPr>
            <a:normAutofit fontScale="90000"/>
          </a:bodyPr>
          <a:lstStyle/>
          <a:p>
            <a:pPr marL="68580" indent="0"/>
            <a:r>
              <a:rPr lang="en-US" b="1" u="sng" dirty="0" smtClean="0"/>
              <a:t>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48006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sz="2800" dirty="0"/>
          </a:p>
          <a:p>
            <a:pPr lvl="0">
              <a:buNone/>
            </a:pPr>
            <a:r>
              <a:rPr lang="en-US" sz="2800" dirty="0" smtClean="0"/>
              <a:t>4. DNA is Double Stranded</a:t>
            </a:r>
          </a:p>
          <a:p>
            <a:pPr lvl="0">
              <a:buNone/>
            </a:pPr>
            <a:r>
              <a:rPr lang="en-US" sz="2800" dirty="0" smtClean="0"/>
              <a:t>5. Hydrogen bonds connect the two strands together. </a:t>
            </a:r>
          </a:p>
          <a:p>
            <a:pPr>
              <a:buNone/>
            </a:pPr>
            <a:r>
              <a:rPr lang="en-US" sz="2800" dirty="0" smtClean="0"/>
              <a:t>6. Pair the following strand with its 	complementary strand</a:t>
            </a:r>
          </a:p>
          <a:p>
            <a:pPr>
              <a:buNone/>
            </a:pPr>
            <a:r>
              <a:rPr lang="en-US" sz="2800" dirty="0" smtClean="0"/>
              <a:t>                             A-T-T-G-C-T-A-A-T</a:t>
            </a:r>
          </a:p>
          <a:p>
            <a:pPr>
              <a:buNone/>
            </a:pPr>
            <a:r>
              <a:rPr lang="en-US" sz="2800" dirty="0" smtClean="0"/>
              <a:t>                              T-A-A-C-G-A-T-T-A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pic>
        <p:nvPicPr>
          <p:cNvPr id="3074" name="Picture 2" descr="http://academic.brooklyn.cuny.edu/biology/bio4fv/page/molecular%20biology/16-05-doublehel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4105275"/>
            <a:ext cx="47625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/>
          <a:lstStyle/>
          <a:p>
            <a:pPr marL="68580" indent="0"/>
            <a:r>
              <a:rPr lang="en-US" sz="4000" b="1" u="sng" dirty="0" smtClean="0"/>
              <a:t>DNA Replication a.k.a. DNA Synthesis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35089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DNA is replicated </a:t>
            </a:r>
            <a:r>
              <a:rPr lang="en-US" b="1" dirty="0"/>
              <a:t>(</a:t>
            </a:r>
            <a:r>
              <a:rPr lang="en-US" b="1" u="sng" dirty="0" smtClean="0"/>
              <a:t>copied</a:t>
            </a:r>
            <a:r>
              <a:rPr lang="en-US" b="1" dirty="0" smtClean="0"/>
              <a:t>)</a:t>
            </a:r>
            <a:r>
              <a:rPr lang="en-US" dirty="0" smtClean="0"/>
              <a:t> before cell reproduction begins so that the genetic information is copied and passed on to new cells 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amersol.edu.pe/class12/_12sbae/7th/science/images/celldivisionanimation_001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4036786" cy="30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14400"/>
          </a:xfrm>
        </p:spPr>
        <p:txBody>
          <a:bodyPr/>
          <a:lstStyle/>
          <a:p>
            <a:pPr marL="68580" indent="0"/>
            <a:r>
              <a:rPr lang="en-US" sz="3000" b="1" u="sng" dirty="0" smtClean="0"/>
              <a:t>DNA Replication a.k.a. DNA Synthesis</a:t>
            </a:r>
            <a:endParaRPr lang="en-US" sz="3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5486400" cy="609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II</a:t>
            </a:r>
            <a:r>
              <a:rPr lang="en-US" sz="2500" b="1" dirty="0" smtClean="0"/>
              <a:t>. DNA Replication</a:t>
            </a:r>
            <a:endParaRPr lang="en-US" sz="2500" dirty="0" smtClean="0"/>
          </a:p>
          <a:p>
            <a:pPr lvl="0">
              <a:buNone/>
            </a:pPr>
            <a:r>
              <a:rPr lang="en-US" sz="2500" dirty="0" smtClean="0"/>
              <a:t>	A. DNA replicates (makes a new strand from the original strand or template).</a:t>
            </a:r>
          </a:p>
          <a:p>
            <a:pPr lvl="1"/>
            <a:r>
              <a:rPr lang="en-US" sz="2500" dirty="0" smtClean="0"/>
              <a:t>Occurs at hundreds of places on a chromosome</a:t>
            </a:r>
          </a:p>
          <a:p>
            <a:pPr lvl="2"/>
            <a:r>
              <a:rPr lang="en-US" sz="2500" dirty="0" smtClean="0"/>
              <a:t>A chromosome contains both DNA and protein tightly packed together to form a substance called chromatin.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7106" name="Picture 2" descr="intro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170140"/>
            <a:ext cx="3352800" cy="53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305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iRespondGraphMaster</vt:lpstr>
      <vt:lpstr>iRespondQuestionMaster</vt:lpstr>
      <vt:lpstr>Executive</vt:lpstr>
      <vt:lpstr>UNIT:  DNA and RNA How is the genetic code contained in DNA and how do cells pass on this information through replication?  </vt:lpstr>
      <vt:lpstr>UNIT:  DNA and RNA How is the genetic code contained in DNA and how do cells pass on this information through replication?  </vt:lpstr>
      <vt:lpstr>UNIT:  DNA and RNA  </vt:lpstr>
      <vt:lpstr>UNIT:  DNA and RNA  </vt:lpstr>
      <vt:lpstr>UNIT:  DNA and RNA  </vt:lpstr>
      <vt:lpstr>DNA: The genetic code</vt:lpstr>
      <vt:lpstr>The structure of DNA</vt:lpstr>
      <vt:lpstr>DNA Replication a.k.a. DNA Synthesis</vt:lpstr>
      <vt:lpstr>DNA Replication a.k.a. DNA Synthesis</vt:lpstr>
      <vt:lpstr>DNA Replication a.k.a. DNA Synthesis</vt:lpstr>
      <vt:lpstr>DNA Replication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96</cp:revision>
  <dcterms:created xsi:type="dcterms:W3CDTF">2012-08-12T15:53:18Z</dcterms:created>
  <dcterms:modified xsi:type="dcterms:W3CDTF">2018-03-06T18:02:42Z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