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41" r:id="rId3"/>
  </p:sldMasterIdLst>
  <p:sldIdLst>
    <p:sldId id="256" r:id="rId4"/>
    <p:sldId id="257" r:id="rId5"/>
    <p:sldId id="269" r:id="rId6"/>
    <p:sldId id="258" r:id="rId7"/>
    <p:sldId id="267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hschool.com/atschool/phbio/active_art/dna_replication/index.html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964" y="-500744"/>
            <a:ext cx="8915400" cy="2514600"/>
          </a:xfrm>
        </p:spPr>
        <p:txBody>
          <a:bodyPr>
            <a:normAutofit/>
          </a:bodyPr>
          <a:lstStyle/>
          <a:p>
            <a:pPr algn="ctr"/>
            <a:r>
              <a:rPr lang="en-US" sz="2800" smtClean="0"/>
              <a:t>UNIT:  </a:t>
            </a:r>
            <a:r>
              <a:rPr lang="en-US" sz="2800" dirty="0" smtClean="0"/>
              <a:t>DNA and RNA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How does DNA store and transmit </a:t>
            </a:r>
            <a:r>
              <a:rPr lang="en-US" sz="2800" smtClean="0"/>
              <a:t>genetic information?</a:t>
            </a:r>
            <a:r>
              <a:rPr lang="en-US" sz="2800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Quick Review:</a:t>
            </a: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DNA is found in the </a:t>
            </a:r>
            <a:r>
              <a:rPr lang="en-US" sz="2400" b="1" u="sng" dirty="0" smtClean="0"/>
              <a:t>nucleus</a:t>
            </a:r>
            <a:r>
              <a:rPr lang="en-US" sz="2400" dirty="0" smtClean="0"/>
              <a:t> of eukaryotic cells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What are 2 types of </a:t>
            </a:r>
            <a:r>
              <a:rPr lang="en-US" sz="2400" b="1" dirty="0" smtClean="0"/>
              <a:t>nucleic acids</a:t>
            </a:r>
            <a:r>
              <a:rPr lang="en-US" sz="2400" dirty="0" smtClean="0"/>
              <a:t>? </a:t>
            </a:r>
            <a:r>
              <a:rPr lang="en-US" sz="2400" b="1" u="sng" dirty="0" smtClean="0"/>
              <a:t>DNA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b="1" u="sng" dirty="0" smtClean="0"/>
              <a:t>RNA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Why is DNA so important? </a:t>
            </a:r>
            <a:r>
              <a:rPr lang="en-US" sz="2400" b="1" u="sng" dirty="0" smtClean="0"/>
              <a:t>Because </a:t>
            </a:r>
            <a:r>
              <a:rPr lang="en-US" sz="2400" b="1" u="sng" dirty="0" smtClean="0"/>
              <a:t>it is the genetic code </a:t>
            </a:r>
          </a:p>
          <a:p>
            <a:pPr lvl="1"/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r>
              <a:rPr lang="en-US" sz="2400" b="1" u="sng" dirty="0" smtClean="0"/>
              <a:t>life!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DNA is a </a:t>
            </a:r>
            <a:r>
              <a:rPr lang="en-US" sz="2400" b="1" u="sng" dirty="0" smtClean="0"/>
              <a:t>polymer</a:t>
            </a:r>
            <a:r>
              <a:rPr lang="en-US" sz="2400" dirty="0" smtClean="0"/>
              <a:t> (Macromolecule)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made up of repeating subunits </a:t>
            </a:r>
            <a:r>
              <a:rPr lang="en-US" sz="2400" dirty="0" smtClean="0"/>
              <a:t>(</a:t>
            </a:r>
            <a:r>
              <a:rPr lang="en-US" sz="2400" dirty="0" smtClean="0"/>
              <a:t>monomers) called </a:t>
            </a:r>
            <a:r>
              <a:rPr lang="en-US" sz="2400" b="1" u="sng" dirty="0" smtClean="0"/>
              <a:t>nucleotides</a:t>
            </a:r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267200"/>
            <a:ext cx="4953000" cy="244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25543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6" name="Picture 2" descr="http://www.brynmawr.edu/biology/franklin/dna_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5255915" cy="63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2094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DNA: The genetic code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25543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The genetic code is the sequence(</a:t>
            </a:r>
            <a:r>
              <a:rPr lang="en-US" sz="2400" b="1" u="sng" dirty="0" smtClean="0"/>
              <a:t>order</a:t>
            </a:r>
            <a:r>
              <a:rPr lang="en-US" sz="2400" dirty="0" smtClean="0"/>
              <a:t>) of </a:t>
            </a:r>
            <a:r>
              <a:rPr lang="en-US" sz="2400" b="1" dirty="0" smtClean="0"/>
              <a:t>DNA </a:t>
            </a:r>
            <a:r>
              <a:rPr lang="en-US" sz="2400" b="1" u="sng" dirty="0" smtClean="0"/>
              <a:t>nucleotides</a:t>
            </a:r>
            <a:r>
              <a:rPr lang="en-US" sz="2400" dirty="0" smtClean="0"/>
              <a:t> (monomer)</a:t>
            </a:r>
          </a:p>
          <a:p>
            <a:r>
              <a:rPr lang="en-US" sz="2400" b="1" dirty="0" smtClean="0"/>
              <a:t>Remember: </a:t>
            </a:r>
            <a:r>
              <a:rPr lang="en-US" sz="2400" dirty="0" smtClean="0"/>
              <a:t>a </a:t>
            </a:r>
            <a:r>
              <a:rPr lang="en-US" sz="2400" b="1" u="sng" dirty="0" smtClean="0"/>
              <a:t>DNA nucleotide</a:t>
            </a:r>
            <a:r>
              <a:rPr lang="en-US" sz="2400" dirty="0" smtClean="0"/>
              <a:t> is made of: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1) Phosphate group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2)5-Carbon sugar-</a:t>
            </a:r>
            <a:r>
              <a:rPr lang="en-US" sz="2400" b="1" u="sng" dirty="0" err="1" smtClean="0"/>
              <a:t>deoxyribose</a:t>
            </a:r>
            <a:endParaRPr lang="en-US" sz="2400" b="1" u="sng" dirty="0" smtClean="0"/>
          </a:p>
          <a:p>
            <a:r>
              <a:rPr lang="en-US" sz="2400" b="1" dirty="0" smtClean="0"/>
              <a:t>	3) Nitrogen base-</a:t>
            </a:r>
            <a:r>
              <a:rPr lang="en-US" sz="2400" b="1" u="sng" dirty="0" smtClean="0"/>
              <a:t>Adenine</a:t>
            </a:r>
            <a:r>
              <a:rPr lang="en-US" sz="2400" b="1" dirty="0" smtClean="0"/>
              <a:t> (A), </a:t>
            </a:r>
            <a:r>
              <a:rPr lang="en-US" sz="2400" b="1" u="sng" dirty="0" smtClean="0"/>
              <a:t>Thymine</a:t>
            </a:r>
            <a:r>
              <a:rPr lang="en-US" sz="2400" b="1" dirty="0" smtClean="0"/>
              <a:t> (T), </a:t>
            </a:r>
            <a:r>
              <a:rPr lang="en-US" sz="2400" b="1" u="sng" dirty="0" smtClean="0"/>
              <a:t>Guanine</a:t>
            </a:r>
            <a:r>
              <a:rPr lang="en-US" sz="2400" b="1" dirty="0" smtClean="0"/>
              <a:t> 	(G) or </a:t>
            </a:r>
            <a:r>
              <a:rPr lang="en-US" sz="2400" b="1" u="sng" dirty="0" smtClean="0"/>
              <a:t>Cytosine</a:t>
            </a:r>
            <a:r>
              <a:rPr lang="en-US" sz="2400" b="1" dirty="0" smtClean="0"/>
              <a:t> (C)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pic>
        <p:nvPicPr>
          <p:cNvPr id="2050" name="Picture 2" descr="http://dna02.wikispaces.com/file/view/i_am_a_whore.jpg/229173532/i_am_a_wh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2857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3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553200" cy="685800"/>
          </a:xfrm>
        </p:spPr>
        <p:txBody>
          <a:bodyPr>
            <a:normAutofit fontScale="90000"/>
          </a:bodyPr>
          <a:lstStyle/>
          <a:p>
            <a:pPr marL="68580" indent="0"/>
            <a:r>
              <a:rPr lang="en-US" b="1" u="sng" dirty="0" smtClean="0"/>
              <a:t>The 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48006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sz="2800" dirty="0"/>
          </a:p>
          <a:p>
            <a:r>
              <a:rPr lang="en-US" sz="2600" dirty="0" smtClean="0"/>
              <a:t>The structure of DNA is called a </a:t>
            </a:r>
            <a:r>
              <a:rPr lang="en-US" sz="2600" b="1" dirty="0" smtClean="0"/>
              <a:t>double helix </a:t>
            </a:r>
            <a:r>
              <a:rPr lang="en-US" sz="2600" dirty="0" smtClean="0"/>
              <a:t>because DNA is made of </a:t>
            </a:r>
            <a:r>
              <a:rPr lang="en-US" sz="2600" b="1" u="sng" dirty="0" smtClean="0"/>
              <a:t>2</a:t>
            </a:r>
            <a:r>
              <a:rPr lang="en-US" sz="2600" dirty="0" smtClean="0"/>
              <a:t> long chains of nucleotides that are a </a:t>
            </a:r>
            <a:r>
              <a:rPr lang="en-US" sz="2600" b="1" u="sng" dirty="0" smtClean="0"/>
              <a:t>twisted ladder</a:t>
            </a:r>
            <a:endParaRPr lang="en-US" sz="2600" dirty="0" smtClean="0"/>
          </a:p>
          <a:p>
            <a:pPr lvl="1"/>
            <a:r>
              <a:rPr lang="en-US" sz="2000" dirty="0" smtClean="0"/>
              <a:t>If we untwist the 2 strands of the nucleotides then…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b="1" dirty="0" smtClean="0"/>
              <a:t>sides </a:t>
            </a:r>
            <a:r>
              <a:rPr lang="en-US" sz="2000" dirty="0" smtClean="0"/>
              <a:t>of the “ladder” are the </a:t>
            </a:r>
            <a:r>
              <a:rPr lang="en-US" sz="2000" b="1" dirty="0" smtClean="0"/>
              <a:t>5 carbon </a:t>
            </a:r>
            <a:r>
              <a:rPr lang="en-US" sz="2000" b="1" u="sng" dirty="0" smtClean="0"/>
              <a:t>sugars and phosphate </a:t>
            </a:r>
            <a:r>
              <a:rPr lang="en-US" sz="2000" b="1" dirty="0" smtClean="0"/>
              <a:t>group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b="1" dirty="0" smtClean="0"/>
              <a:t>rungs(steps) </a:t>
            </a:r>
            <a:r>
              <a:rPr lang="en-US" sz="2000" dirty="0" smtClean="0"/>
              <a:t>of the “ladder” are the </a:t>
            </a:r>
            <a:r>
              <a:rPr lang="en-US" sz="2000" b="1" dirty="0" smtClean="0"/>
              <a:t>complimentary base pairs: </a:t>
            </a:r>
            <a:r>
              <a:rPr lang="en-US" sz="2000" b="1" u="sng" dirty="0" smtClean="0"/>
              <a:t>A------------T</a:t>
            </a:r>
            <a:r>
              <a:rPr lang="en-US" sz="2000" dirty="0" smtClean="0"/>
              <a:t> &amp; </a:t>
            </a:r>
            <a:r>
              <a:rPr lang="en-US" sz="2000" b="1" u="sng" dirty="0" smtClean="0"/>
              <a:t>C-----------------G</a:t>
            </a:r>
          </a:p>
          <a:p>
            <a:pPr lvl="2"/>
            <a:r>
              <a:rPr lang="en-US" sz="2000" b="1" dirty="0" smtClean="0"/>
              <a:t>Hydrogen bonds (</a:t>
            </a:r>
            <a:r>
              <a:rPr lang="en-US" sz="2000" b="1" u="sng" dirty="0" smtClean="0"/>
              <a:t>weak</a:t>
            </a:r>
            <a:r>
              <a:rPr lang="en-US" sz="2000" b="1" dirty="0" smtClean="0"/>
              <a:t>) </a:t>
            </a:r>
            <a:r>
              <a:rPr lang="en-US" sz="2000" dirty="0" smtClean="0"/>
              <a:t>hold the 2 nitrogen bases together</a:t>
            </a:r>
            <a:endParaRPr lang="en-US" sz="2000" dirty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pic>
        <p:nvPicPr>
          <p:cNvPr id="3074" name="Picture 2" descr="http://academic.brooklyn.cuny.edu/biology/bio4fv/page/molecular%20biology/16-05-doublehel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4105275"/>
            <a:ext cx="47625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/>
          <a:lstStyle/>
          <a:p>
            <a:pPr marL="68580" indent="0"/>
            <a:r>
              <a:rPr lang="en-US" sz="4000" b="1" u="sng" dirty="0" smtClean="0"/>
              <a:t>DNA Replication a.k.a. DNA Synthesis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35089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DNA is replicated </a:t>
            </a:r>
            <a:r>
              <a:rPr lang="en-US" b="1" dirty="0"/>
              <a:t>(</a:t>
            </a:r>
            <a:r>
              <a:rPr lang="en-US" b="1" u="sng" dirty="0" smtClean="0"/>
              <a:t>copied</a:t>
            </a:r>
            <a:r>
              <a:rPr lang="en-US" b="1" dirty="0" smtClean="0"/>
              <a:t>)</a:t>
            </a:r>
            <a:r>
              <a:rPr lang="en-US" dirty="0" smtClean="0"/>
              <a:t> before cell reproduction begins so that the genetic information is copied and passed on to new cells 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amersol.edu.pe/class12/_12sbae/7th/science/images/celldivisionanimation_0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4036786" cy="30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sz="3400" b="1" u="sng" dirty="0" smtClean="0"/>
              <a:t>DNA Replication</a:t>
            </a:r>
            <a:endParaRPr lang="en-US" sz="3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Steps of DNA replication</a:t>
            </a:r>
            <a:endParaRPr lang="en-US" b="1" u="sng" dirty="0"/>
          </a:p>
          <a:p>
            <a:r>
              <a:rPr lang="en-US" dirty="0" smtClean="0"/>
              <a:t>1. </a:t>
            </a:r>
            <a:r>
              <a:rPr lang="en-US" b="1" u="sng" dirty="0" smtClean="0"/>
              <a:t>Enzymes</a:t>
            </a:r>
            <a:r>
              <a:rPr lang="en-US" dirty="0" smtClean="0"/>
              <a:t> unwind and unzip the double helix</a:t>
            </a:r>
          </a:p>
          <a:p>
            <a:r>
              <a:rPr lang="en-US" dirty="0" smtClean="0"/>
              <a:t>2. Each strand serves as a </a:t>
            </a:r>
            <a:r>
              <a:rPr lang="en-US" b="1" u="sng" dirty="0" smtClean="0"/>
              <a:t>template</a:t>
            </a:r>
            <a:r>
              <a:rPr lang="en-US" dirty="0" smtClean="0"/>
              <a:t> (guide) for building a new DNA molecule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With the help of the enzyme </a:t>
            </a:r>
            <a:r>
              <a:rPr lang="en-US" b="1" u="sng" dirty="0" smtClean="0"/>
              <a:t>DNA Polymerase</a:t>
            </a:r>
            <a:r>
              <a:rPr lang="en-US" dirty="0" smtClean="0"/>
              <a:t>-</a:t>
            </a:r>
            <a:r>
              <a:rPr lang="en-US" dirty="0" smtClean="0"/>
              <a:t>Free </a:t>
            </a:r>
            <a:r>
              <a:rPr lang="en-US" b="1" u="sng" dirty="0" smtClean="0"/>
              <a:t>nucleotides</a:t>
            </a:r>
            <a:r>
              <a:rPr lang="en-US" dirty="0" smtClean="0"/>
              <a:t> bond to the template (A-</a:t>
            </a:r>
            <a:r>
              <a:rPr lang="en-US" b="1" u="sng" dirty="0" smtClean="0"/>
              <a:t>T</a:t>
            </a:r>
            <a:r>
              <a:rPr lang="en-US" dirty="0" smtClean="0"/>
              <a:t> &amp; C-</a:t>
            </a:r>
            <a:r>
              <a:rPr lang="en-US" b="1" u="sng" dirty="0" smtClean="0"/>
              <a:t>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orming a </a:t>
            </a:r>
            <a:r>
              <a:rPr lang="en-US" b="1" u="sng" dirty="0" smtClean="0"/>
              <a:t>complimentary</a:t>
            </a:r>
            <a:r>
              <a:rPr lang="en-US" dirty="0" smtClean="0"/>
              <a:t> strand</a:t>
            </a:r>
          </a:p>
          <a:p>
            <a:r>
              <a:rPr lang="en-US" dirty="0" smtClean="0"/>
              <a:t>4. The final product: </a:t>
            </a:r>
            <a:r>
              <a:rPr lang="en-US" b="1" u="sng" dirty="0" smtClean="0"/>
              <a:t>2</a:t>
            </a:r>
            <a:r>
              <a:rPr lang="en-US" dirty="0" smtClean="0"/>
              <a:t> new identical DNA molecules</a:t>
            </a:r>
            <a:endParaRPr lang="en-US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dna_replica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03687"/>
            <a:ext cx="2857500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DNA Replication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www.phschool.com/atschool/phbio/active_art/dna_replication/index.html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static.ddmcdn.com/gif/dna-9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268990" cy="376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275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iRespondGraphMaster</vt:lpstr>
      <vt:lpstr>iRespondQuestionMaster</vt:lpstr>
      <vt:lpstr>Executive</vt:lpstr>
      <vt:lpstr>UNIT:  DNA and RNA How does DNA store and transmit genetic information?  </vt:lpstr>
      <vt:lpstr>PowerPoint Presentation</vt:lpstr>
      <vt:lpstr>DNA: The genetic code</vt:lpstr>
      <vt:lpstr>The structure of DNA</vt:lpstr>
      <vt:lpstr>DNA Replication a.k.a. DNA Synthesis</vt:lpstr>
      <vt:lpstr>DNA Replication</vt:lpstr>
      <vt:lpstr>DNA Replication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96</cp:revision>
  <dcterms:created xsi:type="dcterms:W3CDTF">2012-08-12T15:53:18Z</dcterms:created>
  <dcterms:modified xsi:type="dcterms:W3CDTF">2018-10-15T12:38:10Z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