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embeddedFontLst>
    <p:embeddedFont>
      <p:font typeface="Corbel" panose="020B0503020204020204" pitchFamily="34" charset="0"/>
      <p:regular r:id="rId26"/>
      <p:bold r:id="rId27"/>
      <p:italic r:id="rId28"/>
      <p:boldItalic r:id="rId29"/>
    </p:embeddedFont>
    <p:embeddedFont>
      <p:font typeface="Times" panose="02020603050405020304" pitchFamily="18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Arial Black" panose="020B0A04020102020204" pitchFamily="3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b037e0b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b037e0b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b037e0b1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1b037e0b1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b037e0b1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1b037e0b1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b037e0b1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1b037e0b1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b037e0b1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1b037e0b1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b037e0b1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b037e0b1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b037e0b1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1b037e0b1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b037e0b14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1b037e0b14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b037e0b1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1b037e0b1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b037e0b14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g1b037e0b14_0_1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b037e0b14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1b037e0b14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b037e0b1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b037e0b1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b037e0b1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1b037e0b1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b037e0b14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1b037e0b14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51761b9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51761b9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251761b97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b037e0b1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b037e0b1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b037e0b1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b037e0b14_0_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b037e0b1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1b037e0b1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b037e0b1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b037e0b1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b037e0b1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b037e0b1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b037e0b14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b037e0b14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1b037e0b14_0_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b037e0b1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1b037e0b1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lt2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7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dt" idx="10"/>
          </p:nvPr>
        </p:nvSpPr>
        <p:spPr>
          <a:xfrm>
            <a:off x="165100" y="1169988"/>
            <a:ext cx="2522538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ftr" idx="11"/>
          </p:nvPr>
        </p:nvSpPr>
        <p:spPr>
          <a:xfrm>
            <a:off x="3035300" y="1169988"/>
            <a:ext cx="5194300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8339138" y="1169988"/>
            <a:ext cx="733425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 rot="5400000">
            <a:off x="2259012" y="-26988"/>
            <a:ext cx="46259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/>
          <p:nvPr/>
        </p:nvSpPr>
        <p:spPr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10800000" algn="tl" rotWithShape="0">
              <a:srgbClr val="000000">
                <a:alpha val="5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 rot="5400000">
            <a:off x="4808537" y="2247903"/>
            <a:ext cx="5851525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 rot="5400000">
            <a:off x="541338" y="22066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ftr" idx="11"/>
          </p:nvPr>
        </p:nvSpPr>
        <p:spPr>
          <a:xfrm>
            <a:off x="2640013" y="6376988"/>
            <a:ext cx="3836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Media Clip" type="txAndMedia">
  <p:cSld name="TEXT_AND_MEDIA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4038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media" idx="2"/>
          </p:nvPr>
        </p:nvSpPr>
        <p:spPr>
          <a:xfrm>
            <a:off x="4648200" y="1774825"/>
            <a:ext cx="4038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30250" marR="0" lvl="1" indent="-2730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95363" marR="0" lvl="2" indent="-233362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216025" marR="0" lvl="3" indent="-187325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425575" marR="0" lvl="4" indent="-193675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27632" marR="0" lvl="5" indent="-192532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28800" marR="0" lvl="6" indent="-190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029968" marR="0" lvl="7" indent="-188467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231136" marR="0" lvl="8" indent="-18643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4038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>
            <a:spLocks noGrp="1"/>
          </p:cNvSpPr>
          <p:nvPr>
            <p:ph type="clipArt" idx="2"/>
          </p:nvPr>
        </p:nvSpPr>
        <p:spPr>
          <a:xfrm>
            <a:off x="4648200" y="1774825"/>
            <a:ext cx="4038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30250" marR="0" lvl="1" indent="-2730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95363" marR="0" lvl="2" indent="-233362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216025" marR="0" lvl="3" indent="-187325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425575" marR="0" lvl="4" indent="-193675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27632" marR="0" lvl="5" indent="-192532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28800" marR="0" lvl="6" indent="-190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029968" marR="0" lvl="7" indent="-188467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231136" marR="0" lvl="8" indent="-18643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4038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4648200" y="1774825"/>
            <a:ext cx="4038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/>
          <p:nvPr/>
        </p:nvSpPr>
        <p:spPr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 algn="tl" rotWithShape="0">
              <a:srgbClr val="000000">
                <a:alpha val="5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 algn="tl" rotWithShape="0">
              <a:srgbClr val="000000">
                <a:alpha val="5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457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57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E66C7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6BB76D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E8865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4648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57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E66C7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6BB76D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E8865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3019377" y="1743133"/>
            <a:ext cx="5920641" cy="455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2"/>
          </p:nvPr>
        </p:nvSpPr>
        <p:spPr>
          <a:xfrm>
            <a:off x="167838" y="1730018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 algn="tl" rotWithShape="0">
              <a:srgbClr val="000000">
                <a:alpha val="5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lab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9" descr="DNAPicture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>
            <a:spLocks noGrp="1"/>
          </p:cNvSpPr>
          <p:nvPr>
            <p:ph type="ctrTitle"/>
          </p:nvPr>
        </p:nvSpPr>
        <p:spPr>
          <a:xfrm>
            <a:off x="288925" y="426910"/>
            <a:ext cx="8077200" cy="16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DNA Fingerprinting </a:t>
            </a:r>
            <a:endParaRPr sz="47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1"/>
          </p:nvPr>
        </p:nvSpPr>
        <p:spPr>
          <a:xfrm>
            <a:off x="0" y="5357813"/>
            <a:ext cx="91440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Autofit/>
          </a:bodyPr>
          <a:lstStyle/>
          <a:p>
            <a:pPr marL="609600" marR="0" lvl="0" indent="-609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Chapter 7</a:t>
            </a:r>
            <a:endParaRPr/>
          </a:p>
          <a:p>
            <a:pPr marL="609600" marR="0" lvl="0" indent="-609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SFS1. Students will recognize and classify various types of evidence in relation  to the definition and scope of Forensic Science </a:t>
            </a:r>
            <a:endParaRPr/>
          </a:p>
          <a:p>
            <a:pPr marL="609600" marR="0" lvl="0" indent="-609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SFS3. Students will assess how the analysis of DNA, toxicology, serology, and illicit drugs are used for forensic investigations </a:t>
            </a:r>
            <a:endParaRPr sz="20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609600" marR="0" lvl="0" indent="-609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AutoNum type="alphaLcPeriod" startAt="6"/>
            </a:pPr>
            <a:r>
              <a:rPr lang="en-US"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Compare short tandem repeat patterns (STR) and relate to identifying the DNA of an individual. </a:t>
            </a:r>
            <a:endParaRPr/>
          </a:p>
          <a:p>
            <a:pPr marL="609600" marR="0" lvl="0" indent="-609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AutoNum type="alphaLcPeriod" startAt="6"/>
            </a:pPr>
            <a:r>
              <a:rPr lang="en-US"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Understand the use of the DNA database for DNA profiling.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marL="609600" marR="0" lvl="0" indent="-609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609600" marR="0" lvl="0" indent="-609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609600" marR="0" lvl="0" indent="-609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most of this ppt comes from K. Kohli’s site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Step Two:  Restriction Fragments</a:t>
            </a:r>
            <a:endParaRPr sz="405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20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DNA is cut with </a:t>
            </a:r>
            <a:r>
              <a:rPr lang="en-US" sz="3200" b="0" i="0" u="sng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restriction enzymes</a:t>
            </a:r>
            <a:endParaRPr/>
          </a:p>
        </p:txBody>
      </p:sp>
      <p:pic>
        <p:nvPicPr>
          <p:cNvPr id="191" name="Google Shape;191;p28" descr="http://www.molecularstation.com/w/images/2/2d/Restriction-digestion-stick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8025" y="2968425"/>
            <a:ext cx="1542900" cy="11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 descr="http://content.answers.com/main/content/wp/en-commons/thumb/4/45/120px-SmaI_restriction_enzyme_recognition_site.sv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0375" y="5662000"/>
            <a:ext cx="1438200" cy="6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 descr="http://www-saps.plantsci.cam.ac.uk/worksheets/scotland/images/aatt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9950" y="2736825"/>
            <a:ext cx="6037200" cy="29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Step Three:  Amplification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1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-US" sz="3000"/>
              <a:t> </a:t>
            </a:r>
            <a:r>
              <a:rPr lang="en-US" sz="3000" b="1"/>
              <a:t>Amplification: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polymerase chain reaction (</a:t>
            </a:r>
            <a:r>
              <a:rPr lang="en-US" sz="3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PCR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</a:t>
            </a:r>
            <a:r>
              <a:rPr lang="en-US" sz="3000"/>
              <a:t>makes more DNA by copying it over and over again </a:t>
            </a:r>
            <a:endParaRPr/>
          </a:p>
        </p:txBody>
      </p:sp>
      <p:pic>
        <p:nvPicPr>
          <p:cNvPr id="200" name="Google Shape;200;p29" descr="http://users.ugent.be/~avierstr/principles/pcrcopie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3373438"/>
            <a:ext cx="6400800" cy="32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Step Four:  Gel Electrophoresis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6" name="Google Shape;206;p30"/>
          <p:cNvSpPr txBox="1">
            <a:spLocks noGrp="1"/>
          </p:cNvSpPr>
          <p:nvPr>
            <p:ph type="body" idx="1"/>
          </p:nvPr>
        </p:nvSpPr>
        <p:spPr>
          <a:xfrm>
            <a:off x="152400" y="1752600"/>
            <a:ext cx="3886200" cy="47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DNA samples are loaded into wells in agar</a:t>
            </a:r>
            <a:endParaRPr sz="3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3815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/>
              <a:t>loaded agar is placed in a gel box and covered with buffer solution</a:t>
            </a:r>
            <a:endParaRPr/>
          </a:p>
        </p:txBody>
      </p:sp>
      <p:pic>
        <p:nvPicPr>
          <p:cNvPr id="207" name="Google Shape;207;p30" descr="http://upload.wikimedia.org/wikipedia/commons/thumb/a/a6/Gel_electrophoresis_apparatus.JPG/288px-Gel_electrophoresis_apparatu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7700" y="1947425"/>
            <a:ext cx="3329100" cy="42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Step Four:  Gel Electrophoresis (continued)</a:t>
            </a:r>
            <a:endParaRPr sz="405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>
            <a:off x="4876800" y="236220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 electrical current is passed through the box</a:t>
            </a:r>
            <a:endParaRPr sz="3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/>
              <a:t>DNA moves to + electrode </a:t>
            </a:r>
            <a:endParaRPr/>
          </a:p>
        </p:txBody>
      </p:sp>
      <p:pic>
        <p:nvPicPr>
          <p:cNvPr id="214" name="Google Shape;21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133600"/>
            <a:ext cx="4324200" cy="38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Step Four:  Gel Electrophoresis (continued)</a:t>
            </a:r>
            <a:endParaRPr sz="405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0" name="Google Shape;220;p32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Shorter pieces of DNA travel farther through the gel, leaving a banding pattern</a:t>
            </a:r>
            <a:endParaRPr/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DNA is stained for viewing</a:t>
            </a:r>
            <a:endParaRPr/>
          </a:p>
        </p:txBody>
      </p:sp>
      <p:pic>
        <p:nvPicPr>
          <p:cNvPr id="221" name="Google Shape;221;p32" descr="http://www.gbiosciences.com/ResearchUploads/ResearchProductsImages/mediumimages/RapidSTAIN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3581400"/>
            <a:ext cx="3810000" cy="26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Step Five:  Analyzing Results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1"/>
          </p:nvPr>
        </p:nvSpPr>
        <p:spPr>
          <a:xfrm>
            <a:off x="152400" y="1774825"/>
            <a:ext cx="6172200" cy="46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Char char="◼"/>
            </a:pPr>
            <a:r>
              <a:rPr lang="en-US" sz="3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Southern blotting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to allow specific fragments to be compared</a:t>
            </a:r>
            <a:endParaRPr/>
          </a:p>
          <a:p>
            <a:pPr marL="438150" marR="0" lvl="0" indent="-1612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8" name="Google Shape;228;p33" descr="http://www.scholarnet.co.nz/member/courses/sol/data/images/biology/electrophoresis_ge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2133600"/>
            <a:ext cx="1971600" cy="38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Step Five:  Analyzing Results (continued)</a:t>
            </a:r>
            <a:endParaRPr sz="405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1"/>
          </p:nvPr>
        </p:nvSpPr>
        <p:spPr>
          <a:xfrm>
            <a:off x="0" y="2209800"/>
            <a:ext cx="35052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Samples from children have bands that are also found in one or the other of their parents</a:t>
            </a:r>
            <a:endParaRPr/>
          </a:p>
        </p:txBody>
      </p:sp>
      <p:pic>
        <p:nvPicPr>
          <p:cNvPr id="235" name="Google Shape;23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1828800"/>
            <a:ext cx="5638800" cy="44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Short Tandem Repeats (STR</a:t>
            </a:r>
            <a:r>
              <a:rPr lang="en-US"/>
              <a:t>s)</a:t>
            </a:r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body" idx="1"/>
          </p:nvPr>
        </p:nvSpPr>
        <p:spPr>
          <a:xfrm>
            <a:off x="152400" y="1774825"/>
            <a:ext cx="8991600" cy="46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latest method of DNA typing</a:t>
            </a:r>
            <a:endParaRPr sz="3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They serve as useful markers for identification</a:t>
            </a:r>
            <a:endParaRPr sz="3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Advantages:</a:t>
            </a:r>
            <a:endParaRPr sz="3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730250" lvl="1" indent="-3035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less susceptible to degradation</a:t>
            </a:r>
            <a:endParaRPr sz="3000"/>
          </a:p>
          <a:p>
            <a:pPr marL="730250" lvl="1" indent="-3035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ideal for multiplication by PCR</a:t>
            </a:r>
            <a:endParaRPr sz="30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2" name="Google Shape;242;p35"/>
          <p:cNvSpPr/>
          <p:nvPr/>
        </p:nvSpPr>
        <p:spPr>
          <a:xfrm>
            <a:off x="4933950" y="-628650"/>
            <a:ext cx="184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STR’s</a:t>
            </a:r>
            <a:endParaRPr/>
          </a:p>
        </p:txBody>
      </p:sp>
      <p:sp>
        <p:nvSpPr>
          <p:cNvPr id="248" name="Google Shape;248;p36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4033800" cy="46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high degree of individualism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Currently, the US has standardized 13 STR’s for entry into CODIS</a:t>
            </a:r>
            <a:endParaRPr/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  <a:endParaRPr/>
          </a:p>
        </p:txBody>
      </p:sp>
      <p:pic>
        <p:nvPicPr>
          <p:cNvPr id="249" name="Google Shape;249;p36" descr="bi_cod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828800"/>
            <a:ext cx="38862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CODIS</a:t>
            </a:r>
            <a:endParaRPr/>
          </a:p>
        </p:txBody>
      </p:sp>
      <p:sp>
        <p:nvSpPr>
          <p:cNvPr id="255" name="Google Shape;255;p37"/>
          <p:cNvSpPr txBox="1">
            <a:spLocks noGrp="1"/>
          </p:cNvSpPr>
          <p:nvPr>
            <p:ph type="body" idx="1"/>
          </p:nvPr>
        </p:nvSpPr>
        <p:spPr>
          <a:xfrm>
            <a:off x="838200" y="1774825"/>
            <a:ext cx="7848600" cy="46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Combined DNA Index System</a:t>
            </a:r>
            <a:r>
              <a:rPr lang="en-US"/>
              <a:t>: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a computer software program developed by the FBI that maintains local, state, and national databases of DNA profiles</a:t>
            </a:r>
            <a:endParaRPr/>
          </a:p>
        </p:txBody>
      </p:sp>
      <p:sp>
        <p:nvSpPr>
          <p:cNvPr id="256" name="Google Shape;256;p37"/>
          <p:cNvSpPr/>
          <p:nvPr/>
        </p:nvSpPr>
        <p:spPr>
          <a:xfrm>
            <a:off x="4933950" y="-628650"/>
            <a:ext cx="184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Arial Black"/>
                <a:ea typeface="Arial Black"/>
                <a:cs typeface="Arial Black"/>
                <a:sym typeface="Arial Black"/>
              </a:rPr>
              <a:t>Historical Information</a:t>
            </a:r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228600" y="1447800"/>
            <a:ext cx="89154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James Watson and Francis Crick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—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1953 discovered DNA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configuration</a:t>
            </a:r>
            <a:endParaRPr/>
          </a:p>
          <a:p>
            <a:pPr marL="438150" marR="0" lvl="0" indent="-323850" algn="l" rtl="0">
              <a:spcBef>
                <a:spcPts val="128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Alec Jeffreys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—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1985 </a:t>
            </a:r>
            <a:r>
              <a:rPr lang="en-US" sz="3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isolated DNA markers developed the DN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A fingerprinting </a:t>
            </a:r>
            <a:r>
              <a:rPr lang="en-US" sz="3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438150" marR="0" lvl="0" indent="-323850" algn="l" rtl="0">
              <a:spcBef>
                <a:spcPts val="128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Kary Mullis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—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1985 developed PCR testing</a:t>
            </a:r>
            <a:endParaRPr/>
          </a:p>
          <a:p>
            <a:pPr marL="438150" marR="0" lvl="0" indent="-323850" algn="l" rtl="0">
              <a:spcBef>
                <a:spcPts val="128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1988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—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FBI starts DNA casework</a:t>
            </a:r>
            <a:endParaRPr/>
          </a:p>
          <a:p>
            <a:pPr marL="438150" marR="0" lvl="0" indent="-323850" algn="l" rtl="0">
              <a:spcBef>
                <a:spcPts val="128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1998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—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FBI launches CODIS database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Mitochondrial DNA</a:t>
            </a:r>
            <a:endParaRPr/>
          </a:p>
        </p:txBody>
      </p:sp>
      <p:sp>
        <p:nvSpPr>
          <p:cNvPr id="262" name="Google Shape;262;p38"/>
          <p:cNvSpPr txBox="1">
            <a:spLocks noGrp="1"/>
          </p:cNvSpPr>
          <p:nvPr>
            <p:ph type="body" idx="1"/>
          </p:nvPr>
        </p:nvSpPr>
        <p:spPr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Analyzes DNA found in cell mitochondria rather than from the nucleus</a:t>
            </a:r>
            <a:endParaRPr/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Inherited maternally</a:t>
            </a:r>
            <a:endParaRPr/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Uses small amounts of DNA</a:t>
            </a:r>
            <a:endParaRPr/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FBI does mitochondrial analysis on case by case basis</a:t>
            </a:r>
            <a:endParaRPr/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Private labs will process - $1500 or more per sample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“John Doe” Warrant</a:t>
            </a:r>
            <a:endParaRPr/>
          </a:p>
        </p:txBody>
      </p:sp>
      <p:sp>
        <p:nvSpPr>
          <p:cNvPr id="268" name="Google Shape;268;p39"/>
          <p:cNvSpPr txBox="1">
            <a:spLocks noGrp="1"/>
          </p:cNvSpPr>
          <p:nvPr>
            <p:ph type="body" idx="1"/>
          </p:nvPr>
        </p:nvSpPr>
        <p:spPr>
          <a:xfrm>
            <a:off x="0" y="1774825"/>
            <a:ext cx="5257800" cy="46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DNA profile is used as the description on the arrest warrant</a:t>
            </a:r>
            <a:endParaRPr/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First “JD” warrant issued in 1999 – Wisconsin</a:t>
            </a:r>
            <a:endParaRPr/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“JD” warrant states that investigators can arrest anyone with matching DNA profile</a:t>
            </a:r>
            <a:endParaRPr/>
          </a:p>
          <a:p>
            <a:pPr marL="438150" marR="0" lvl="0" indent="-18160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38150" marR="0" lvl="0" indent="-18160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69" name="Google Shape;26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2209800"/>
            <a:ext cx="3352800" cy="22860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>
            <a:spLocks noGrp="1"/>
          </p:cNvSpPr>
          <p:nvPr>
            <p:ph type="title"/>
          </p:nvPr>
        </p:nvSpPr>
        <p:spPr>
          <a:xfrm>
            <a:off x="0" y="1807800"/>
            <a:ext cx="9144000" cy="3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http://learn.genetics.utah.edu/content/labs/</a:t>
            </a:r>
            <a:endParaRPr sz="7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7510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Arial Black"/>
                <a:ea typeface="Arial Black"/>
                <a:cs typeface="Arial Black"/>
                <a:sym typeface="Arial Black"/>
              </a:rPr>
              <a:t>Where Is DNA Found?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ucleated body cells</a:t>
            </a:r>
            <a:endParaRPr/>
          </a:p>
          <a:p>
            <a:pPr marL="730250" marR="0" lvl="1" indent="-31623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 blood cells, semen, saliva, urine, hair root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(with follicle cells)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teeth, bone, tissue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 blood cells have no nuclei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DNA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0" y="1524000"/>
            <a:ext cx="50292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lang="en-US" sz="2800"/>
              <a:t>A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double stranded macromolecule because of nucleotide base pairing</a:t>
            </a:r>
            <a:endParaRPr sz="2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730250" marR="0" lvl="1" indent="-25527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→ T (Always)</a:t>
            </a:r>
            <a:endParaRPr/>
          </a:p>
          <a:p>
            <a:pPr marL="730250" marR="0" lvl="1" indent="-25527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 → G (Always)</a:t>
            </a:r>
            <a:endParaRPr sz="2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38150" marR="0" lvl="0" indent="-32385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99.9% the sam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e in humans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438150" marR="0" lvl="0" indent="-32385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◼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0.1% is different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438150" lvl="0" indent="-35941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◼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Use the 0.1% to generate a DNA profile of an individual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438150" marR="0" lvl="0" indent="-18160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50" name="Google Shape;150;p22" descr="seq02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2438400"/>
            <a:ext cx="4267200" cy="271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Arial Black"/>
                <a:ea typeface="Arial Black"/>
                <a:cs typeface="Arial Black"/>
                <a:sym typeface="Arial Black"/>
              </a:rPr>
              <a:t>Uses of DNA Profiling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152400" y="1676400"/>
            <a:ext cx="8991600" cy="46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Noto Sans Symbols"/>
              <a:buChar char="▪"/>
            </a:pPr>
            <a:r>
              <a:rPr lang="en-US" sz="4800"/>
              <a:t>identify </a:t>
            </a:r>
            <a:r>
              <a:rPr lang="en-US" sz="4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suspects or vict</a:t>
            </a:r>
            <a:r>
              <a:rPr lang="en-US" sz="4800"/>
              <a:t>ims </a:t>
            </a:r>
            <a:endParaRPr sz="4800"/>
          </a:p>
          <a:p>
            <a:pPr marL="4381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Noto Sans Symbols"/>
              <a:buChar char="▪"/>
            </a:pPr>
            <a:r>
              <a:rPr lang="en-US" sz="4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exonerate individuals</a:t>
            </a:r>
            <a:endParaRPr sz="4800"/>
          </a:p>
          <a:p>
            <a:pPr marL="4381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Noto Sans Symbols"/>
              <a:buChar char="▪"/>
            </a:pPr>
            <a:r>
              <a:rPr lang="en-US" sz="4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determine maternity or paternity</a:t>
            </a:r>
            <a:endParaRPr sz="4800"/>
          </a:p>
          <a:p>
            <a:pPr marL="4381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Noto Sans Symbols"/>
              <a:buChar char="▪"/>
            </a:pPr>
            <a:r>
              <a:rPr lang="en-US" sz="4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match organ donors</a:t>
            </a:r>
            <a:endParaRPr sz="4800"/>
          </a:p>
          <a:p>
            <a:pPr marL="4381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Noto Sans Symbols"/>
              <a:buChar char="▪"/>
            </a:pPr>
            <a:r>
              <a:rPr lang="en-US" sz="4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identify human remains</a:t>
            </a:r>
            <a:endParaRPr sz="4800"/>
          </a:p>
          <a:p>
            <a:pPr marL="4381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458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Avoiding contamination</a:t>
            </a:r>
            <a:endParaRPr sz="4100" b="1" i="0" u="none" strike="noStrike" cap="none">
              <a:solidFill>
                <a:srgbClr val="3A76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144000" y="1568400"/>
            <a:ext cx="90381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533400" marR="0" lvl="0" indent="-54102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lang="en-US" sz="4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Use disposable </a:t>
            </a:r>
            <a:r>
              <a:rPr lang="en-US" sz="4800"/>
              <a:t>everything</a:t>
            </a:r>
            <a:endParaRPr sz="4800"/>
          </a:p>
          <a:p>
            <a:pPr marL="533400" marR="0" lvl="0" indent="-541020" algn="l" rtl="0">
              <a:lnSpc>
                <a:spcPct val="85000"/>
              </a:lnSpc>
              <a:spcBef>
                <a:spcPts val="112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lang="en-US" sz="4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Avoid </a:t>
            </a:r>
            <a:r>
              <a:rPr lang="en-US" sz="4800"/>
              <a:t>talking </a:t>
            </a:r>
            <a:r>
              <a:rPr lang="en-US" sz="4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 the evidence area </a:t>
            </a:r>
            <a:endParaRPr sz="4800"/>
          </a:p>
          <a:p>
            <a:pPr marL="533400" marR="0" lvl="0" indent="-541020" algn="l" rtl="0">
              <a:lnSpc>
                <a:spcPct val="85000"/>
              </a:lnSpc>
              <a:spcBef>
                <a:spcPts val="112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lang="en-US" sz="4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Air-dry evidence or freeze it </a:t>
            </a:r>
            <a:endParaRPr sz="4800"/>
          </a:p>
          <a:p>
            <a:pPr marL="533400" marR="0" lvl="0" indent="-541020" algn="l" rtl="0">
              <a:lnSpc>
                <a:spcPct val="85000"/>
              </a:lnSpc>
              <a:spcBef>
                <a:spcPts val="112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●"/>
            </a:pPr>
            <a:r>
              <a:rPr lang="en-US" sz="4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cool and dry during transportation and storage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Packaging Biological Evidence</a:t>
            </a:r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Dried blood</a:t>
            </a:r>
            <a:endParaRPr/>
          </a:p>
          <a:p>
            <a:pPr marL="730250" marR="0" lvl="1" indent="-273050" algn="l" rtl="0">
              <a:spcBef>
                <a:spcPts val="0"/>
              </a:spcBef>
              <a:spcAft>
                <a:spcPts val="0"/>
              </a:spcAft>
              <a:buSzPts val="2520"/>
              <a:buChar char="▪"/>
            </a:pPr>
            <a:r>
              <a:rPr lang="en-US"/>
              <a:t>swap with clean cotton swab dipped in distilled water</a:t>
            </a:r>
            <a:endParaRPr/>
          </a:p>
          <a:p>
            <a:pPr marL="438150" marR="0" lvl="0" indent="-323850" algn="l" rtl="0">
              <a:spcBef>
                <a:spcPts val="14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Standard/reference DNA specimens must also be collected</a:t>
            </a:r>
            <a:endParaRPr/>
          </a:p>
          <a:p>
            <a:pPr marL="730250" marR="0" lvl="1" indent="-275590" algn="l" rtl="0">
              <a:spcBef>
                <a:spcPts val="14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▪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blood or the buccal swab</a:t>
            </a:r>
            <a:endParaRPr/>
          </a:p>
        </p:txBody>
      </p:sp>
      <p:sp>
        <p:nvSpPr>
          <p:cNvPr id="169" name="Google Shape;169;p25"/>
          <p:cNvSpPr/>
          <p:nvPr/>
        </p:nvSpPr>
        <p:spPr>
          <a:xfrm rot="5400000">
            <a:off x="-1498600" y="3479800"/>
            <a:ext cx="3657600" cy="508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00"/>
                </a:solidFill>
                <a:latin typeface="Times New Roman"/>
              </a:rPr>
              <a:t>DNA</a:t>
            </a:r>
          </a:p>
        </p:txBody>
      </p:sp>
      <p:sp>
        <p:nvSpPr>
          <p:cNvPr id="170" name="Google Shape;170;p25"/>
          <p:cNvSpPr/>
          <p:nvPr/>
        </p:nvSpPr>
        <p:spPr>
          <a:xfrm>
            <a:off x="4933950" y="-628650"/>
            <a:ext cx="184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749808" y="118872"/>
            <a:ext cx="8013300" cy="1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is DNA processed?</a:t>
            </a:r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Step One:  Extraction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>
            <a:off x="152400" y="1774825"/>
            <a:ext cx="4419600" cy="46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Cells are treated</a:t>
            </a:r>
            <a:r>
              <a:rPr lang="en-US"/>
              <a:t>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 separate the DNA from everything else</a:t>
            </a:r>
            <a:endParaRPr/>
          </a:p>
        </p:txBody>
      </p:sp>
      <p:pic>
        <p:nvPicPr>
          <p:cNvPr id="184" name="Google Shape;184;p27" descr="http://www.wired.com/news/images/full/dna3_f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676400"/>
            <a:ext cx="35718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595</Words>
  <Application>Microsoft Office PowerPoint</Application>
  <PresentationFormat>On-screen Show (4:3)</PresentationFormat>
  <Paragraphs>97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Noto Sans Symbols</vt:lpstr>
      <vt:lpstr>Corbel</vt:lpstr>
      <vt:lpstr>Times New Roman</vt:lpstr>
      <vt:lpstr>Times</vt:lpstr>
      <vt:lpstr>Arial</vt:lpstr>
      <vt:lpstr>Calibri</vt:lpstr>
      <vt:lpstr>Arial Black</vt:lpstr>
      <vt:lpstr>Module</vt:lpstr>
      <vt:lpstr>Custom</vt:lpstr>
      <vt:lpstr>DNA Fingerprinting </vt:lpstr>
      <vt:lpstr>Historical Information</vt:lpstr>
      <vt:lpstr>Where Is DNA Found?</vt:lpstr>
      <vt:lpstr>DNA</vt:lpstr>
      <vt:lpstr>Uses of DNA Profiling</vt:lpstr>
      <vt:lpstr>Avoiding contamination</vt:lpstr>
      <vt:lpstr>Packaging Biological Evidence</vt:lpstr>
      <vt:lpstr>How is DNA processed?</vt:lpstr>
      <vt:lpstr>Step One:  Extraction</vt:lpstr>
      <vt:lpstr>Step Two:  Restriction Fragments</vt:lpstr>
      <vt:lpstr>Step Three:  Amplification</vt:lpstr>
      <vt:lpstr>Step Four:  Gel Electrophoresis</vt:lpstr>
      <vt:lpstr>Step Four:  Gel Electrophoresis (continued)</vt:lpstr>
      <vt:lpstr>Step Four:  Gel Electrophoresis (continued)</vt:lpstr>
      <vt:lpstr>Step Five:  Analyzing Results</vt:lpstr>
      <vt:lpstr>Step Five:  Analyzing Results (continued)</vt:lpstr>
      <vt:lpstr>Short Tandem Repeats (STRs)</vt:lpstr>
      <vt:lpstr>STR’s</vt:lpstr>
      <vt:lpstr>CODIS</vt:lpstr>
      <vt:lpstr>Mitochondrial DNA</vt:lpstr>
      <vt:lpstr>“John Doe” Warrant</vt:lpstr>
      <vt:lpstr>http://learn.genetics.utah.edu/content/labs/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Fingerprinting</dc:title>
  <dc:creator>Allyson John</dc:creator>
  <cp:lastModifiedBy>Allyson John</cp:lastModifiedBy>
  <cp:revision>2</cp:revision>
  <dcterms:modified xsi:type="dcterms:W3CDTF">2019-02-04T17:47:19Z</dcterms:modified>
</cp:coreProperties>
</file>