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985" r:id="rId3"/>
  </p:sldMasterIdLst>
  <p:handoutMasterIdLst>
    <p:handoutMasterId r:id="rId12"/>
  </p:handoutMasterIdLst>
  <p:sldIdLst>
    <p:sldId id="256" r:id="rId4"/>
    <p:sldId id="258" r:id="rId5"/>
    <p:sldId id="259" r:id="rId6"/>
    <p:sldId id="267" r:id="rId7"/>
    <p:sldId id="261" r:id="rId8"/>
    <p:sldId id="286" r:id="rId9"/>
    <p:sldId id="283" r:id="rId10"/>
    <p:sldId id="285" r:id="rId1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October 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316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UNIT:  Genetics</a:t>
            </a:r>
            <a:br>
              <a:rPr lang="en-US" sz="2800" b="1" dirty="0"/>
            </a:br>
            <a:r>
              <a:rPr lang="en-US" sz="2700" b="1" dirty="0"/>
              <a:t>How do dihybrid crosses show patterns of inheritance?</a:t>
            </a:r>
            <a:br>
              <a:rPr lang="en-US" sz="2700" b="1" dirty="0"/>
            </a:br>
            <a:endParaRPr lang="en-US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286986" y="1295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lvl="1"/>
            <a:r>
              <a:rPr lang="en-US" sz="2400" dirty="0"/>
              <a:t> </a:t>
            </a:r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295400"/>
            <a:ext cx="9049986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u="sng" dirty="0" err="1">
                <a:solidFill>
                  <a:schemeClr val="tx2">
                    <a:lumMod val="75000"/>
                  </a:schemeClr>
                </a:solidFill>
              </a:rPr>
              <a:t>Dihybrid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 Genotypes and Phenotypes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Courier New" pitchFamily="49" charset="0"/>
              <a:buChar char="o"/>
            </a:pP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Dihybrid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crosses-</a:t>
            </a:r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traits being studied at a time</a:t>
            </a:r>
          </a:p>
          <a:p>
            <a:pPr lvl="0" algn="l"/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Examples: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The key below represents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two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traits for pea plants: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plant height and seed color.</a:t>
            </a:r>
          </a:p>
          <a:p>
            <a:pPr lvl="0" algn="l"/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Courier New" pitchFamily="49" charset="0"/>
              <a:buChar char="o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Flower color: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=purple                   Height: T=tall			 	p=white			        t=short</a:t>
            </a:r>
          </a:p>
          <a:p>
            <a:pPr lvl="3" algn="l"/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 err="1"/>
              <a:t>Dihybrid</a:t>
            </a:r>
            <a:r>
              <a:rPr lang="en-US" sz="5400" u="sng" dirty="0"/>
              <a:t> crosses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15000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b="1" dirty="0"/>
              <a:t>What </a:t>
            </a:r>
            <a:r>
              <a:rPr lang="en-US" sz="2800" b="1" u="sng" dirty="0"/>
              <a:t>genotype</a:t>
            </a:r>
            <a:r>
              <a:rPr lang="en-US" sz="2800" b="1" dirty="0"/>
              <a:t> represents the following below?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Flower color: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=purple                   Height: T=tall			 	p=white			        t=short</a:t>
            </a:r>
            <a:endParaRPr lang="en-US" sz="2800" b="1" dirty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dirty="0"/>
              <a:t>White flowers and homozygous tall plants-</a:t>
            </a:r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r>
              <a:rPr lang="en-US" sz="2800" dirty="0"/>
              <a:t>Pure purple flowers and short plants -</a:t>
            </a:r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410" y="1524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Constructing </a:t>
            </a:r>
            <a:r>
              <a:rPr lang="en-US" sz="4000" b="1" u="sng" dirty="0" err="1"/>
              <a:t>Dihybrid</a:t>
            </a:r>
            <a:r>
              <a:rPr lang="en-US" sz="4000" b="1" u="sng" dirty="0"/>
              <a:t> Crosses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57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r>
              <a:rPr lang="en-US" sz="2800" dirty="0"/>
              <a:t> A </a:t>
            </a:r>
            <a:r>
              <a:rPr lang="en-US" sz="2800" b="1" dirty="0" err="1"/>
              <a:t>dihybrid</a:t>
            </a:r>
            <a:r>
              <a:rPr lang="en-US" sz="2800" b="1" dirty="0"/>
              <a:t> </a:t>
            </a:r>
            <a:r>
              <a:rPr lang="en-US" sz="2800" dirty="0"/>
              <a:t>cross is a genetic cross that studies the inheritance of </a:t>
            </a:r>
            <a:r>
              <a:rPr lang="en-US" sz="2800" b="1" u="sng" dirty="0"/>
              <a:t>2</a:t>
            </a:r>
            <a:r>
              <a:rPr lang="en-US" sz="2800" dirty="0"/>
              <a:t> different traits at the same time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Fill in the following Punnett square that represents the crossing of one dog who has white fur (b) and a short (t) tail and the other parent who is homozygous black fur (B) with a heterozygous long tail (</a:t>
            </a:r>
            <a:r>
              <a:rPr lang="en-US" sz="2800"/>
              <a:t>T).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1. Key: B=Black, b=white; T=long, t=short</a:t>
            </a:r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9497"/>
            <a:ext cx="7924800" cy="1066800"/>
          </a:xfrm>
        </p:spPr>
        <p:txBody>
          <a:bodyPr>
            <a:normAutofit/>
          </a:bodyPr>
          <a:lstStyle/>
          <a:p>
            <a:pPr marL="68580"/>
            <a:r>
              <a:rPr lang="en-US" sz="4000" b="1" u="sng" dirty="0"/>
              <a:t>2. Genotypes of the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565944"/>
            <a:ext cx="8850085" cy="62920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2800" dirty="0"/>
              <a:t>	</a:t>
            </a:r>
            <a:r>
              <a:rPr lang="en-US" sz="2800" b="1" dirty="0"/>
              <a:t>Dad					Mom</a:t>
            </a:r>
            <a:endParaRPr lang="en-US" sz="2800" dirty="0"/>
          </a:p>
          <a:p>
            <a:pPr marL="0" lvl="1" indent="0">
              <a:buNone/>
            </a:pPr>
            <a:endParaRPr lang="en-US" sz="5400" b="1" u="sng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5400" b="1" u="sng" dirty="0"/>
              <a:t>    bb</a:t>
            </a:r>
            <a:r>
              <a:rPr lang="en-US" sz="5400" b="1" u="sng" dirty="0">
                <a:solidFill>
                  <a:schemeClr val="tx1"/>
                </a:solidFill>
              </a:rPr>
              <a:t> t  </a:t>
            </a:r>
            <a:r>
              <a:rPr lang="en-US" sz="5400" b="1" u="sng" dirty="0" err="1">
                <a:solidFill>
                  <a:schemeClr val="tx1"/>
                </a:solidFill>
              </a:rPr>
              <a:t>t</a:t>
            </a:r>
            <a:r>
              <a:rPr lang="en-US" sz="5400" b="1" u="sng" dirty="0">
                <a:solidFill>
                  <a:schemeClr val="tx1"/>
                </a:solidFill>
              </a:rPr>
              <a:t>    </a:t>
            </a:r>
            <a:r>
              <a:rPr lang="en-US" sz="5400" b="1" dirty="0">
                <a:solidFill>
                  <a:schemeClr val="tx1"/>
                </a:solidFill>
              </a:rPr>
              <a:t>X  </a:t>
            </a:r>
            <a:r>
              <a:rPr lang="en-US" sz="5400" b="1" u="sng" dirty="0"/>
              <a:t>      BBT</a:t>
            </a:r>
            <a:r>
              <a:rPr lang="en-US" sz="5400" b="1" u="sng" dirty="0">
                <a:solidFill>
                  <a:schemeClr val="tx1"/>
                </a:solidFill>
              </a:rPr>
              <a:t>   t</a:t>
            </a:r>
          </a:p>
          <a:p>
            <a:pPr marL="0" lvl="1" indent="0">
              <a:buNone/>
            </a:pPr>
            <a:endParaRPr lang="en-US" sz="2400" b="1" dirty="0"/>
          </a:p>
          <a:p>
            <a:pPr marL="0" lvl="1" indent="0">
              <a:buNone/>
            </a:pPr>
            <a:r>
              <a:rPr lang="en-US" sz="2400" b="1" dirty="0"/>
              <a:t>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/>
          </a:p>
          <a:p>
            <a:r>
              <a:rPr lang="en-US" sz="2400" b="1" dirty="0"/>
              <a:t>Think F.O.I.L. to figure out the sex cells that each parent would make!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224" y="3333730"/>
            <a:ext cx="911544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40" y="3333730"/>
            <a:ext cx="1579245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376" y="3298697"/>
            <a:ext cx="714375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2.bp.blogspot.com/-iMHmSloVCMA/TatRZzq0cqI/AAAAAAAAARw/dnyN197EKIU/s1600/curved_arr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434" y="3298697"/>
            <a:ext cx="1642110" cy="152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752600"/>
            <a:ext cx="1899286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817370"/>
            <a:ext cx="1171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11715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charlestongroupfitness.com/images/curved_arrow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217551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61129" y="1757142"/>
            <a:ext cx="700801" cy="239188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53068" y="5744603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7350" y="4434311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7997" y="3081058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8510" y="1546046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438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67839" y="77448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83569" y="80115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4523388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8053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549" y="4689583"/>
            <a:ext cx="743122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81182"/>
              </p:ext>
            </p:extLst>
          </p:nvPr>
        </p:nvGraphicFramePr>
        <p:xfrm>
          <a:off x="1530418" y="1609800"/>
          <a:ext cx="739616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Freeform 25"/>
          <p:cNvSpPr/>
          <p:nvPr/>
        </p:nvSpPr>
        <p:spPr>
          <a:xfrm>
            <a:off x="-16941" y="3328138"/>
            <a:ext cx="700801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549" y="5616551"/>
            <a:ext cx="700801" cy="475639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3" y="225358"/>
            <a:ext cx="88392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400" dirty="0"/>
              <a:t>           </a:t>
            </a:r>
            <a:r>
              <a:rPr lang="en-US" sz="4400" b="1" u="sng" dirty="0"/>
              <a:t>BT</a:t>
            </a:r>
            <a:r>
              <a:rPr lang="en-US" sz="4400" b="1" dirty="0"/>
              <a:t>         </a:t>
            </a:r>
            <a:r>
              <a:rPr lang="en-US" sz="4400" b="1" u="sng" dirty="0" err="1"/>
              <a:t>B</a:t>
            </a:r>
            <a:r>
              <a:rPr lang="en-US" sz="4400" b="1" dirty="0" err="1"/>
              <a:t>t</a:t>
            </a:r>
            <a:r>
              <a:rPr lang="en-US" sz="4400" b="1" dirty="0"/>
              <a:t>		B</a:t>
            </a:r>
            <a:r>
              <a:rPr lang="en-US" sz="4400" b="1" u="sng" dirty="0"/>
              <a:t>T</a:t>
            </a:r>
            <a:r>
              <a:rPr lang="en-US" sz="4400" b="1" dirty="0"/>
              <a:t>         </a:t>
            </a:r>
            <a:r>
              <a:rPr lang="en-US" sz="4400" b="1" dirty="0" err="1"/>
              <a:t>Bt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    </a:t>
            </a:r>
            <a:r>
              <a:rPr lang="en-US" sz="4400" b="1" dirty="0" err="1"/>
              <a:t>bt</a:t>
            </a:r>
            <a:r>
              <a:rPr lang="en-US" sz="4400" dirty="0"/>
              <a:t>			</a:t>
            </a:r>
          </a:p>
          <a:p>
            <a:pPr marL="0" indent="0">
              <a:buNone/>
            </a:pPr>
            <a:r>
              <a:rPr lang="en-US" sz="4400" dirty="0"/>
              <a:t>     </a:t>
            </a:r>
            <a:r>
              <a:rPr lang="en-US" sz="3600" dirty="0"/>
              <a:t>     </a:t>
            </a:r>
          </a:p>
          <a:p>
            <a:pPr marL="0" indent="0">
              <a:buNone/>
            </a:pPr>
            <a:r>
              <a:rPr lang="en-US" sz="3600" dirty="0"/>
              <a:t>     </a:t>
            </a:r>
            <a:r>
              <a:rPr lang="en-US" sz="4400" b="1" dirty="0" err="1"/>
              <a:t>bt</a:t>
            </a:r>
            <a:endParaRPr lang="en-US" sz="4400" dirty="0"/>
          </a:p>
          <a:p>
            <a:pPr marL="0" indent="0">
              <a:buNone/>
            </a:pPr>
            <a:endParaRPr lang="en-US" sz="3600" dirty="0"/>
          </a:p>
          <a:p>
            <a:pPr marL="228600" lvl="1" indent="0">
              <a:buNone/>
            </a:pPr>
            <a:r>
              <a:rPr lang="en-US" sz="3600" b="1" dirty="0"/>
              <a:t>   </a:t>
            </a:r>
            <a:r>
              <a:rPr lang="en-US" sz="4400" b="1" dirty="0" err="1"/>
              <a:t>bt</a:t>
            </a:r>
            <a:endParaRPr lang="en-US" sz="4400" b="1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r>
              <a:rPr lang="en-US" b="1" dirty="0"/>
              <a:t>        </a:t>
            </a:r>
            <a:r>
              <a:rPr lang="en-US" sz="4400" b="1" dirty="0" err="1"/>
              <a:t>bt</a:t>
            </a:r>
            <a:endParaRPr lang="en-US" sz="4400" b="1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-2286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61129" y="1757142"/>
            <a:ext cx="700801" cy="239188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53068" y="5744603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7350" y="4434311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7997" y="3081058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8510" y="1546046"/>
            <a:ext cx="744254" cy="69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438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67839" y="77448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772512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83569" y="801156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53000" y="4523388"/>
            <a:ext cx="833438" cy="734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28053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6549" y="4689583"/>
            <a:ext cx="743122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30418" y="1609800"/>
          <a:ext cx="739616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Freeform 25"/>
          <p:cNvSpPr/>
          <p:nvPr/>
        </p:nvSpPr>
        <p:spPr>
          <a:xfrm>
            <a:off x="-16941" y="3328138"/>
            <a:ext cx="700801" cy="201011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6549" y="5616551"/>
            <a:ext cx="700801" cy="475639"/>
          </a:xfrm>
          <a:custGeom>
            <a:avLst/>
            <a:gdLst>
              <a:gd name="connsiteX0" fmla="*/ 0 w 800100"/>
              <a:gd name="connsiteY0" fmla="*/ 102870 h 195667"/>
              <a:gd name="connsiteX1" fmla="*/ 91440 w 800100"/>
              <a:gd name="connsiteY1" fmla="*/ 57150 h 195667"/>
              <a:gd name="connsiteX2" fmla="*/ 125730 w 800100"/>
              <a:gd name="connsiteY2" fmla="*/ 22860 h 195667"/>
              <a:gd name="connsiteX3" fmla="*/ 194310 w 800100"/>
              <a:gd name="connsiteY3" fmla="*/ 0 h 195667"/>
              <a:gd name="connsiteX4" fmla="*/ 262890 w 800100"/>
              <a:gd name="connsiteY4" fmla="*/ 34290 h 195667"/>
              <a:gd name="connsiteX5" fmla="*/ 285750 w 800100"/>
              <a:gd name="connsiteY5" fmla="*/ 68580 h 195667"/>
              <a:gd name="connsiteX6" fmla="*/ 320040 w 800100"/>
              <a:gd name="connsiteY6" fmla="*/ 102870 h 195667"/>
              <a:gd name="connsiteX7" fmla="*/ 400050 w 800100"/>
              <a:gd name="connsiteY7" fmla="*/ 194310 h 195667"/>
              <a:gd name="connsiteX8" fmla="*/ 514350 w 800100"/>
              <a:gd name="connsiteY8" fmla="*/ 182880 h 195667"/>
              <a:gd name="connsiteX9" fmla="*/ 537210 w 800100"/>
              <a:gd name="connsiteY9" fmla="*/ 68580 h 195667"/>
              <a:gd name="connsiteX10" fmla="*/ 571500 w 800100"/>
              <a:gd name="connsiteY10" fmla="*/ 57150 h 195667"/>
              <a:gd name="connsiteX11" fmla="*/ 674370 w 800100"/>
              <a:gd name="connsiteY11" fmla="*/ 91440 h 195667"/>
              <a:gd name="connsiteX12" fmla="*/ 685800 w 800100"/>
              <a:gd name="connsiteY12" fmla="*/ 148590 h 195667"/>
              <a:gd name="connsiteX13" fmla="*/ 697230 w 800100"/>
              <a:gd name="connsiteY13" fmla="*/ 182880 h 195667"/>
              <a:gd name="connsiteX14" fmla="*/ 731520 w 800100"/>
              <a:gd name="connsiteY14" fmla="*/ 194310 h 195667"/>
              <a:gd name="connsiteX15" fmla="*/ 800100 w 800100"/>
              <a:gd name="connsiteY15" fmla="*/ 182880 h 19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0100" h="195667">
                <a:moveTo>
                  <a:pt x="0" y="102870"/>
                </a:moveTo>
                <a:cubicBezTo>
                  <a:pt x="40400" y="86710"/>
                  <a:pt x="59833" y="83489"/>
                  <a:pt x="91440" y="57150"/>
                </a:cubicBezTo>
                <a:cubicBezTo>
                  <a:pt x="103858" y="46802"/>
                  <a:pt x="111600" y="30710"/>
                  <a:pt x="125730" y="22860"/>
                </a:cubicBezTo>
                <a:cubicBezTo>
                  <a:pt x="146794" y="11158"/>
                  <a:pt x="194310" y="0"/>
                  <a:pt x="194310" y="0"/>
                </a:cubicBezTo>
                <a:cubicBezTo>
                  <a:pt x="222199" y="9296"/>
                  <a:pt x="240733" y="12133"/>
                  <a:pt x="262890" y="34290"/>
                </a:cubicBezTo>
                <a:cubicBezTo>
                  <a:pt x="272604" y="44004"/>
                  <a:pt x="276956" y="58027"/>
                  <a:pt x="285750" y="68580"/>
                </a:cubicBezTo>
                <a:cubicBezTo>
                  <a:pt x="296098" y="80998"/>
                  <a:pt x="310116" y="90111"/>
                  <a:pt x="320040" y="102870"/>
                </a:cubicBezTo>
                <a:cubicBezTo>
                  <a:pt x="391844" y="195189"/>
                  <a:pt x="333668" y="150055"/>
                  <a:pt x="400050" y="194310"/>
                </a:cubicBezTo>
                <a:cubicBezTo>
                  <a:pt x="438150" y="190500"/>
                  <a:pt x="483383" y="205401"/>
                  <a:pt x="514350" y="182880"/>
                </a:cubicBezTo>
                <a:cubicBezTo>
                  <a:pt x="552532" y="155111"/>
                  <a:pt x="506059" y="99731"/>
                  <a:pt x="537210" y="68580"/>
                </a:cubicBezTo>
                <a:cubicBezTo>
                  <a:pt x="545729" y="60061"/>
                  <a:pt x="560070" y="60960"/>
                  <a:pt x="571500" y="57150"/>
                </a:cubicBezTo>
                <a:cubicBezTo>
                  <a:pt x="591791" y="60532"/>
                  <a:pt x="657452" y="61834"/>
                  <a:pt x="674370" y="91440"/>
                </a:cubicBezTo>
                <a:cubicBezTo>
                  <a:pt x="684009" y="108308"/>
                  <a:pt x="681088" y="129743"/>
                  <a:pt x="685800" y="148590"/>
                </a:cubicBezTo>
                <a:cubicBezTo>
                  <a:pt x="688722" y="160279"/>
                  <a:pt x="688711" y="174361"/>
                  <a:pt x="697230" y="182880"/>
                </a:cubicBezTo>
                <a:cubicBezTo>
                  <a:pt x="705749" y="191399"/>
                  <a:pt x="720090" y="190500"/>
                  <a:pt x="731520" y="194310"/>
                </a:cubicBezTo>
                <a:lnTo>
                  <a:pt x="800100" y="18288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3" y="225358"/>
            <a:ext cx="88392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400" dirty="0"/>
              <a:t>           </a:t>
            </a:r>
            <a:r>
              <a:rPr lang="en-US" sz="4400" b="1" u="sng" dirty="0"/>
              <a:t>BT</a:t>
            </a:r>
            <a:r>
              <a:rPr lang="en-US" sz="4400" b="1" dirty="0"/>
              <a:t>         </a:t>
            </a:r>
            <a:r>
              <a:rPr lang="en-US" sz="4400" b="1" u="sng" dirty="0" err="1"/>
              <a:t>B</a:t>
            </a:r>
            <a:r>
              <a:rPr lang="en-US" sz="4400" b="1" dirty="0" err="1"/>
              <a:t>t</a:t>
            </a:r>
            <a:r>
              <a:rPr lang="en-US" sz="4400" b="1" dirty="0"/>
              <a:t>		</a:t>
            </a:r>
            <a:r>
              <a:rPr lang="en-US" sz="4400" b="1" u="sng" dirty="0"/>
              <a:t>BT</a:t>
            </a:r>
            <a:r>
              <a:rPr lang="en-US" sz="4400" b="1" dirty="0"/>
              <a:t>         </a:t>
            </a:r>
            <a:r>
              <a:rPr lang="en-US" sz="4400" b="1" u="sng" dirty="0" err="1"/>
              <a:t>B</a:t>
            </a:r>
            <a:r>
              <a:rPr lang="en-US" sz="4400" b="1" dirty="0" err="1"/>
              <a:t>t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    </a:t>
            </a:r>
            <a:r>
              <a:rPr lang="en-US" sz="4400" b="1" dirty="0" err="1"/>
              <a:t>bt</a:t>
            </a:r>
            <a:r>
              <a:rPr lang="en-US" sz="4400" dirty="0"/>
              <a:t>			</a:t>
            </a:r>
          </a:p>
          <a:p>
            <a:pPr marL="0" indent="0">
              <a:buNone/>
            </a:pPr>
            <a:r>
              <a:rPr lang="en-US" sz="4400" dirty="0"/>
              <a:t>     </a:t>
            </a:r>
            <a:r>
              <a:rPr lang="en-US" sz="3600" dirty="0"/>
              <a:t>     </a:t>
            </a:r>
            <a:r>
              <a:rPr lang="en-US" sz="3600" b="1" u="sng" dirty="0" err="1"/>
              <a:t>B</a:t>
            </a:r>
            <a:r>
              <a:rPr lang="en-US" sz="3600" b="1" dirty="0" err="1"/>
              <a:t>b</a:t>
            </a:r>
            <a:r>
              <a:rPr lang="en-US" sz="3600" b="1" u="sng" dirty="0" err="1"/>
              <a:t>T</a:t>
            </a:r>
            <a:r>
              <a:rPr lang="en-US" sz="3600" b="1" dirty="0" err="1"/>
              <a:t>t</a:t>
            </a:r>
            <a:r>
              <a:rPr lang="en-US" sz="3600" b="1" dirty="0"/>
              <a:t>          </a:t>
            </a:r>
            <a:r>
              <a:rPr lang="en-US" sz="3600" b="1" u="sng" dirty="0" err="1"/>
              <a:t>B</a:t>
            </a:r>
            <a:r>
              <a:rPr lang="en-US" sz="3600" b="1" dirty="0" err="1"/>
              <a:t>btt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     </a:t>
            </a:r>
            <a:r>
              <a:rPr lang="en-US" sz="4400" b="1" dirty="0" err="1"/>
              <a:t>bt</a:t>
            </a:r>
            <a:endParaRPr lang="en-US" sz="4400" dirty="0"/>
          </a:p>
          <a:p>
            <a:pPr marL="0" indent="0">
              <a:buNone/>
            </a:pPr>
            <a:endParaRPr lang="en-US" sz="3600" dirty="0"/>
          </a:p>
          <a:p>
            <a:pPr marL="228600" lvl="1" indent="0">
              <a:buNone/>
            </a:pPr>
            <a:r>
              <a:rPr lang="en-US" sz="3600" b="1" dirty="0"/>
              <a:t>   </a:t>
            </a:r>
            <a:r>
              <a:rPr lang="en-US" sz="4400" b="1" dirty="0" err="1"/>
              <a:t>bt</a:t>
            </a:r>
            <a:endParaRPr lang="en-US" sz="4400" b="1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r>
              <a:rPr lang="en-US" b="1" dirty="0"/>
              <a:t>        </a:t>
            </a:r>
            <a:r>
              <a:rPr lang="en-US" sz="4400" b="1" dirty="0" err="1"/>
              <a:t>bt</a:t>
            </a:r>
            <a:endParaRPr lang="en-US" sz="4400" b="1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952687" y="1742017"/>
            <a:ext cx="304800" cy="3283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19546" y="1714217"/>
            <a:ext cx="228600" cy="247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83880" cy="7543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4483"/>
            <a:ext cx="8001000" cy="2504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u="sng" dirty="0"/>
              <a:t>Phenotypes: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Black and long tail-</a:t>
            </a:r>
            <a:r>
              <a:rPr lang="en-US" b="1" u="sng" dirty="0"/>
              <a:t>_______1______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Black and short tail-</a:t>
            </a:r>
            <a:r>
              <a:rPr lang="en-US" b="1" u="sng" dirty="0"/>
              <a:t>_____1_______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2432452"/>
            <a:ext cx="304800" cy="3283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08352" y="3461643"/>
            <a:ext cx="228600" cy="247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9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b="1" u="sng" dirty="0"/>
              <a:t>Sex linked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sex-linked trait</a:t>
            </a:r>
            <a:r>
              <a:rPr lang="en-US" dirty="0"/>
              <a:t> is a trait that is carried on the </a:t>
            </a:r>
            <a:r>
              <a:rPr lang="en-US" b="1" u="sng" dirty="0"/>
              <a:t>X sex</a:t>
            </a:r>
            <a:r>
              <a:rPr lang="en-US" dirty="0"/>
              <a:t> chromosome.</a:t>
            </a:r>
          </a:p>
          <a:p>
            <a:r>
              <a:rPr lang="en-US" dirty="0"/>
              <a:t>Moms can be </a:t>
            </a:r>
            <a:r>
              <a:rPr lang="en-US" b="1" u="sng" dirty="0"/>
              <a:t>carriers</a:t>
            </a:r>
            <a:r>
              <a:rPr lang="en-US" dirty="0"/>
              <a:t> because they have the sex chromosomes </a:t>
            </a:r>
            <a:r>
              <a:rPr lang="en-US" b="1" u="sng" dirty="0"/>
              <a:t>XX</a:t>
            </a:r>
            <a:r>
              <a:rPr lang="en-US" dirty="0"/>
              <a:t>.</a:t>
            </a:r>
          </a:p>
          <a:p>
            <a:r>
              <a:rPr lang="en-US" b="1" dirty="0"/>
              <a:t>Write the possible genotypes for Mom and Dad below:</a:t>
            </a:r>
          </a:p>
          <a:p>
            <a:endParaRPr lang="en-US" b="1" dirty="0"/>
          </a:p>
          <a:p>
            <a:r>
              <a:rPr lang="en-US" dirty="0"/>
              <a:t>Mom:				Dad:</a:t>
            </a:r>
          </a:p>
          <a:p>
            <a:pPr marL="0" indent="0">
              <a:buNone/>
            </a:pPr>
            <a:r>
              <a:rPr lang="en-US" b="1" u="sng" dirty="0"/>
              <a:t>X</a:t>
            </a:r>
            <a:r>
              <a:rPr lang="en-US" b="1" u="sng" baseline="30000" dirty="0"/>
              <a:t>N</a:t>
            </a:r>
            <a:r>
              <a:rPr lang="en-US" b="1" u="sng" dirty="0"/>
              <a:t>X</a:t>
            </a:r>
            <a:r>
              <a:rPr lang="en-US" b="1" u="sng" baseline="30000" dirty="0"/>
              <a:t>N    </a:t>
            </a:r>
            <a:r>
              <a:rPr lang="en-US" b="1" u="sng" dirty="0" err="1"/>
              <a:t>X</a:t>
            </a:r>
            <a:r>
              <a:rPr lang="en-US" b="1" u="sng" baseline="30000" dirty="0" err="1"/>
              <a:t>N</a:t>
            </a:r>
            <a:r>
              <a:rPr lang="en-US" b="1" u="sng" dirty="0" err="1"/>
              <a:t>X</a:t>
            </a:r>
            <a:r>
              <a:rPr lang="en-US" b="1" u="sng" baseline="30000" dirty="0" err="1"/>
              <a:t>n</a:t>
            </a:r>
            <a:r>
              <a:rPr lang="en-US" b="1" u="sng" baseline="30000" dirty="0"/>
              <a:t>    </a:t>
            </a:r>
            <a:r>
              <a:rPr lang="en-US" b="1" u="sng" dirty="0" err="1"/>
              <a:t>X</a:t>
            </a:r>
            <a:r>
              <a:rPr lang="en-US" b="1" u="sng" baseline="30000" dirty="0" err="1"/>
              <a:t>n</a:t>
            </a:r>
            <a:r>
              <a:rPr lang="en-US" b="1" u="sng" dirty="0" err="1"/>
              <a:t>X</a:t>
            </a:r>
            <a:r>
              <a:rPr lang="en-US" b="1" u="sng" baseline="30000" dirty="0" err="1"/>
              <a:t>n</a:t>
            </a:r>
            <a:r>
              <a:rPr lang="en-US" b="1" baseline="30000" dirty="0"/>
              <a:t>			</a:t>
            </a:r>
            <a:r>
              <a:rPr lang="en-US" b="1" u="sng" dirty="0"/>
              <a:t>X</a:t>
            </a:r>
            <a:r>
              <a:rPr lang="en-US" b="1" u="sng" baseline="30000" dirty="0"/>
              <a:t>N</a:t>
            </a:r>
            <a:r>
              <a:rPr lang="en-US" b="1" u="sng" dirty="0"/>
              <a:t>Y</a:t>
            </a:r>
            <a:r>
              <a:rPr lang="en-US" b="1" u="sng" baseline="30000" dirty="0"/>
              <a:t>    </a:t>
            </a:r>
            <a:r>
              <a:rPr lang="en-US" b="1" u="sng" dirty="0" err="1"/>
              <a:t>X</a:t>
            </a:r>
            <a:r>
              <a:rPr lang="en-US" b="1" u="sng" baseline="30000" dirty="0" err="1"/>
              <a:t>n</a:t>
            </a:r>
            <a:r>
              <a:rPr lang="en-US" b="1" u="sng" dirty="0" err="1"/>
              <a:t>Y</a:t>
            </a:r>
            <a:endParaRPr lang="en-US" b="1" u="sng" baseline="30000" dirty="0"/>
          </a:p>
          <a:p>
            <a:pPr marL="0" indent="0">
              <a:buNone/>
            </a:pPr>
            <a:r>
              <a:rPr lang="en-US" b="1" u="sng" baseline="30000" dirty="0"/>
              <a:t>Normal,   Carrier,   has the trait</a:t>
            </a:r>
            <a:r>
              <a:rPr lang="en-US" b="1" baseline="30000" dirty="0"/>
              <a:t>		</a:t>
            </a:r>
            <a:r>
              <a:rPr lang="en-US" b="1" u="sng" baseline="30000" dirty="0"/>
              <a:t>Normal,</a:t>
            </a:r>
            <a:r>
              <a:rPr lang="en-US" b="1" u="sng" dirty="0"/>
              <a:t> </a:t>
            </a:r>
            <a:r>
              <a:rPr lang="en-US" b="1" u="sng" baseline="30000" dirty="0"/>
              <a:t>has the trait</a:t>
            </a:r>
          </a:p>
          <a:p>
            <a:pPr marL="0" indent="0">
              <a:buNone/>
            </a:pPr>
            <a:endParaRPr lang="en-US" b="1" u="sng" baseline="30000" dirty="0"/>
          </a:p>
          <a:p>
            <a:r>
              <a:rPr lang="en-US" dirty="0"/>
              <a:t>Examples of traits which are sex-linked are: </a:t>
            </a:r>
            <a:r>
              <a:rPr lang="en-US" b="1" u="sng" dirty="0"/>
              <a:t>color blindness, hemophilia, muscular dystrophy</a:t>
            </a:r>
            <a:endParaRPr lang="en-US" baseline="30000" dirty="0"/>
          </a:p>
          <a:p>
            <a:pPr marL="0" indent="0">
              <a:buNone/>
            </a:pPr>
            <a:endParaRPr lang="en-US" b="1" u="sng" baseline="30000" dirty="0"/>
          </a:p>
          <a:p>
            <a:pPr marL="0" indent="0">
              <a:buNone/>
            </a:pPr>
            <a:endParaRPr lang="en-US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1052560425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4237</TotalTime>
  <Words>219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iRespondGraphMaster</vt:lpstr>
      <vt:lpstr>iRespondQuestionMaster</vt:lpstr>
      <vt:lpstr>Clarity</vt:lpstr>
      <vt:lpstr>UNIT:  Genetics How do dihybrid crosses show patterns of inheritance? </vt:lpstr>
      <vt:lpstr>Dihybrid crosses</vt:lpstr>
      <vt:lpstr>Constructing Dihybrid Crosses</vt:lpstr>
      <vt:lpstr>2. Genotypes of the parents</vt:lpstr>
      <vt:lpstr>PowerPoint Presentation</vt:lpstr>
      <vt:lpstr>PowerPoint Presentation</vt:lpstr>
      <vt:lpstr>Analysis</vt:lpstr>
      <vt:lpstr>Sex linked traits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198</cp:revision>
  <cp:lastPrinted>2012-10-18T11:37:51Z</cp:lastPrinted>
  <dcterms:created xsi:type="dcterms:W3CDTF">2012-08-12T15:53:18Z</dcterms:created>
  <dcterms:modified xsi:type="dcterms:W3CDTF">2019-10-07T14:11:21Z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