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985" r:id="rId3"/>
  </p:sldMasterIdLst>
  <p:handoutMasterIdLst>
    <p:handoutMasterId r:id="rId12"/>
  </p:handoutMasterIdLst>
  <p:sldIdLst>
    <p:sldId id="256" r:id="rId4"/>
    <p:sldId id="258" r:id="rId5"/>
    <p:sldId id="259" r:id="rId6"/>
    <p:sldId id="267" r:id="rId7"/>
    <p:sldId id="261" r:id="rId8"/>
    <p:sldId id="284" r:id="rId9"/>
    <p:sldId id="283" r:id="rId10"/>
    <p:sldId id="285" r:id="rId11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8A38-4191-4344-A5B6-AFC383AB0954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232EF-12DF-4F43-8A5B-A12B5A7F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086" y="304800"/>
            <a:ext cx="7924800" cy="1316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UNIT </a:t>
            </a:r>
            <a:r>
              <a:rPr lang="en-US" sz="2800" b="1" dirty="0" smtClean="0"/>
              <a:t>3:  </a:t>
            </a:r>
            <a:r>
              <a:rPr lang="en-US" sz="2800" b="1" dirty="0" smtClean="0"/>
              <a:t>Genetics</a:t>
            </a:r>
            <a:br>
              <a:rPr lang="en-US" sz="2800" b="1" dirty="0" smtClean="0"/>
            </a:br>
            <a:r>
              <a:rPr lang="en-US" sz="2700" b="1" dirty="0" smtClean="0"/>
              <a:t>What are </a:t>
            </a:r>
            <a:r>
              <a:rPr lang="en-US" sz="2700" b="1" dirty="0" err="1" smtClean="0"/>
              <a:t>mendel’s</a:t>
            </a:r>
            <a:r>
              <a:rPr lang="en-US" sz="2700" b="1" dirty="0" smtClean="0"/>
              <a:t> laws  that explain patterns of inheritance?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endParaRPr lang="en-US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286986" y="1295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295400"/>
            <a:ext cx="9049986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u="sng" dirty="0" err="1" smtClean="0">
                <a:solidFill>
                  <a:schemeClr val="tx2">
                    <a:lumMod val="75000"/>
                  </a:schemeClr>
                </a:solidFill>
              </a:rPr>
              <a:t>Dihybrid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 Genotypes and Phenotypes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Courier New" pitchFamily="49" charset="0"/>
              <a:buChar char="o"/>
            </a:pP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Dihybrid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crosses-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traits being studied at a time</a:t>
            </a:r>
          </a:p>
          <a:p>
            <a:pPr lvl="0" algn="l"/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Examples: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The key below represents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two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traits for pea plants: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plant height and seed color.</a:t>
            </a:r>
          </a:p>
          <a:p>
            <a:pPr lvl="0" algn="l"/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Height: T=tall			Seed color: Y=yellow</a:t>
            </a:r>
          </a:p>
          <a:p>
            <a:pPr lvl="3" algn="l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     t=short				y=green</a:t>
            </a:r>
          </a:p>
          <a:p>
            <a:pPr lvl="3" algn="l"/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5400" u="sng" dirty="0" err="1" smtClean="0"/>
              <a:t>Dihybrid</a:t>
            </a:r>
            <a:r>
              <a:rPr lang="en-US" sz="5400" u="sng" dirty="0" smtClean="0"/>
              <a:t> crosses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150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pPr marL="525780" indent="-457200">
              <a:buFont typeface="Courier New" pitchFamily="49" charset="0"/>
              <a:buChar char="o"/>
            </a:pPr>
            <a:r>
              <a:rPr lang="en-US" sz="2800" b="1" dirty="0" smtClean="0"/>
              <a:t>What </a:t>
            </a:r>
            <a:r>
              <a:rPr lang="en-US" sz="2800" b="1" u="sng" dirty="0" smtClean="0"/>
              <a:t>genotype</a:t>
            </a:r>
            <a:r>
              <a:rPr lang="en-US" sz="2800" b="1" dirty="0" smtClean="0"/>
              <a:t> represents the following below?</a:t>
            </a:r>
          </a:p>
          <a:p>
            <a:pPr marL="68580" indent="0">
              <a:buNone/>
            </a:pPr>
            <a:endParaRPr lang="en-US" sz="2800" b="1" dirty="0" smtClean="0"/>
          </a:p>
          <a:p>
            <a:pPr marL="525780" indent="-457200">
              <a:buFont typeface="Courier New" pitchFamily="49" charset="0"/>
              <a:buChar char="o"/>
            </a:pPr>
            <a:r>
              <a:rPr lang="en-US" sz="2800" dirty="0" smtClean="0"/>
              <a:t>Homozygous tall plants with green seeds-</a:t>
            </a:r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68580" indent="0">
              <a:buNone/>
            </a:pPr>
            <a:endParaRPr lang="en-US" sz="2800" dirty="0" smtClean="0"/>
          </a:p>
          <a:p>
            <a:pPr marL="525780" indent="-457200">
              <a:buFont typeface="Courier New" pitchFamily="49" charset="0"/>
              <a:buChar char="o"/>
            </a:pPr>
            <a:r>
              <a:rPr lang="en-US" sz="2800" dirty="0" smtClean="0"/>
              <a:t>Short plants with pure yellow seeds-</a:t>
            </a:r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 smtClean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41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Constructing </a:t>
            </a:r>
            <a:r>
              <a:rPr lang="en-US" sz="4000" b="1" u="sng" dirty="0" err="1" smtClean="0"/>
              <a:t>Dihybrid</a:t>
            </a:r>
            <a:r>
              <a:rPr lang="en-US" sz="4000" b="1" u="sng" dirty="0" smtClean="0"/>
              <a:t> Crosses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257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 smtClean="0"/>
          </a:p>
          <a:p>
            <a:r>
              <a:rPr lang="en-US" sz="2800" dirty="0" smtClean="0"/>
              <a:t> A </a:t>
            </a:r>
            <a:r>
              <a:rPr lang="en-US" sz="2800" b="1" dirty="0" err="1" smtClean="0"/>
              <a:t>dihybrid</a:t>
            </a:r>
            <a:r>
              <a:rPr lang="en-US" sz="2800" b="1" dirty="0" smtClean="0"/>
              <a:t> </a:t>
            </a:r>
            <a:r>
              <a:rPr lang="en-US" sz="2800" dirty="0" smtClean="0"/>
              <a:t>cross is a genetic cross that studies the inheritance of </a:t>
            </a:r>
            <a:r>
              <a:rPr lang="en-US" sz="2800" b="1" u="sng" dirty="0" smtClean="0"/>
              <a:t>2</a:t>
            </a:r>
            <a:r>
              <a:rPr lang="en-US" sz="2800" dirty="0" smtClean="0"/>
              <a:t> different traits at the same time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Fill in the following </a:t>
            </a:r>
            <a:r>
              <a:rPr lang="en-US" sz="2800" dirty="0" err="1"/>
              <a:t>P</a:t>
            </a:r>
            <a:r>
              <a:rPr lang="en-US" sz="2800" dirty="0" err="1" smtClean="0"/>
              <a:t>unnett</a:t>
            </a:r>
            <a:r>
              <a:rPr lang="en-US" sz="2800" dirty="0" smtClean="0"/>
              <a:t> square that represents the crossing of two plants that are both </a:t>
            </a:r>
            <a:r>
              <a:rPr lang="en-US" sz="2800" b="1" dirty="0" smtClean="0"/>
              <a:t>heterozygous </a:t>
            </a:r>
            <a:r>
              <a:rPr lang="en-US" sz="2800" dirty="0" smtClean="0"/>
              <a:t> for </a:t>
            </a:r>
            <a:r>
              <a:rPr lang="en-US" sz="2800" b="1" dirty="0" smtClean="0"/>
              <a:t>two</a:t>
            </a:r>
            <a:r>
              <a:rPr lang="en-US" sz="2800" dirty="0" smtClean="0"/>
              <a:t> traits.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1. Key: P=purple, p=white; T=tall, t=short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9497"/>
            <a:ext cx="7924800" cy="1066800"/>
          </a:xfrm>
        </p:spPr>
        <p:txBody>
          <a:bodyPr>
            <a:normAutofit/>
          </a:bodyPr>
          <a:lstStyle/>
          <a:p>
            <a:pPr marL="68580"/>
            <a:r>
              <a:rPr lang="en-US" sz="4000" b="1" u="sng" dirty="0" smtClean="0"/>
              <a:t>2. Genotypes of the parents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" y="565944"/>
            <a:ext cx="8850085" cy="62920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Dad					Mom</a:t>
            </a:r>
            <a:endParaRPr lang="en-US" sz="2800" dirty="0" smtClean="0"/>
          </a:p>
          <a:p>
            <a:pPr marL="0" lvl="1" indent="0">
              <a:buNone/>
            </a:pPr>
            <a:endParaRPr lang="en-US" sz="5400" b="1" u="sng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5400" b="1" u="sng" dirty="0" smtClean="0">
                <a:solidFill>
                  <a:schemeClr val="tx1"/>
                </a:solidFill>
              </a:rPr>
              <a:t>P  </a:t>
            </a:r>
            <a:r>
              <a:rPr lang="en-US" sz="5400" b="1" u="sng" dirty="0" err="1" smtClean="0">
                <a:solidFill>
                  <a:schemeClr val="tx1"/>
                </a:solidFill>
              </a:rPr>
              <a:t>p</a:t>
            </a:r>
            <a:r>
              <a:rPr lang="en-US" sz="5400" b="1" u="sng" dirty="0" smtClean="0">
                <a:solidFill>
                  <a:schemeClr val="tx1"/>
                </a:solidFill>
              </a:rPr>
              <a:t>  T  </a:t>
            </a:r>
            <a:r>
              <a:rPr lang="en-US" sz="5400" b="1" u="sng" dirty="0" err="1" smtClean="0">
                <a:solidFill>
                  <a:schemeClr val="tx1"/>
                </a:solidFill>
              </a:rPr>
              <a:t>t</a:t>
            </a:r>
            <a:r>
              <a:rPr lang="en-US" sz="5400" b="1" u="sng" dirty="0" smtClean="0">
                <a:solidFill>
                  <a:schemeClr val="tx1"/>
                </a:solidFill>
              </a:rPr>
              <a:t>      </a:t>
            </a:r>
            <a:r>
              <a:rPr lang="en-US" sz="5400" b="1" dirty="0" smtClean="0">
                <a:solidFill>
                  <a:schemeClr val="tx1"/>
                </a:solidFill>
              </a:rPr>
              <a:t>X  </a:t>
            </a:r>
            <a:r>
              <a:rPr lang="en-US" sz="5400" b="1" u="sng" dirty="0" smtClean="0">
                <a:solidFill>
                  <a:schemeClr val="tx1"/>
                </a:solidFill>
              </a:rPr>
              <a:t>P  </a:t>
            </a:r>
            <a:r>
              <a:rPr lang="en-US" sz="5400" b="1" u="sng" dirty="0" err="1" smtClean="0">
                <a:solidFill>
                  <a:schemeClr val="tx1"/>
                </a:solidFill>
              </a:rPr>
              <a:t>p</a:t>
            </a:r>
            <a:r>
              <a:rPr lang="en-US" sz="5400" b="1" u="sng" dirty="0" smtClean="0">
                <a:solidFill>
                  <a:schemeClr val="tx1"/>
                </a:solidFill>
              </a:rPr>
              <a:t>  T   </a:t>
            </a:r>
            <a:r>
              <a:rPr lang="en-US" sz="5400" b="1" u="sng" dirty="0" err="1" smtClean="0">
                <a:solidFill>
                  <a:schemeClr val="tx1"/>
                </a:solidFill>
              </a:rPr>
              <a:t>t</a:t>
            </a:r>
            <a:endParaRPr lang="en-US" sz="5400" b="1" u="sng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en-US" sz="2400" b="1" dirty="0"/>
          </a:p>
          <a:p>
            <a:pPr marL="0" lvl="1" indent="0">
              <a:buNone/>
            </a:pPr>
            <a:r>
              <a:rPr lang="en-US" sz="2400" b="1" dirty="0" smtClean="0"/>
              <a:t> 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Think F.O.I.L. to figure out the sex cells that each parent would make!</a:t>
            </a:r>
            <a:endParaRPr lang="en-US" sz="2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2.bp.blogspot.com/-iMHmSloVCMA/TatRZzq0cqI/AAAAAAAAARw/dnyN197EKIU/s1600/curved_arr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" y="3429000"/>
            <a:ext cx="1981200" cy="152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2.bp.blogspot.com/-iMHmSloVCMA/TatRZzq0cqI/AAAAAAAAARw/dnyN197EKIU/s1600/curved_arr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" y="3505200"/>
            <a:ext cx="2647950" cy="152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2.bp.blogspot.com/-iMHmSloVCMA/TatRZzq0cqI/AAAAAAAAARw/dnyN197EKIU/s1600/curved_arr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2057400" cy="152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2.bp.blogspot.com/-iMHmSloVCMA/TatRZzq0cqI/AAAAAAAAARw/dnyN197EKIU/s1600/curved_arr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2937510" cy="152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harlestongroupfitness.com/images/curved_arrow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752600"/>
            <a:ext cx="1899286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ww.charlestongroupfitness.com/images/curved_arrow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817370"/>
            <a:ext cx="11715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www.charlestongroupfitness.com/images/curved_arrow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11715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www.charlestongroupfitness.com/images/curved_arrow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217551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61129" y="1757142"/>
            <a:ext cx="700801" cy="239188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53068" y="5744603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7350" y="4434311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7997" y="3081058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8510" y="1546046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43800" y="772512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67839" y="774486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10000" y="772512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83569" y="801156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53000" y="4523388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28053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6549" y="4689583"/>
            <a:ext cx="743122" cy="201011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81182"/>
              </p:ext>
            </p:extLst>
          </p:nvPr>
        </p:nvGraphicFramePr>
        <p:xfrm>
          <a:off x="1530418" y="1609800"/>
          <a:ext cx="739616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41"/>
                <a:gridCol w="1849041"/>
                <a:gridCol w="1849041"/>
                <a:gridCol w="1849041"/>
              </a:tblGrid>
              <a:tr h="1257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Freeform 25"/>
          <p:cNvSpPr/>
          <p:nvPr/>
        </p:nvSpPr>
        <p:spPr>
          <a:xfrm>
            <a:off x="-16941" y="3328138"/>
            <a:ext cx="700801" cy="201011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6549" y="5616551"/>
            <a:ext cx="700801" cy="475639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63" y="225358"/>
            <a:ext cx="88392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400" dirty="0" smtClean="0"/>
              <a:t>           </a:t>
            </a:r>
            <a:r>
              <a:rPr lang="en-US" sz="4400" b="1" u="sng" dirty="0" smtClean="0"/>
              <a:t>PT</a:t>
            </a:r>
            <a:r>
              <a:rPr lang="en-US" sz="4400" b="1" dirty="0" smtClean="0"/>
              <a:t>         </a:t>
            </a:r>
            <a:r>
              <a:rPr lang="en-US" sz="4400" b="1" u="sng" dirty="0" err="1" smtClean="0"/>
              <a:t>P</a:t>
            </a:r>
            <a:r>
              <a:rPr lang="en-US" sz="4400" b="1" dirty="0" err="1" smtClean="0"/>
              <a:t>t</a:t>
            </a:r>
            <a:r>
              <a:rPr lang="en-US" sz="4400" b="1" dirty="0" smtClean="0"/>
              <a:t>		p</a:t>
            </a:r>
            <a:r>
              <a:rPr lang="en-US" sz="4400" b="1" u="sng" dirty="0" smtClean="0"/>
              <a:t>T</a:t>
            </a:r>
            <a:r>
              <a:rPr lang="en-US" sz="4400" b="1" dirty="0" smtClean="0"/>
              <a:t>         </a:t>
            </a:r>
            <a:r>
              <a:rPr lang="en-US" sz="4400" b="1" dirty="0" err="1" smtClean="0"/>
              <a:t>pt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/>
              <a:t>    </a:t>
            </a:r>
            <a:r>
              <a:rPr lang="en-US" sz="4400" b="1" u="sng" dirty="0" smtClean="0"/>
              <a:t>PT</a:t>
            </a:r>
            <a:r>
              <a:rPr lang="en-US" sz="4400" dirty="0"/>
              <a:t>	</a:t>
            </a:r>
            <a:r>
              <a:rPr lang="en-US" sz="4400" dirty="0" smtClean="0"/>
              <a:t>		</a:t>
            </a:r>
          </a:p>
          <a:p>
            <a:pPr marL="0" indent="0">
              <a:buNone/>
            </a:pPr>
            <a:r>
              <a:rPr lang="en-US" sz="4400" dirty="0" smtClean="0"/>
              <a:t>     </a:t>
            </a:r>
            <a:r>
              <a:rPr lang="en-US" sz="3600" dirty="0" smtClean="0"/>
              <a:t>     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 </a:t>
            </a:r>
            <a:r>
              <a:rPr lang="en-US" sz="3600" dirty="0" smtClean="0"/>
              <a:t>    </a:t>
            </a:r>
            <a:r>
              <a:rPr lang="en-US" sz="4400" b="1" u="sng" dirty="0" smtClean="0"/>
              <a:t>P</a:t>
            </a:r>
            <a:r>
              <a:rPr lang="en-US" sz="4400" b="1" dirty="0" smtClean="0"/>
              <a:t>t</a:t>
            </a:r>
            <a:endParaRPr lang="en-US" sz="4400" dirty="0"/>
          </a:p>
          <a:p>
            <a:pPr marL="0" indent="0">
              <a:buNone/>
            </a:pPr>
            <a:endParaRPr lang="en-US" sz="3600" dirty="0"/>
          </a:p>
          <a:p>
            <a:pPr marL="228600" lvl="1" indent="0">
              <a:buNone/>
            </a:pPr>
            <a:r>
              <a:rPr lang="en-US" sz="3600" b="1" dirty="0" smtClean="0"/>
              <a:t>   </a:t>
            </a:r>
            <a:r>
              <a:rPr lang="en-US" sz="4400" b="1" dirty="0" smtClean="0"/>
              <a:t>p</a:t>
            </a:r>
            <a:r>
              <a:rPr lang="en-US" sz="4400" b="1" u="sng" dirty="0" smtClean="0"/>
              <a:t>T</a:t>
            </a:r>
            <a:endParaRPr lang="en-US" sz="4400" b="1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r>
              <a:rPr lang="en-US" b="1" dirty="0" smtClean="0"/>
              <a:t>        </a:t>
            </a:r>
            <a:r>
              <a:rPr lang="en-US" sz="4400" b="1" dirty="0" smtClean="0"/>
              <a:t>pt</a:t>
            </a:r>
            <a:endParaRPr lang="en-US" sz="4400" b="1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61129" y="1757142"/>
            <a:ext cx="700801" cy="239188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53068" y="5744603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7350" y="4434311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7997" y="3081058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8510" y="1546046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43800" y="772512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67839" y="774486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10000" y="772512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83569" y="801156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53000" y="4523388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28053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6549" y="4689583"/>
            <a:ext cx="743122" cy="201011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59929"/>
              </p:ext>
            </p:extLst>
          </p:nvPr>
        </p:nvGraphicFramePr>
        <p:xfrm>
          <a:off x="1530418" y="1609800"/>
          <a:ext cx="739616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41"/>
                <a:gridCol w="1849041"/>
                <a:gridCol w="1849041"/>
                <a:gridCol w="1849041"/>
              </a:tblGrid>
              <a:tr h="1257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Freeform 25"/>
          <p:cNvSpPr/>
          <p:nvPr/>
        </p:nvSpPr>
        <p:spPr>
          <a:xfrm>
            <a:off x="-16941" y="3328138"/>
            <a:ext cx="700801" cy="201011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6549" y="5616551"/>
            <a:ext cx="700801" cy="475639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63" y="225358"/>
            <a:ext cx="88392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4400" dirty="0" smtClean="0"/>
              <a:t>           </a:t>
            </a:r>
            <a:r>
              <a:rPr lang="en-US" sz="4400" b="1" u="sng" dirty="0" smtClean="0"/>
              <a:t>PT</a:t>
            </a:r>
            <a:r>
              <a:rPr lang="en-US" sz="4400" b="1" dirty="0" smtClean="0"/>
              <a:t>         </a:t>
            </a:r>
            <a:r>
              <a:rPr lang="en-US" sz="4400" b="1" u="sng" dirty="0" smtClean="0"/>
              <a:t>P</a:t>
            </a:r>
            <a:r>
              <a:rPr lang="en-US" sz="4400" b="1" dirty="0" smtClean="0"/>
              <a:t>t		p</a:t>
            </a:r>
            <a:r>
              <a:rPr lang="en-US" sz="4400" b="1" u="sng" dirty="0" smtClean="0"/>
              <a:t>T</a:t>
            </a:r>
            <a:r>
              <a:rPr lang="en-US" sz="4400" b="1" dirty="0" smtClean="0"/>
              <a:t>         pt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/>
              <a:t>    </a:t>
            </a:r>
            <a:r>
              <a:rPr lang="en-US" sz="4400" b="1" u="sng" dirty="0" smtClean="0"/>
              <a:t>PT</a:t>
            </a:r>
            <a:r>
              <a:rPr lang="en-US" sz="4400" dirty="0"/>
              <a:t>	</a:t>
            </a:r>
            <a:r>
              <a:rPr lang="en-US" sz="4400" dirty="0" smtClean="0"/>
              <a:t>		</a:t>
            </a:r>
          </a:p>
          <a:p>
            <a:pPr marL="0" indent="0">
              <a:buNone/>
            </a:pPr>
            <a:r>
              <a:rPr lang="en-US" sz="4400" dirty="0" smtClean="0"/>
              <a:t>     </a:t>
            </a:r>
            <a:r>
              <a:rPr lang="en-US" sz="3600" dirty="0" smtClean="0"/>
              <a:t>     </a:t>
            </a:r>
            <a:r>
              <a:rPr lang="en-US" sz="4000" b="1" u="sng" dirty="0" smtClean="0"/>
              <a:t>PPTT</a:t>
            </a:r>
            <a:r>
              <a:rPr lang="en-US" sz="3600" b="1" dirty="0" smtClean="0"/>
              <a:t>		</a:t>
            </a:r>
            <a:r>
              <a:rPr lang="en-US" sz="4000" b="1" u="sng" dirty="0" smtClean="0"/>
              <a:t>PPT</a:t>
            </a:r>
            <a:r>
              <a:rPr lang="en-US" sz="4000" b="1" dirty="0" smtClean="0"/>
              <a:t>t</a:t>
            </a:r>
            <a:r>
              <a:rPr lang="en-US" sz="3600" b="1" dirty="0" smtClean="0"/>
              <a:t>	</a:t>
            </a:r>
            <a:r>
              <a:rPr lang="en-US" sz="4000" b="1" u="sng" dirty="0" smtClean="0"/>
              <a:t>P</a:t>
            </a:r>
            <a:r>
              <a:rPr lang="en-US" sz="4000" b="1" dirty="0" smtClean="0"/>
              <a:t>p</a:t>
            </a:r>
            <a:r>
              <a:rPr lang="en-US" sz="4000" b="1" u="sng" dirty="0" smtClean="0"/>
              <a:t>TT</a:t>
            </a:r>
            <a:r>
              <a:rPr lang="en-US" sz="3600" b="1" dirty="0" smtClean="0"/>
              <a:t>	</a:t>
            </a:r>
            <a:r>
              <a:rPr lang="en-US" sz="4000" b="1" u="sng" dirty="0" smtClean="0"/>
              <a:t>P</a:t>
            </a:r>
            <a:r>
              <a:rPr lang="en-US" sz="4000" b="1" dirty="0" smtClean="0"/>
              <a:t>p</a:t>
            </a:r>
            <a:r>
              <a:rPr lang="en-US" sz="4000" b="1" u="sng" dirty="0" smtClean="0"/>
              <a:t>T</a:t>
            </a:r>
            <a:r>
              <a:rPr lang="en-US" sz="4000" b="1" dirty="0" smtClean="0"/>
              <a:t>t</a:t>
            </a:r>
            <a:endParaRPr lang="en-US" sz="4000" dirty="0"/>
          </a:p>
          <a:p>
            <a:pPr marL="0" indent="0">
              <a:buNone/>
            </a:pPr>
            <a:r>
              <a:rPr lang="en-US" sz="3600" dirty="0"/>
              <a:t> </a:t>
            </a:r>
            <a:r>
              <a:rPr lang="en-US" sz="3600" dirty="0" smtClean="0"/>
              <a:t>    </a:t>
            </a:r>
            <a:r>
              <a:rPr lang="en-US" sz="4400" b="1" u="sng" dirty="0" smtClean="0"/>
              <a:t>P</a:t>
            </a:r>
            <a:r>
              <a:rPr lang="en-US" sz="4400" b="1" dirty="0" smtClean="0"/>
              <a:t>t  </a:t>
            </a:r>
            <a:r>
              <a:rPr lang="en-US" sz="4000" b="1" u="sng" dirty="0" smtClean="0"/>
              <a:t>PPT</a:t>
            </a:r>
            <a:r>
              <a:rPr lang="en-US" sz="4000" b="1" dirty="0" smtClean="0"/>
              <a:t>t	      </a:t>
            </a:r>
            <a:r>
              <a:rPr lang="en-US" sz="4000" b="1" u="sng" dirty="0" smtClean="0"/>
              <a:t>PP</a:t>
            </a:r>
            <a:r>
              <a:rPr lang="en-US" sz="4000" b="1" dirty="0" smtClean="0"/>
              <a:t>tt	</a:t>
            </a:r>
            <a:r>
              <a:rPr lang="en-US" sz="4000" b="1" u="sng" dirty="0" smtClean="0"/>
              <a:t>P</a:t>
            </a:r>
            <a:r>
              <a:rPr lang="en-US" sz="4000" b="1" dirty="0" smtClean="0"/>
              <a:t>p</a:t>
            </a:r>
            <a:r>
              <a:rPr lang="en-US" sz="4000" b="1" u="sng" dirty="0" smtClean="0"/>
              <a:t>T</a:t>
            </a:r>
            <a:r>
              <a:rPr lang="en-US" sz="4000" b="1" dirty="0" smtClean="0"/>
              <a:t>t	</a:t>
            </a:r>
            <a:r>
              <a:rPr lang="en-US" sz="4000" b="1" u="sng" dirty="0" smtClean="0"/>
              <a:t>P</a:t>
            </a:r>
            <a:r>
              <a:rPr lang="en-US" sz="4000" b="1" dirty="0" smtClean="0"/>
              <a:t>ptt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228600" lvl="1" indent="0">
              <a:buNone/>
            </a:pPr>
            <a:r>
              <a:rPr lang="en-US" sz="3600" b="1" dirty="0" smtClean="0"/>
              <a:t>   </a:t>
            </a:r>
            <a:r>
              <a:rPr lang="en-US" sz="4400" b="1" dirty="0" smtClean="0"/>
              <a:t>p</a:t>
            </a:r>
            <a:r>
              <a:rPr lang="en-US" sz="4400" b="1" u="sng" dirty="0" smtClean="0"/>
              <a:t>T</a:t>
            </a:r>
            <a:r>
              <a:rPr lang="en-US" sz="4400" b="1" dirty="0" smtClean="0"/>
              <a:t>  </a:t>
            </a:r>
            <a:r>
              <a:rPr lang="en-US" sz="4000" b="1" u="sng" dirty="0" smtClean="0"/>
              <a:t>P</a:t>
            </a:r>
            <a:r>
              <a:rPr lang="en-US" sz="4000" b="1" dirty="0" smtClean="0"/>
              <a:t>p</a:t>
            </a:r>
            <a:r>
              <a:rPr lang="en-US" sz="4000" b="1" u="sng" dirty="0" smtClean="0"/>
              <a:t>TT</a:t>
            </a:r>
            <a:r>
              <a:rPr lang="en-US" sz="4000" b="1" dirty="0" smtClean="0"/>
              <a:t>	</a:t>
            </a:r>
            <a:r>
              <a:rPr lang="en-US" sz="4000" b="1" u="sng" dirty="0" smtClean="0"/>
              <a:t>P</a:t>
            </a:r>
            <a:r>
              <a:rPr lang="en-US" sz="4000" b="1" dirty="0" smtClean="0"/>
              <a:t>p</a:t>
            </a:r>
            <a:r>
              <a:rPr lang="en-US" sz="4000" b="1" u="sng" dirty="0" smtClean="0"/>
              <a:t>T</a:t>
            </a:r>
            <a:r>
              <a:rPr lang="en-US" sz="4000" b="1" dirty="0" smtClean="0"/>
              <a:t>t	</a:t>
            </a:r>
            <a:r>
              <a:rPr lang="en-US" sz="4000" b="1" dirty="0" err="1" smtClean="0"/>
              <a:t>pp</a:t>
            </a:r>
            <a:r>
              <a:rPr lang="en-US" sz="4000" b="1" u="sng" dirty="0" err="1" smtClean="0"/>
              <a:t>TT</a:t>
            </a:r>
            <a:r>
              <a:rPr lang="en-US" sz="4000" b="1" dirty="0" smtClean="0"/>
              <a:t>	</a:t>
            </a:r>
            <a:r>
              <a:rPr lang="en-US" sz="4000" b="1" dirty="0" err="1" smtClean="0"/>
              <a:t>pp</a:t>
            </a:r>
            <a:r>
              <a:rPr lang="en-US" sz="4000" b="1" u="sng" dirty="0" err="1" smtClean="0"/>
              <a:t>T</a:t>
            </a:r>
            <a:r>
              <a:rPr lang="en-US" sz="4000" b="1" dirty="0" err="1" smtClean="0"/>
              <a:t>t</a:t>
            </a:r>
            <a:endParaRPr lang="en-US" sz="4000" b="1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r>
              <a:rPr lang="en-US" b="1" dirty="0" smtClean="0"/>
              <a:t>        </a:t>
            </a:r>
            <a:r>
              <a:rPr lang="en-US" sz="4400" b="1" dirty="0" smtClean="0"/>
              <a:t>pt   </a:t>
            </a:r>
            <a:r>
              <a:rPr lang="en-US" sz="4400" b="1" u="sng" dirty="0" smtClean="0"/>
              <a:t>P</a:t>
            </a:r>
            <a:r>
              <a:rPr lang="en-US" sz="4400" b="1" dirty="0" smtClean="0"/>
              <a:t>p</a:t>
            </a:r>
            <a:r>
              <a:rPr lang="en-US" sz="4400" b="1" u="sng" dirty="0" smtClean="0"/>
              <a:t>T</a:t>
            </a:r>
            <a:r>
              <a:rPr lang="en-US" sz="4400" b="1" dirty="0" smtClean="0"/>
              <a:t>t    </a:t>
            </a:r>
            <a:r>
              <a:rPr lang="en-US" sz="4400" b="1" u="sng" dirty="0" err="1" smtClean="0"/>
              <a:t>P</a:t>
            </a:r>
            <a:r>
              <a:rPr lang="en-US" sz="4400" b="1" dirty="0" err="1" smtClean="0"/>
              <a:t>ptt</a:t>
            </a:r>
            <a:r>
              <a:rPr lang="en-US" sz="4400" b="1" dirty="0" smtClean="0"/>
              <a:t>	</a:t>
            </a:r>
            <a:r>
              <a:rPr lang="en-US" sz="4400" b="1" dirty="0" err="1" smtClean="0"/>
              <a:t>pp</a:t>
            </a:r>
            <a:r>
              <a:rPr lang="en-US" sz="4400" b="1" u="sng" dirty="0" err="1" smtClean="0"/>
              <a:t>T</a:t>
            </a:r>
            <a:r>
              <a:rPr lang="en-US" sz="4400" b="1" dirty="0" err="1" smtClean="0"/>
              <a:t>t</a:t>
            </a:r>
            <a:r>
              <a:rPr lang="en-US" sz="4400" b="1" dirty="0" smtClean="0"/>
              <a:t>	</a:t>
            </a:r>
            <a:r>
              <a:rPr lang="en-US" sz="4400" b="1" dirty="0" err="1" smtClean="0"/>
              <a:t>pptt</a:t>
            </a:r>
            <a:endParaRPr lang="en-US" sz="4400" b="1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19400" y="1876736"/>
            <a:ext cx="304800" cy="3283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73930" y="1812287"/>
            <a:ext cx="304800" cy="3283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29400" y="1775972"/>
            <a:ext cx="304800" cy="3283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929890" y="3529149"/>
            <a:ext cx="304800" cy="3283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87040" y="4216673"/>
            <a:ext cx="304800" cy="3067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00600" y="4195086"/>
            <a:ext cx="304800" cy="3283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87040" y="5452400"/>
            <a:ext cx="304800" cy="3283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458200" y="1832179"/>
            <a:ext cx="304800" cy="3283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629400" y="3693300"/>
            <a:ext cx="304800" cy="3283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53000" y="3081058"/>
            <a:ext cx="228600" cy="247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614410" y="2986378"/>
            <a:ext cx="228600" cy="247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911090" y="5502291"/>
            <a:ext cx="228600" cy="247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553677" y="4175359"/>
            <a:ext cx="380523" cy="30671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6706076" y="5437359"/>
            <a:ext cx="380523" cy="30671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8538448" y="4117680"/>
            <a:ext cx="380523" cy="30671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8458200" y="5502291"/>
            <a:ext cx="384810" cy="352079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83880" cy="7543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u="sng" dirty="0" smtClean="0"/>
              <a:t>Analysis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Purple and tall-</a:t>
            </a:r>
            <a:r>
              <a:rPr lang="en-US" b="1" u="sng" dirty="0" smtClean="0"/>
              <a:t>_______9______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Purple and short-</a:t>
            </a:r>
            <a:r>
              <a:rPr lang="en-US" b="1" u="sng" dirty="0" smtClean="0"/>
              <a:t>_____3_______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White and tall-</a:t>
            </a:r>
            <a:r>
              <a:rPr lang="en-US" b="1" u="sng" dirty="0" smtClean="0"/>
              <a:t>________3________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White and short-</a:t>
            </a:r>
            <a:r>
              <a:rPr lang="en-US" b="1" u="sng" dirty="0" smtClean="0"/>
              <a:t>_______1________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phenotype ratio would be 9:3:3:1!</a:t>
            </a:r>
          </a:p>
          <a:p>
            <a:pPr marL="0" indent="0">
              <a:buNone/>
            </a:pPr>
            <a:r>
              <a:rPr lang="en-US" b="1" dirty="0" smtClean="0"/>
              <a:t>   </a:t>
            </a:r>
            <a:endParaRPr lang="en-US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96790" y="1459551"/>
            <a:ext cx="304800" cy="3283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49190" y="2409540"/>
            <a:ext cx="228600" cy="247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101590" y="3552834"/>
            <a:ext cx="380523" cy="30671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291851" y="4191000"/>
            <a:ext cx="384810" cy="352079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b="1" u="sng" dirty="0" smtClean="0"/>
              <a:t>Sex linked traits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sex-linked trait</a:t>
            </a:r>
            <a:r>
              <a:rPr lang="en-US" dirty="0" smtClean="0"/>
              <a:t> is a trait that is carried on the </a:t>
            </a:r>
            <a:r>
              <a:rPr lang="en-US" b="1" u="sng" dirty="0" smtClean="0"/>
              <a:t>X sex</a:t>
            </a:r>
            <a:r>
              <a:rPr lang="en-US" dirty="0" smtClean="0"/>
              <a:t> chromosome.</a:t>
            </a:r>
          </a:p>
          <a:p>
            <a:r>
              <a:rPr lang="en-US" dirty="0" smtClean="0"/>
              <a:t>Moms can be </a:t>
            </a:r>
            <a:r>
              <a:rPr lang="en-US" b="1" u="sng" dirty="0" smtClean="0"/>
              <a:t>carriers</a:t>
            </a:r>
            <a:r>
              <a:rPr lang="en-US" dirty="0" smtClean="0"/>
              <a:t> because they have the sex chromosomes </a:t>
            </a:r>
            <a:r>
              <a:rPr lang="en-US" b="1" u="sng" dirty="0" smtClean="0"/>
              <a:t>XX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Write the possible genotypes for Mom and Dad below:</a:t>
            </a:r>
          </a:p>
          <a:p>
            <a:endParaRPr lang="en-US" b="1" dirty="0"/>
          </a:p>
          <a:p>
            <a:r>
              <a:rPr lang="en-US" dirty="0" smtClean="0"/>
              <a:t>Mom:				Dad:</a:t>
            </a:r>
          </a:p>
          <a:p>
            <a:pPr marL="0" indent="0">
              <a:buNone/>
            </a:pPr>
            <a:r>
              <a:rPr lang="en-US" b="1" u="sng" dirty="0" smtClean="0"/>
              <a:t>X</a:t>
            </a:r>
            <a:r>
              <a:rPr lang="en-US" b="1" u="sng" baseline="30000" dirty="0" smtClean="0"/>
              <a:t>N</a:t>
            </a:r>
            <a:r>
              <a:rPr lang="en-US" b="1" u="sng" dirty="0" smtClean="0"/>
              <a:t>X</a:t>
            </a:r>
            <a:r>
              <a:rPr lang="en-US" b="1" u="sng" baseline="30000" dirty="0" smtClean="0"/>
              <a:t>N    </a:t>
            </a:r>
            <a:r>
              <a:rPr lang="en-US" b="1" u="sng" dirty="0" err="1" smtClean="0"/>
              <a:t>X</a:t>
            </a:r>
            <a:r>
              <a:rPr lang="en-US" b="1" u="sng" baseline="30000" dirty="0" err="1" smtClean="0"/>
              <a:t>N</a:t>
            </a:r>
            <a:r>
              <a:rPr lang="en-US" b="1" u="sng" dirty="0" err="1" smtClean="0"/>
              <a:t>X</a:t>
            </a:r>
            <a:r>
              <a:rPr lang="en-US" b="1" u="sng" baseline="30000" dirty="0" err="1" smtClean="0"/>
              <a:t>n</a:t>
            </a:r>
            <a:r>
              <a:rPr lang="en-US" b="1" u="sng" baseline="30000" dirty="0" smtClean="0"/>
              <a:t>    </a:t>
            </a:r>
            <a:r>
              <a:rPr lang="en-US" b="1" u="sng" dirty="0" err="1" smtClean="0"/>
              <a:t>X</a:t>
            </a:r>
            <a:r>
              <a:rPr lang="en-US" b="1" u="sng" baseline="30000" dirty="0" err="1" smtClean="0"/>
              <a:t>n</a:t>
            </a:r>
            <a:r>
              <a:rPr lang="en-US" b="1" u="sng" dirty="0" err="1" smtClean="0"/>
              <a:t>X</a:t>
            </a:r>
            <a:r>
              <a:rPr lang="en-US" b="1" u="sng" baseline="30000" dirty="0" err="1" smtClean="0"/>
              <a:t>n</a:t>
            </a:r>
            <a:r>
              <a:rPr lang="en-US" b="1" baseline="30000" dirty="0"/>
              <a:t>	</a:t>
            </a:r>
            <a:r>
              <a:rPr lang="en-US" b="1" baseline="30000" dirty="0" smtClean="0"/>
              <a:t>		</a:t>
            </a:r>
            <a:r>
              <a:rPr lang="en-US" b="1" u="sng" dirty="0" smtClean="0"/>
              <a:t>X</a:t>
            </a:r>
            <a:r>
              <a:rPr lang="en-US" b="1" u="sng" baseline="30000" dirty="0" smtClean="0"/>
              <a:t>N</a:t>
            </a:r>
            <a:r>
              <a:rPr lang="en-US" b="1" u="sng" dirty="0" smtClean="0"/>
              <a:t>Y</a:t>
            </a:r>
            <a:r>
              <a:rPr lang="en-US" b="1" u="sng" baseline="30000" dirty="0" smtClean="0"/>
              <a:t>    </a:t>
            </a:r>
            <a:r>
              <a:rPr lang="en-US" b="1" u="sng" dirty="0" err="1" smtClean="0"/>
              <a:t>X</a:t>
            </a:r>
            <a:r>
              <a:rPr lang="en-US" b="1" u="sng" baseline="30000" dirty="0" err="1" smtClean="0"/>
              <a:t>n</a:t>
            </a:r>
            <a:r>
              <a:rPr lang="en-US" b="1" u="sng" dirty="0" err="1"/>
              <a:t>Y</a:t>
            </a:r>
            <a:endParaRPr lang="en-US" b="1" u="sng" baseline="30000" dirty="0" smtClean="0"/>
          </a:p>
          <a:p>
            <a:pPr marL="0" indent="0">
              <a:buNone/>
            </a:pPr>
            <a:r>
              <a:rPr lang="en-US" b="1" u="sng" baseline="30000" dirty="0" smtClean="0"/>
              <a:t>Normal,   Carrier,   has the trait</a:t>
            </a:r>
            <a:r>
              <a:rPr lang="en-US" b="1" baseline="30000" dirty="0" smtClean="0"/>
              <a:t>		</a:t>
            </a:r>
            <a:r>
              <a:rPr lang="en-US" b="1" u="sng" baseline="30000" dirty="0" smtClean="0"/>
              <a:t>Normal,</a:t>
            </a:r>
            <a:r>
              <a:rPr lang="en-US" b="1" u="sng" dirty="0" smtClean="0"/>
              <a:t> </a:t>
            </a:r>
            <a:r>
              <a:rPr lang="en-US" b="1" u="sng" baseline="30000" dirty="0" smtClean="0"/>
              <a:t>has </a:t>
            </a:r>
            <a:r>
              <a:rPr lang="en-US" b="1" u="sng" baseline="30000" dirty="0"/>
              <a:t>the </a:t>
            </a:r>
            <a:r>
              <a:rPr lang="en-US" b="1" u="sng" baseline="30000" dirty="0" smtClean="0"/>
              <a:t>trait</a:t>
            </a:r>
          </a:p>
          <a:p>
            <a:pPr marL="0" indent="0">
              <a:buNone/>
            </a:pPr>
            <a:endParaRPr lang="en-US" b="1" u="sng" baseline="30000" dirty="0"/>
          </a:p>
          <a:p>
            <a:r>
              <a:rPr lang="en-US" dirty="0" smtClean="0"/>
              <a:t>Examples of traits which are sex-linked are: </a:t>
            </a:r>
            <a:r>
              <a:rPr lang="en-US" b="1" u="sng" dirty="0" smtClean="0"/>
              <a:t>color blindness, hemophilia, muscular dystrophy</a:t>
            </a:r>
            <a:endParaRPr lang="en-US" baseline="30000" dirty="0"/>
          </a:p>
          <a:p>
            <a:pPr marL="0" indent="0">
              <a:buNone/>
            </a:pPr>
            <a:endParaRPr lang="en-US" b="1" u="sng" baseline="30000" dirty="0"/>
          </a:p>
          <a:p>
            <a:pPr marL="0" indent="0">
              <a:buNone/>
            </a:pPr>
            <a:endParaRPr lang="en-US" b="1" u="sng" baseline="30000" dirty="0"/>
          </a:p>
        </p:txBody>
      </p:sp>
    </p:spTree>
    <p:extLst>
      <p:ext uri="{BB962C8B-B14F-4D97-AF65-F5344CB8AC3E}">
        <p14:creationId xmlns:p14="http://schemas.microsoft.com/office/powerpoint/2010/main" val="10525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195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iRespondGraphMaster</vt:lpstr>
      <vt:lpstr>iRespondQuestionMaster</vt:lpstr>
      <vt:lpstr>Clarity</vt:lpstr>
      <vt:lpstr>UNIT 3:  Genetics What are mendel’s laws  that explain patterns of inheritance? </vt:lpstr>
      <vt:lpstr>Dihybrid crosses</vt:lpstr>
      <vt:lpstr>Constructing Dihybrid Crosses</vt:lpstr>
      <vt:lpstr>2. Genotypes of the parents</vt:lpstr>
      <vt:lpstr>PowerPoint Presentation</vt:lpstr>
      <vt:lpstr>PowerPoint Presentation</vt:lpstr>
      <vt:lpstr>Analysis</vt:lpstr>
      <vt:lpstr>Sex linked traits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190</cp:revision>
  <cp:lastPrinted>2012-10-18T11:37:51Z</cp:lastPrinted>
  <dcterms:created xsi:type="dcterms:W3CDTF">2012-08-12T15:53:18Z</dcterms:created>
  <dcterms:modified xsi:type="dcterms:W3CDTF">2015-03-11T13:48:09Z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