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12/16/2013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s://www.youtube.com/watch?v=aWItglvTiLc" TargetMode="Externa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9.png"/><Relationship Id="rId5" Type="http://schemas.openxmlformats.org/officeDocument/2006/relationships/hyperlink" Target="http://www.britannica.com/eb/art-14136/Matthias-Schleiden?articleTypeId=1" TargetMode="Externa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0/Rudolf_Virchow.jpg" TargetMode="External"/><Relationship Id="rId2" Type="http://schemas.openxmlformats.org/officeDocument/2006/relationships/hyperlink" Target="http://www.youtube.com/watch?v=rgLJrvoX_qo" TargetMode="Externa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0"/>
            <a:ext cx="8534400" cy="1702160"/>
          </a:xfrm>
        </p:spPr>
        <p:txBody>
          <a:bodyPr>
            <a:normAutofit fontScale="90000"/>
          </a:bodyPr>
          <a:lstStyle/>
          <a:p>
            <a:r>
              <a:rPr lang="en-US" sz="2900" dirty="0" smtClean="0">
                <a:solidFill>
                  <a:schemeClr val="tx1"/>
                </a:solidFill>
              </a:rPr>
              <a:t>Cell Theory</a:t>
            </a:r>
            <a:br>
              <a:rPr lang="en-US" sz="2900" dirty="0" smtClean="0">
                <a:solidFill>
                  <a:schemeClr val="tx1"/>
                </a:solidFill>
              </a:rPr>
            </a:br>
            <a:r>
              <a:rPr lang="en-US" sz="2900" b="1" dirty="0" smtClean="0"/>
              <a:t>SB1a. </a:t>
            </a:r>
            <a:r>
              <a:rPr lang="en-US" sz="2900" dirty="0"/>
              <a:t>a. Explain the role of cell organelles for both prokaryotes and eukaryotes cells, including cell membrane, in maintaining homeostasis and cell reproduction.</a:t>
            </a:r>
            <a:br>
              <a:rPr lang="en-US" sz="2900" dirty="0"/>
            </a:br>
            <a:r>
              <a:rPr lang="en-US" sz="2900" b="1" dirty="0" smtClean="0"/>
              <a:t>– </a:t>
            </a:r>
            <a:r>
              <a:rPr lang="en-US" sz="2900" b="1" dirty="0"/>
              <a:t>Why cells are the </a:t>
            </a:r>
            <a:r>
              <a:rPr lang="en-US" sz="2900" b="1" i="1" dirty="0"/>
              <a:t>basic units of </a:t>
            </a:r>
            <a:r>
              <a:rPr lang="en-US" sz="2900" b="1" i="1" dirty="0" smtClean="0"/>
              <a:t>life?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biologycorner.com/resources/MICRO-label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915" y="2743200"/>
            <a:ext cx="4060832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991600" cy="533400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Cell specialization=cells are often suited to perform a particular function within an organism</a:t>
            </a:r>
          </a:p>
          <a:p>
            <a:pPr lvl="2"/>
            <a:r>
              <a:rPr lang="en-US" sz="2800" dirty="0"/>
              <a:t>Red blood cells-small and round so they can fit through blood vessels (one of the few types of cells in the body that actually move around).</a:t>
            </a:r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endParaRPr lang="en-US" sz="1200" dirty="0"/>
          </a:p>
          <a:p>
            <a:endParaRPr lang="en-US" dirty="0"/>
          </a:p>
        </p:txBody>
      </p:sp>
      <p:pic>
        <p:nvPicPr>
          <p:cNvPr id="3074" name="Picture 2" descr="1-2-6-4-0-0-0-0-0-0-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0"/>
            <a:ext cx="30956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22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02080"/>
            <a:ext cx="8458200" cy="4724400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 </a:t>
            </a:r>
            <a:r>
              <a:rPr lang="en-US" sz="2400" dirty="0"/>
              <a:t>Robert Hooke (1665) looked at cork under a microscope and saw that the cork looked like it had tiny little empty compartments throughout it.  He called these compartments, cells because it reminded him of the rooms in a monastery.</a:t>
            </a:r>
            <a:endParaRPr lang="en-US" sz="1400" dirty="0"/>
          </a:p>
          <a:p>
            <a:endParaRPr lang="en-US" dirty="0"/>
          </a:p>
        </p:txBody>
      </p:sp>
      <p:pic>
        <p:nvPicPr>
          <p:cNvPr id="1026" name="Picture 2" descr="http://faculty.kutztown.edu/friehauf/science_outreach/elodia_cells_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124200"/>
            <a:ext cx="39116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17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553200" cy="1066800"/>
          </a:xfrm>
        </p:spPr>
        <p:txBody>
          <a:bodyPr/>
          <a:lstStyle/>
          <a:p>
            <a:pPr marL="68580" indent="0"/>
            <a:r>
              <a:rPr lang="en-US" b="1" u="sng" dirty="0" smtClean="0"/>
              <a:t>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153400" cy="41910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b. </a:t>
            </a:r>
            <a:r>
              <a:rPr lang="en-US" sz="2400" dirty="0"/>
              <a:t>Anton van Leeuwenhoek looked at pond water under a microscope and saw lots of tiny living organisms.</a:t>
            </a:r>
            <a:endParaRPr lang="en-US" sz="1400" dirty="0"/>
          </a:p>
          <a:p>
            <a:endParaRPr lang="en-US" dirty="0"/>
          </a:p>
          <a:p>
            <a:pPr marL="68580" indent="0">
              <a:spcBef>
                <a:spcPts val="0"/>
              </a:spcBef>
              <a:buNone/>
            </a:pPr>
            <a:r>
              <a:rPr lang="en-US" b="0" dirty="0">
                <a:solidFill>
                  <a:schemeClr val="accent2"/>
                </a:solidFill>
              </a:rPr>
              <a:t>		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630" y="3653105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www.youtube.com/watch?v=aWItglvTiLc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5" descr="cili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94231"/>
            <a:ext cx="25717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0200" y="2621568"/>
            <a:ext cx="7010400" cy="3508977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c. </a:t>
            </a:r>
            <a:r>
              <a:rPr lang="en-US" sz="2400" dirty="0"/>
              <a:t>Matthias </a:t>
            </a:r>
            <a:r>
              <a:rPr lang="en-US" sz="2400" dirty="0" err="1"/>
              <a:t>Schleiden</a:t>
            </a:r>
            <a:r>
              <a:rPr lang="en-US" sz="2400" dirty="0"/>
              <a:t> (1838) concluded that plants are made up of cells; Theodor Schwann (1855) concluded that animals were made up of cells.</a:t>
            </a:r>
            <a:endParaRPr lang="en-US" sz="1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" indent="0"/>
            <a:r>
              <a:rPr lang="en-US" b="1" u="sng" dirty="0" smtClean="0"/>
              <a:t>Cell Theory</a:t>
            </a:r>
            <a:endParaRPr lang="en-US" dirty="0"/>
          </a:p>
        </p:txBody>
      </p:sp>
      <p:pic>
        <p:nvPicPr>
          <p:cNvPr id="7" name="Picture 2" descr="http://waynesword.palomar.edu/images/plant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76057"/>
            <a:ext cx="304269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aynesword.palomar.edu/images/animal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572001"/>
            <a:ext cx="2935115" cy="220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Theodor Schwan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56864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Photograph:Matthias Schleiden.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559822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153400" cy="4114800"/>
          </a:xfrm>
        </p:spPr>
        <p:txBody>
          <a:bodyPr>
            <a:normAutofit/>
          </a:bodyPr>
          <a:lstStyle/>
          <a:p>
            <a:pPr lvl="1"/>
            <a:r>
              <a:rPr lang="en-US" sz="3200" dirty="0" err="1" smtClean="0"/>
              <a:t>e</a:t>
            </a:r>
            <a:r>
              <a:rPr lang="en-US" sz="2400" dirty="0" err="1"/>
              <a:t>Rudolf</a:t>
            </a:r>
            <a:r>
              <a:rPr lang="en-US" sz="2400" dirty="0"/>
              <a:t> Virchow (1855) concluded that new cells could be produced only from other cells that have divided.</a:t>
            </a:r>
            <a:endParaRPr lang="en-US" sz="1400" dirty="0"/>
          </a:p>
          <a:p>
            <a:pPr marL="0" indent="0">
              <a:buNone/>
            </a:pPr>
            <a:r>
              <a:rPr lang="en-US" sz="3200" dirty="0"/>
              <a:t> 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024688" cy="1143000"/>
          </a:xfrm>
        </p:spPr>
        <p:txBody>
          <a:bodyPr/>
          <a:lstStyle/>
          <a:p>
            <a:pPr marL="68580" indent="0"/>
            <a:r>
              <a:rPr lang="en-US" b="1" u="sng" dirty="0" smtClean="0"/>
              <a:t>Cell Theory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3105835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www.youtube.com/watch?v=rgLJrvoX_qo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7" descr="Image:Rudolf Virchow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81400"/>
            <a:ext cx="207264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33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Cell Theory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458200" cy="4461029"/>
          </a:xfrm>
        </p:spPr>
        <p:txBody>
          <a:bodyPr>
            <a:normAutofit/>
          </a:bodyPr>
          <a:lstStyle/>
          <a:p>
            <a:pPr lvl="1"/>
            <a:r>
              <a:rPr lang="en-US" sz="3000" dirty="0" smtClean="0"/>
              <a:t>The </a:t>
            </a:r>
            <a:r>
              <a:rPr lang="en-US" sz="3000" dirty="0"/>
              <a:t>combination of all of these scientists ideas is known as the Cell Theory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sz="3000" dirty="0"/>
              <a:t>All living things are composed of cells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sz="3000" dirty="0"/>
              <a:t>Cells are the basic unit of structure and function in living things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sz="3000" dirty="0"/>
              <a:t>New cells are produced from existing cells.</a:t>
            </a:r>
          </a:p>
        </p:txBody>
      </p:sp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1" y="1524000"/>
            <a:ext cx="6172200" cy="4648200"/>
          </a:xfrm>
        </p:spPr>
        <p:txBody>
          <a:bodyPr/>
          <a:lstStyle/>
          <a:p>
            <a:pPr lvl="0"/>
            <a:r>
              <a:rPr lang="en-US" sz="2800" dirty="0" smtClean="0"/>
              <a:t>Cell </a:t>
            </a:r>
            <a:r>
              <a:rPr lang="en-US" sz="2800" dirty="0"/>
              <a:t>Structure and Function</a:t>
            </a:r>
          </a:p>
          <a:p>
            <a:pPr lvl="1"/>
            <a:r>
              <a:rPr lang="en-US" sz="2800" dirty="0"/>
              <a:t>Cell come in all different shapes and sizes</a:t>
            </a:r>
          </a:p>
          <a:p>
            <a:pPr lvl="2"/>
            <a:r>
              <a:rPr lang="en-US" sz="2800" dirty="0"/>
              <a:t>Size: as small as .2 micrometers (bacterium) to 50 micrometers. However, there is a giant amoeba that is 1000 micrometers!!  You can see it with your eyes.</a:t>
            </a:r>
          </a:p>
          <a:p>
            <a:endParaRPr lang="en-US" dirty="0"/>
          </a:p>
          <a:p>
            <a:pPr marL="68580" lv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Cell Theory</a:t>
            </a:r>
            <a:endParaRPr lang="en-US" b="1" u="sng" dirty="0"/>
          </a:p>
        </p:txBody>
      </p:sp>
      <p:pic>
        <p:nvPicPr>
          <p:cNvPr id="4098" name="Picture 2" descr="http://encyclopedia.lubopitko-bg.com/images/SRFile2012_1_1_8_44_43_3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066800"/>
            <a:ext cx="2353867" cy="565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18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991600" cy="533400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Cell specialization=cells are often suited to perform a particular function within an organism</a:t>
            </a:r>
          </a:p>
          <a:p>
            <a:pPr lvl="2"/>
            <a:r>
              <a:rPr lang="en-US" sz="2800" dirty="0"/>
              <a:t>Pancreas-specialized cells that produce </a:t>
            </a:r>
            <a:r>
              <a:rPr lang="en-US" sz="2800" dirty="0" smtClean="0"/>
              <a:t>enzymes</a:t>
            </a:r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r>
              <a:rPr lang="en-US" sz="2800" dirty="0"/>
              <a:t>Nose-cells that contain cilia and cells that release a mixture of water, carbohydrates, and salts to produce mucus</a:t>
            </a:r>
          </a:p>
          <a:p>
            <a:pPr lvl="2"/>
            <a:endParaRPr lang="en-US" sz="1200" dirty="0"/>
          </a:p>
          <a:p>
            <a:endParaRPr lang="en-US" dirty="0"/>
          </a:p>
        </p:txBody>
      </p:sp>
      <p:pic>
        <p:nvPicPr>
          <p:cNvPr id="1026" name="Picture 2" descr="GI119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05000"/>
            <a:ext cx="19812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pseudos2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960" y="4800600"/>
            <a:ext cx="2289810" cy="1717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5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991600" cy="533400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Cell specialization=cells are often suited to perform a particular function within an organism</a:t>
            </a:r>
          </a:p>
          <a:p>
            <a:pPr lvl="2"/>
            <a:r>
              <a:rPr lang="en-US" sz="2800" dirty="0"/>
              <a:t>Muscles-elongated so they can contract and move.</a:t>
            </a:r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r>
              <a:rPr lang="en-US" sz="2800" dirty="0"/>
              <a:t>Paramecium-long with cilia so it can move through water</a:t>
            </a:r>
          </a:p>
          <a:p>
            <a:pPr lvl="2"/>
            <a:endParaRPr lang="en-US" sz="1200" dirty="0"/>
          </a:p>
          <a:p>
            <a:endParaRPr lang="en-US" dirty="0"/>
          </a:p>
        </p:txBody>
      </p:sp>
      <p:pic>
        <p:nvPicPr>
          <p:cNvPr id="2050" name="Picture 2" descr="013638fig6-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107" y="1905000"/>
            <a:ext cx="361989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paramecium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48150"/>
            <a:ext cx="260985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7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332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iRespondQuestionMaster</vt:lpstr>
      <vt:lpstr>iRespondGraphMaster</vt:lpstr>
      <vt:lpstr>Civic</vt:lpstr>
      <vt:lpstr>Cell Theory SB1a. a. Explain the role of cell organelles for both prokaryotes and eukaryotes cells, including cell membrane, in maintaining homeostasis and cell reproduction. – Why cells are the basic units of life? </vt:lpstr>
      <vt:lpstr>Cell Theory</vt:lpstr>
      <vt:lpstr>Cell Theory</vt:lpstr>
      <vt:lpstr>Cell Theory</vt:lpstr>
      <vt:lpstr>Cell Theory</vt:lpstr>
      <vt:lpstr>Cell Theory</vt:lpstr>
      <vt:lpstr>Cell Theory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Klumpp</cp:lastModifiedBy>
  <cp:revision>20</cp:revision>
  <dcterms:created xsi:type="dcterms:W3CDTF">2012-08-12T15:53:18Z</dcterms:created>
  <dcterms:modified xsi:type="dcterms:W3CDTF">2013-12-16T20:07:26Z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