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32" r:id="rId3"/>
  </p:sldMasterIdLst>
  <p:sldIdLst>
    <p:sldId id="256" r:id="rId4"/>
    <p:sldId id="282" r:id="rId5"/>
    <p:sldId id="257" r:id="rId6"/>
    <p:sldId id="258" r:id="rId7"/>
    <p:sldId id="261" r:id="rId8"/>
    <p:sldId id="265" r:id="rId9"/>
    <p:sldId id="262" r:id="rId10"/>
    <p:sldId id="281" r:id="rId11"/>
    <p:sldId id="263" r:id="rId12"/>
    <p:sldId id="275" r:id="rId13"/>
    <p:sldId id="276" r:id="rId14"/>
    <p:sldId id="277" r:id="rId15"/>
    <p:sldId id="278" r:id="rId16"/>
    <p:sldId id="279" r:id="rId17"/>
    <p:sldId id="280" r:id="rId18"/>
    <p:sldId id="266" r:id="rId19"/>
    <p:sldId id="272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46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vOz4V699gk" TargetMode="External"/><Relationship Id="rId2" Type="http://schemas.openxmlformats.org/officeDocument/2006/relationships/hyperlink" Target="https://www.youtube.com/watch?v=mv6Ehv06mXY" TargetMode="Externa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895" y="-457200"/>
            <a:ext cx="8915400" cy="3505200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U</a:t>
            </a:r>
            <a:r>
              <a:rPr lang="en-US" sz="3000" dirty="0" smtClean="0"/>
              <a:t>NIT </a:t>
            </a:r>
            <a:r>
              <a:rPr lang="en-US" sz="3000" dirty="0"/>
              <a:t>2:  CELLS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dirty="0" smtClean="0">
                <a:effectLst/>
              </a:rPr>
              <a:t>Explain </a:t>
            </a:r>
            <a:r>
              <a:rPr lang="en-US" sz="3000" dirty="0">
                <a:effectLst/>
              </a:rPr>
              <a:t>the role of cell organelles for both prokaryotes and eukaryotes cells, including cell membrane, in maintaining homeostasis and cell reproduction.</a:t>
            </a:r>
            <a:br>
              <a:rPr lang="en-US" sz="3000" dirty="0">
                <a:effectLst/>
              </a:rPr>
            </a:br>
            <a:r>
              <a:rPr lang="en-US" sz="3000" dirty="0"/>
              <a:t> </a:t>
            </a:r>
          </a:p>
        </p:txBody>
      </p:sp>
      <p:pic>
        <p:nvPicPr>
          <p:cNvPr id="1026" name="Picture 2" descr="http://www.biologycorner.com/resources/cell_membr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7717971" cy="37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82625" y="1227138"/>
            <a:ext cx="49498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900" dirty="0">
                <a:solidFill>
                  <a:srgbClr val="A6000D"/>
                </a:solidFill>
              </a:rPr>
              <a:t>3</a:t>
            </a:r>
            <a:r>
              <a:rPr lang="en-US" altLang="en-US" sz="2900" dirty="0" smtClean="0">
                <a:solidFill>
                  <a:srgbClr val="A6000D"/>
                </a:solidFill>
              </a:rPr>
              <a:t>) </a:t>
            </a:r>
            <a:r>
              <a:rPr lang="en-US" altLang="en-US" sz="2900" b="1" u="sng" dirty="0" smtClean="0">
                <a:solidFill>
                  <a:srgbClr val="A6000D"/>
                </a:solidFill>
              </a:rPr>
              <a:t>Osmosis</a:t>
            </a:r>
            <a:endParaRPr lang="en-US" altLang="en-US" sz="2000" b="1" u="sng" dirty="0">
              <a:solidFill>
                <a:srgbClr val="A6000D"/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82625" y="1849438"/>
            <a:ext cx="75342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/>
              <a:t>Diffusion of water across a selectively permeable membrane</a:t>
            </a:r>
            <a:endParaRPr lang="en-US" altLang="en-US" sz="2000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82625" y="3340100"/>
            <a:ext cx="75342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900">
                <a:solidFill>
                  <a:srgbClr val="003366"/>
                </a:solidFill>
              </a:rPr>
              <a:t>Three Types of Solutions</a:t>
            </a:r>
            <a:endParaRPr lang="en-US" altLang="en-US" sz="2000">
              <a:solidFill>
                <a:srgbClr val="003366"/>
              </a:solidFill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127125" y="4005263"/>
            <a:ext cx="34448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Clr>
                <a:srgbClr val="A6000D"/>
              </a:buClr>
            </a:pPr>
            <a:r>
              <a:rPr lang="en-US" altLang="en-US" sz="2900" dirty="0" smtClean="0">
                <a:cs typeface="Times New Roman" panose="02020603050405020304" pitchFamily="18" charset="0"/>
              </a:rPr>
              <a:t>A. Isotonic</a:t>
            </a:r>
            <a:r>
              <a:rPr lang="en-US" altLang="en-US" sz="29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en-US" altLang="en-US" sz="29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127125" y="4506913"/>
            <a:ext cx="34448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Clr>
                <a:srgbClr val="A6000D"/>
              </a:buClr>
            </a:pPr>
            <a:r>
              <a:rPr lang="en-US" altLang="en-US" sz="2900" dirty="0" smtClean="0">
                <a:cs typeface="Times New Roman" panose="02020603050405020304" pitchFamily="18" charset="0"/>
              </a:rPr>
              <a:t>B. Hypotonic</a:t>
            </a:r>
            <a:r>
              <a:rPr lang="en-US" altLang="en-US" sz="29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en-US" altLang="en-US" sz="29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127125" y="5006975"/>
            <a:ext cx="34448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Clr>
                <a:srgbClr val="A6000D"/>
              </a:buClr>
            </a:pPr>
            <a:r>
              <a:rPr lang="en-US" altLang="en-US" sz="2900" dirty="0" smtClean="0">
                <a:cs typeface="Times New Roman" panose="02020603050405020304" pitchFamily="18" charset="0"/>
              </a:rPr>
              <a:t>C. Hypertonic</a:t>
            </a:r>
            <a:endParaRPr lang="en-US" altLang="en-US" sz="29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93725" y="484188"/>
            <a:ext cx="7772400" cy="47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/>
          <a:p>
            <a:r>
              <a:rPr lang="en-US" altLang="en-US" sz="2500" b="1" dirty="0" smtClean="0">
                <a:solidFill>
                  <a:srgbClr val="A6000D"/>
                </a:solidFill>
              </a:rPr>
              <a:t>Passive </a:t>
            </a:r>
            <a:r>
              <a:rPr lang="en-US" altLang="en-US" sz="2500" b="1" dirty="0">
                <a:solidFill>
                  <a:srgbClr val="A6000D"/>
                </a:solidFill>
              </a:rPr>
              <a:t>Transport</a:t>
            </a:r>
          </a:p>
        </p:txBody>
      </p:sp>
    </p:spTree>
    <p:extLst>
      <p:ext uri="{BB962C8B-B14F-4D97-AF65-F5344CB8AC3E}">
        <p14:creationId xmlns:p14="http://schemas.microsoft.com/office/powerpoint/2010/main" val="4662412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461125" y="2974975"/>
            <a:ext cx="20986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500"/>
              <a:t>Blood Cell</a:t>
            </a:r>
          </a:p>
        </p:txBody>
      </p:sp>
      <p:pic>
        <p:nvPicPr>
          <p:cNvPr id="31747" name="Picture 3" descr="ch 7 im 3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3581400"/>
            <a:ext cx="2686050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908425" y="2984500"/>
            <a:ext cx="19018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500"/>
              <a:t>Plant Cell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82625" y="1227138"/>
            <a:ext cx="49498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900" dirty="0" smtClean="0">
                <a:solidFill>
                  <a:srgbClr val="A6000D"/>
                </a:solidFill>
              </a:rPr>
              <a:t>A. Isotonic </a:t>
            </a:r>
            <a:r>
              <a:rPr lang="en-US" altLang="en-US" sz="2900" dirty="0">
                <a:solidFill>
                  <a:srgbClr val="A6000D"/>
                </a:solidFill>
              </a:rPr>
              <a:t>Solution</a:t>
            </a:r>
            <a:endParaRPr lang="en-US" altLang="en-US" sz="2000" dirty="0">
              <a:solidFill>
                <a:srgbClr val="A6000D"/>
              </a:solidFill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358900" y="1588"/>
            <a:ext cx="347503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527" tIns="45268" rIns="90527" bIns="45268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</a:rPr>
              <a:t>Cellular Structure and Function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82625" y="1797050"/>
            <a:ext cx="753427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/>
              <a:t>Water and dissolved substances diffuse into and out of the cell at the same rate.</a:t>
            </a:r>
            <a:endParaRPr lang="en-US" altLang="en-US" sz="2000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7797800" y="5567363"/>
            <a:ext cx="79533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1300" b="1"/>
              <a:t>11,397x</a:t>
            </a:r>
          </a:p>
        </p:txBody>
      </p:sp>
      <p:pic>
        <p:nvPicPr>
          <p:cNvPr id="31754" name="Picture 10" descr="ch 7 im 30 blood 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473450"/>
            <a:ext cx="1995488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593725" y="484188"/>
            <a:ext cx="7772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/>
          <a:p>
            <a:r>
              <a:rPr lang="en-US" altLang="en-US" sz="2500" b="1">
                <a:solidFill>
                  <a:srgbClr val="A6000D"/>
                </a:solidFill>
              </a:rPr>
              <a:t>7.4 Cellular Transport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25400" y="14288"/>
            <a:ext cx="12588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/>
          <a:p>
            <a:r>
              <a:rPr lang="en-US" altLang="en-US" b="1">
                <a:solidFill>
                  <a:srgbClr val="A6000D"/>
                </a:solidFill>
              </a:rPr>
              <a:t>Chapter 7</a:t>
            </a:r>
          </a:p>
        </p:txBody>
      </p:sp>
      <p:pic>
        <p:nvPicPr>
          <p:cNvPr id="31757" name="Picture 13" descr="ch7 7-4 q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3116263"/>
            <a:ext cx="2336800" cy="257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2293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553200" y="3581400"/>
            <a:ext cx="19002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500"/>
              <a:t>Blood Cell</a:t>
            </a:r>
          </a:p>
        </p:txBody>
      </p:sp>
      <p:pic>
        <p:nvPicPr>
          <p:cNvPr id="32771" name="Picture 3" descr="ch 7 im 3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95800"/>
            <a:ext cx="2662238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4949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900" dirty="0">
                <a:solidFill>
                  <a:srgbClr val="A6000D"/>
                </a:solidFill>
              </a:rPr>
              <a:t>B</a:t>
            </a:r>
            <a:r>
              <a:rPr lang="en-US" altLang="en-US" sz="2900" dirty="0" smtClean="0">
                <a:solidFill>
                  <a:srgbClr val="A6000D"/>
                </a:solidFill>
              </a:rPr>
              <a:t>. Hypotonic </a:t>
            </a:r>
            <a:r>
              <a:rPr lang="en-US" altLang="en-US" sz="2900" dirty="0">
                <a:solidFill>
                  <a:srgbClr val="A6000D"/>
                </a:solidFill>
              </a:rPr>
              <a:t>Solution</a:t>
            </a:r>
            <a:endParaRPr lang="en-US" altLang="en-US" sz="2000" dirty="0">
              <a:solidFill>
                <a:srgbClr val="A6000D"/>
              </a:solidFill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358900" y="1588"/>
            <a:ext cx="347503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527" tIns="45268" rIns="90527" bIns="45268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</a:rPr>
              <a:t>Cellular Structure and Function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85800" y="1447800"/>
            <a:ext cx="75342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/>
              <a:t>Solute concentration is higher inside the cell.</a:t>
            </a:r>
            <a:endParaRPr lang="en-US" altLang="en-US" sz="2000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85800" y="2362200"/>
            <a:ext cx="75342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/>
              <a:t>Water diffuses into the cell.</a:t>
            </a:r>
            <a:endParaRPr lang="en-US" altLang="en-US" sz="2000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3733800" y="3657600"/>
            <a:ext cx="20986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500"/>
              <a:t>Plant Cell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7777163" y="5661025"/>
            <a:ext cx="79533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1300" b="1"/>
              <a:t>13,000</a:t>
            </a:r>
            <a:r>
              <a:rPr lang="en-US" altLang="en-US" sz="1300" b="1">
                <a:sym typeface="Wingdings 2" panose="05020102010507070707" pitchFamily="18" charset="2"/>
              </a:rPr>
              <a:t>x</a:t>
            </a:r>
          </a:p>
        </p:txBody>
      </p:sp>
      <p:pic>
        <p:nvPicPr>
          <p:cNvPr id="32779" name="Picture 11" descr="ch 7 im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7200"/>
            <a:ext cx="2074863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593725" y="484188"/>
            <a:ext cx="7772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/>
          <a:p>
            <a:r>
              <a:rPr lang="en-US" altLang="en-US" sz="2500" b="1">
                <a:solidFill>
                  <a:srgbClr val="A6000D"/>
                </a:solidFill>
              </a:rPr>
              <a:t>7.4 Cellular Transport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25400" y="14288"/>
            <a:ext cx="12588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/>
          <a:p>
            <a:r>
              <a:rPr lang="en-US" altLang="en-US" b="1">
                <a:solidFill>
                  <a:srgbClr val="A6000D"/>
                </a:solidFill>
              </a:rPr>
              <a:t>Chapter 7</a:t>
            </a:r>
          </a:p>
        </p:txBody>
      </p:sp>
      <p:pic>
        <p:nvPicPr>
          <p:cNvPr id="32782" name="Picture 14" descr="ch7 7-4 q3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2201863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685800" y="2895600"/>
            <a:ext cx="75342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>
                <a:solidFill>
                  <a:srgbClr val="CC0000"/>
                </a:solidFill>
              </a:rPr>
              <a:t>BLOWS UP</a:t>
            </a:r>
            <a:r>
              <a:rPr lang="en-US" altLang="en-US" sz="2900"/>
              <a:t> the cell.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583540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886200" y="3962400"/>
            <a:ext cx="19018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500"/>
              <a:t>Plant Cell</a:t>
            </a:r>
          </a:p>
        </p:txBody>
      </p:sp>
      <p:pic>
        <p:nvPicPr>
          <p:cNvPr id="33795" name="Picture 3" descr="ch 7 im 3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2693988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4949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900" dirty="0" smtClean="0">
                <a:solidFill>
                  <a:srgbClr val="A6000D"/>
                </a:solidFill>
              </a:rPr>
              <a:t>C. Hypertonic </a:t>
            </a:r>
            <a:r>
              <a:rPr lang="en-US" altLang="en-US" sz="2900" dirty="0">
                <a:solidFill>
                  <a:srgbClr val="A6000D"/>
                </a:solidFill>
              </a:rPr>
              <a:t>Solution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358900" y="1588"/>
            <a:ext cx="347503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527" tIns="45268" rIns="90527" bIns="45268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</a:rPr>
              <a:t>Cellular Structure and Function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85800" y="1371600"/>
            <a:ext cx="773271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/>
              <a:t>Solute concentration is higher outside the cell.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685800" y="2209800"/>
            <a:ext cx="75342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/>
              <a:t>Water diffuses out of the cell.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6477000" y="3733800"/>
            <a:ext cx="20986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500"/>
              <a:t>Blood Cell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6461125" y="5673725"/>
            <a:ext cx="209867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1300" b="1"/>
              <a:t>13,000x</a:t>
            </a:r>
            <a:endParaRPr lang="en-US" altLang="en-US" sz="1300" b="1">
              <a:sym typeface="Wingdings 2" panose="05020102010507070707" pitchFamily="18" charset="2"/>
            </a:endParaRPr>
          </a:p>
        </p:txBody>
      </p:sp>
      <p:pic>
        <p:nvPicPr>
          <p:cNvPr id="33803" name="Picture 11" descr="ch 7 im 32 blood hy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19600"/>
            <a:ext cx="1979613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593725" y="484188"/>
            <a:ext cx="7772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/>
          <a:p>
            <a:r>
              <a:rPr lang="en-US" altLang="en-US" sz="2500" b="1">
                <a:solidFill>
                  <a:srgbClr val="A6000D"/>
                </a:solidFill>
              </a:rPr>
              <a:t>7.4 Cellular Transport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25400" y="14288"/>
            <a:ext cx="12588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/>
          <a:p>
            <a:r>
              <a:rPr lang="en-US" altLang="en-US" b="1">
                <a:solidFill>
                  <a:srgbClr val="A6000D"/>
                </a:solidFill>
              </a:rPr>
              <a:t>Chapter 7</a:t>
            </a:r>
          </a:p>
        </p:txBody>
      </p:sp>
      <p:pic>
        <p:nvPicPr>
          <p:cNvPr id="33806" name="Picture 14" descr="ch7 7-4 q3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21939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85800" y="2819400"/>
            <a:ext cx="75342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>
                <a:solidFill>
                  <a:srgbClr val="CC0000"/>
                </a:solidFill>
              </a:rPr>
              <a:t>SHRINKS</a:t>
            </a:r>
            <a:r>
              <a:rPr lang="en-US" altLang="en-US" sz="2900"/>
              <a:t> the cell.</a:t>
            </a:r>
          </a:p>
        </p:txBody>
      </p:sp>
    </p:spTree>
    <p:extLst>
      <p:ext uri="{BB962C8B-B14F-4D97-AF65-F5344CB8AC3E}">
        <p14:creationId xmlns:p14="http://schemas.microsoft.com/office/powerpoint/2010/main" val="10011178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hschool.com/science/biology_place/biocoach/images/biomembrane1/Tonic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225222" cy="324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55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Solutions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99291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koofers-static.s3.amazonaws.com/flashcard_images/99676022a7bd9250cfbd02c7fd2016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728731" cy="463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11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Active Transport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2)  Active Transport – energy </a:t>
            </a:r>
            <a:r>
              <a:rPr lang="en-US" b="1" u="sng" dirty="0" smtClean="0"/>
              <a:t>IS </a:t>
            </a:r>
            <a:r>
              <a:rPr lang="en-US" dirty="0" smtClean="0"/>
              <a:t>required </a:t>
            </a:r>
            <a:r>
              <a:rPr lang="en-US" dirty="0"/>
              <a:t>to move molecules across the </a:t>
            </a:r>
            <a:r>
              <a:rPr lang="en-US" b="1" u="sng" dirty="0" smtClean="0"/>
              <a:t>cell membrane. </a:t>
            </a:r>
            <a:r>
              <a:rPr lang="en-US" dirty="0" smtClean="0"/>
              <a:t>Molecules </a:t>
            </a:r>
            <a:r>
              <a:rPr lang="en-US" dirty="0"/>
              <a:t>move from an area of </a:t>
            </a:r>
            <a:r>
              <a:rPr lang="en-US" b="1" u="sng" dirty="0" smtClean="0"/>
              <a:t>LOW </a:t>
            </a:r>
            <a:r>
              <a:rPr lang="en-US" dirty="0" smtClean="0"/>
              <a:t>concentration </a:t>
            </a:r>
            <a:r>
              <a:rPr lang="en-US" dirty="0"/>
              <a:t>to and area of </a:t>
            </a:r>
            <a:r>
              <a:rPr lang="en-US" b="1" u="sng" dirty="0" smtClean="0"/>
              <a:t>HIGH </a:t>
            </a:r>
            <a:r>
              <a:rPr lang="en-US" dirty="0" smtClean="0"/>
              <a:t>concentration</a:t>
            </a:r>
            <a:r>
              <a:rPr lang="en-US" dirty="0"/>
              <a:t> </a:t>
            </a:r>
            <a:r>
              <a:rPr lang="en-US" dirty="0" smtClean="0"/>
              <a:t>AGAINST the concentration gradient.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10" descr="ch 7 im 3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3041650" cy="23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h 7 im 36b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3040062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2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Types of </a:t>
            </a:r>
            <a:r>
              <a:rPr lang="en-US" b="1" u="sng" dirty="0" smtClean="0"/>
              <a:t>Active </a:t>
            </a:r>
            <a:r>
              <a:rPr lang="en-US" b="1" u="sng" dirty="0" smtClean="0"/>
              <a:t>Transport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4876800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) </a:t>
            </a:r>
            <a:r>
              <a:rPr lang="en-US" b="1" u="sng" dirty="0" smtClean="0"/>
              <a:t>Protein </a:t>
            </a:r>
            <a:r>
              <a:rPr lang="en-US" b="1" u="sng" dirty="0" smtClean="0"/>
              <a:t>Pumps </a:t>
            </a:r>
            <a:r>
              <a:rPr lang="en-US" dirty="0"/>
              <a:t>– Molecules are </a:t>
            </a:r>
            <a:r>
              <a:rPr lang="en-US" b="1" u="sng" dirty="0" smtClean="0"/>
              <a:t>“pumped</a:t>
            </a:r>
            <a:r>
              <a:rPr lang="en-US" dirty="0" smtClean="0"/>
              <a:t>” through </a:t>
            </a:r>
            <a:r>
              <a:rPr lang="en-US" dirty="0"/>
              <a:t>the cell </a:t>
            </a:r>
            <a:r>
              <a:rPr lang="en-US" dirty="0" smtClean="0"/>
              <a:t>membrane </a:t>
            </a:r>
            <a:r>
              <a:rPr lang="en-US" dirty="0"/>
              <a:t>through </a:t>
            </a:r>
            <a:r>
              <a:rPr lang="en-US" dirty="0" smtClean="0"/>
              <a:t>protein </a:t>
            </a:r>
            <a:r>
              <a:rPr lang="en-US" dirty="0" smtClean="0"/>
              <a:t>gates</a:t>
            </a:r>
            <a:endParaRPr lang="en-US" dirty="0"/>
          </a:p>
          <a:p>
            <a:r>
              <a:rPr lang="en-US" dirty="0"/>
              <a:t>2</a:t>
            </a:r>
            <a:r>
              <a:rPr lang="en-US" dirty="0" smtClean="0"/>
              <a:t>)  </a:t>
            </a:r>
            <a:r>
              <a:rPr lang="en-US" b="1" u="sng" dirty="0"/>
              <a:t>Endocytosis</a:t>
            </a:r>
            <a:r>
              <a:rPr lang="en-US" dirty="0"/>
              <a:t> – mass is surrounded by a cell and is taken </a:t>
            </a:r>
            <a:r>
              <a:rPr lang="en-US" b="1" u="sng" dirty="0" smtClean="0"/>
              <a:t>into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cell </a:t>
            </a:r>
          </a:p>
          <a:p>
            <a:r>
              <a:rPr lang="en-US" dirty="0"/>
              <a:t>3</a:t>
            </a:r>
            <a:r>
              <a:rPr lang="en-US" dirty="0" smtClean="0"/>
              <a:t>) </a:t>
            </a:r>
            <a:r>
              <a:rPr lang="en-US" b="1" u="sng" dirty="0" smtClean="0"/>
              <a:t>Exocytosis</a:t>
            </a:r>
            <a:r>
              <a:rPr lang="en-US" dirty="0" smtClean="0"/>
              <a:t> </a:t>
            </a:r>
            <a:r>
              <a:rPr lang="en-US" dirty="0"/>
              <a:t>– mass is removed from the cytoplasm and is “expelled</a:t>
            </a:r>
            <a:r>
              <a:rPr lang="en-US" dirty="0" smtClean="0"/>
              <a:t>” </a:t>
            </a:r>
            <a:r>
              <a:rPr lang="en-US" b="1" u="sng" dirty="0" smtClean="0"/>
              <a:t>out of </a:t>
            </a:r>
            <a:r>
              <a:rPr lang="en-US" dirty="0" smtClean="0"/>
              <a:t>the </a:t>
            </a:r>
            <a:r>
              <a:rPr lang="en-US" dirty="0"/>
              <a:t>cell into its </a:t>
            </a:r>
            <a:r>
              <a:rPr lang="en-US" dirty="0" smtClean="0"/>
              <a:t>environment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www.youtube.com/watch?v=mv6Ehv06mXY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www.youtube.com/watch?v=pvOz4V699gk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6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55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Cellular Transport</a:t>
            </a:r>
            <a:endParaRPr lang="en-US" b="1" u="sng" dirty="0"/>
          </a:p>
        </p:txBody>
      </p:sp>
      <p:pic>
        <p:nvPicPr>
          <p:cNvPr id="1026" name="Picture 2" descr="transport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09751"/>
            <a:ext cx="6757032" cy="581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3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marL="68580" indent="0"/>
            <a:r>
              <a:rPr lang="en-US" b="1" u="sng" dirty="0" smtClean="0"/>
              <a:t>Cell Membrane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8974"/>
            <a:ext cx="8686800" cy="5250426"/>
          </a:xfrm>
        </p:spPr>
        <p:txBody>
          <a:bodyPr>
            <a:normAutofit/>
          </a:bodyPr>
          <a:lstStyle/>
          <a:p>
            <a:r>
              <a:rPr lang="en-US" dirty="0"/>
              <a:t>-  </a:t>
            </a:r>
            <a:r>
              <a:rPr lang="en-US" b="1" dirty="0"/>
              <a:t>Structure</a:t>
            </a:r>
            <a:r>
              <a:rPr lang="en-US" dirty="0"/>
              <a:t>:  Consists of a </a:t>
            </a:r>
            <a:r>
              <a:rPr lang="en-US" b="1" u="sng" dirty="0" smtClean="0"/>
              <a:t>phospholipid </a:t>
            </a:r>
            <a:r>
              <a:rPr lang="en-US" dirty="0" smtClean="0"/>
              <a:t>bilayer </a:t>
            </a:r>
            <a:r>
              <a:rPr lang="en-US" dirty="0"/>
              <a:t>( </a:t>
            </a:r>
            <a:r>
              <a:rPr lang="en-US" b="1" u="sng" dirty="0" smtClean="0"/>
              <a:t>2 </a:t>
            </a:r>
            <a:r>
              <a:rPr lang="en-US" dirty="0" smtClean="0"/>
              <a:t>layers </a:t>
            </a:r>
            <a:r>
              <a:rPr lang="en-US" dirty="0"/>
              <a:t>– bi = </a:t>
            </a:r>
            <a:r>
              <a:rPr lang="en-US" b="1" u="sng" dirty="0" smtClean="0"/>
              <a:t>2</a:t>
            </a:r>
            <a:r>
              <a:rPr lang="en-US" dirty="0" smtClean="0"/>
              <a:t>) </a:t>
            </a:r>
            <a:endParaRPr lang="en-US" dirty="0" smtClean="0"/>
          </a:p>
          <a:p>
            <a:r>
              <a:rPr lang="en-US" b="1" u="sng" dirty="0"/>
              <a:t>Fluid Mosaic Model</a:t>
            </a:r>
            <a:r>
              <a:rPr lang="en-US" dirty="0"/>
              <a:t>-various parts that make up the membrane are </a:t>
            </a:r>
            <a:r>
              <a:rPr lang="en-US" b="1" dirty="0"/>
              <a:t>fluid </a:t>
            </a:r>
            <a:r>
              <a:rPr lang="en-US" dirty="0"/>
              <a:t>or freely </a:t>
            </a:r>
            <a:r>
              <a:rPr lang="en-US" dirty="0" smtClean="0"/>
              <a:t>moving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Hydrophilic </a:t>
            </a:r>
            <a:r>
              <a:rPr lang="en-US" b="1" u="sng" dirty="0" smtClean="0"/>
              <a:t>heads</a:t>
            </a:r>
            <a:r>
              <a:rPr lang="en-US" dirty="0" smtClean="0"/>
              <a:t>-made of </a:t>
            </a:r>
            <a:r>
              <a:rPr lang="en-US" b="1" dirty="0" smtClean="0"/>
              <a:t>phosph</a:t>
            </a:r>
            <a:r>
              <a:rPr lang="en-US" dirty="0" smtClean="0"/>
              <a:t>ate, like water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Hydrophobic tails</a:t>
            </a:r>
            <a:r>
              <a:rPr lang="en-US" dirty="0" smtClean="0"/>
              <a:t>-made of </a:t>
            </a:r>
            <a:r>
              <a:rPr lang="en-US" b="1" dirty="0" smtClean="0"/>
              <a:t>lipid</a:t>
            </a:r>
            <a:r>
              <a:rPr lang="en-US" dirty="0" smtClean="0"/>
              <a:t>(fat), hate </a:t>
            </a:r>
            <a:r>
              <a:rPr lang="en-US" dirty="0" smtClean="0"/>
              <a:t>water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Protein Channels</a:t>
            </a:r>
            <a:r>
              <a:rPr lang="en-US" dirty="0" smtClean="0"/>
              <a:t>-helps large molecules in and out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Protein Gates</a:t>
            </a:r>
            <a:r>
              <a:rPr lang="en-US" dirty="0" smtClean="0"/>
              <a:t>-used in active transport</a:t>
            </a:r>
            <a:endParaRPr lang="en-US" b="1" u="sng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6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153400" cy="3579849"/>
          </a:xfrm>
        </p:spPr>
        <p:txBody>
          <a:bodyPr>
            <a:normAutofit/>
          </a:bodyPr>
          <a:lstStyle/>
          <a:p>
            <a:r>
              <a:rPr lang="en-US" b="1" dirty="0"/>
              <a:t> </a:t>
            </a:r>
            <a:r>
              <a:rPr lang="en-US" dirty="0"/>
              <a:t>Cell Membrane  a.k.a. </a:t>
            </a:r>
            <a:r>
              <a:rPr lang="en-US" b="1" u="sng" dirty="0" smtClean="0"/>
              <a:t>plasma </a:t>
            </a:r>
            <a:r>
              <a:rPr lang="en-US" dirty="0" smtClean="0"/>
              <a:t>membrane</a:t>
            </a:r>
            <a:endParaRPr lang="en-US" dirty="0"/>
          </a:p>
          <a:p>
            <a:r>
              <a:rPr lang="en-US" dirty="0"/>
              <a:t>-  Separates the inside of a cell from its </a:t>
            </a:r>
            <a:r>
              <a:rPr lang="en-US" b="1" u="sng" dirty="0" smtClean="0"/>
              <a:t>environment.</a:t>
            </a:r>
          </a:p>
          <a:p>
            <a:r>
              <a:rPr lang="en-US" b="1" u="sng" dirty="0" smtClean="0"/>
              <a:t>SEMIPERMEABLE or selectively permeable-allows some things to get in, while other things stay out.</a:t>
            </a:r>
            <a:endParaRPr lang="en-US" b="1" u="sng" dirty="0"/>
          </a:p>
          <a:p>
            <a:endParaRPr lang="en-US" dirty="0"/>
          </a:p>
        </p:txBody>
      </p:sp>
      <p:pic>
        <p:nvPicPr>
          <p:cNvPr id="2050" name="Picture 2" descr="http://images.wikia.com/aecbio11/images/7/7d/Phospholopid_bilay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72560"/>
            <a:ext cx="5200650" cy="397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17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553200" cy="1066800"/>
          </a:xfrm>
        </p:spPr>
        <p:txBody>
          <a:bodyPr/>
          <a:lstStyle/>
          <a:p>
            <a:pPr marL="68580" indent="0"/>
            <a:r>
              <a:rPr lang="en-US" b="1" u="sng" dirty="0" smtClean="0"/>
              <a:t>Cell Membrane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87418"/>
            <a:ext cx="8153400" cy="4191000"/>
          </a:xfrm>
        </p:spPr>
        <p:txBody>
          <a:bodyPr>
            <a:normAutofit/>
          </a:bodyPr>
          <a:lstStyle/>
          <a:p>
            <a:r>
              <a:rPr lang="en-US" dirty="0"/>
              <a:t>-  Function:  Controls what </a:t>
            </a:r>
            <a:r>
              <a:rPr lang="en-US" b="1" u="sng" dirty="0" smtClean="0"/>
              <a:t>enters </a:t>
            </a:r>
            <a:r>
              <a:rPr lang="en-US" dirty="0" smtClean="0"/>
              <a:t>and </a:t>
            </a:r>
            <a:r>
              <a:rPr lang="en-US" b="1" u="sng" dirty="0" smtClean="0"/>
              <a:t>leaves </a:t>
            </a:r>
            <a:r>
              <a:rPr lang="en-US" dirty="0" smtClean="0"/>
              <a:t>the </a:t>
            </a:r>
            <a:r>
              <a:rPr lang="en-US" dirty="0"/>
              <a:t>cell in order to maintain </a:t>
            </a:r>
            <a:r>
              <a:rPr lang="en-US" b="1" u="sng" dirty="0" smtClean="0"/>
              <a:t>homeostasis </a:t>
            </a:r>
            <a:r>
              <a:rPr lang="en-US" dirty="0" smtClean="0"/>
              <a:t>(internal </a:t>
            </a:r>
            <a:r>
              <a:rPr lang="en-US" dirty="0"/>
              <a:t>balance a cells must maintain even if the external environment changes – This is needed for </a:t>
            </a:r>
            <a:r>
              <a:rPr lang="en-US" b="1" u="sng" dirty="0" smtClean="0"/>
              <a:t>survival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4" name="Picture 2" descr="http://t0.gstatic.com/images?q=tbn:ANd9GcRsGFw9DorKPW4u1hFYZefIU8cyGMopbHti8oBQzO-3d8WjmRaQMI6laTcC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82918"/>
            <a:ext cx="5486400" cy="325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9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Cell Membrane Transport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4610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/>
              <a:t>cell membrane helps the cell maintain homeostasis through </a:t>
            </a:r>
            <a:r>
              <a:rPr lang="en-US" dirty="0"/>
              <a:t>c</a:t>
            </a:r>
            <a:r>
              <a:rPr lang="en-US" dirty="0" smtClean="0"/>
              <a:t>ell </a:t>
            </a:r>
            <a:r>
              <a:rPr lang="en-US" dirty="0"/>
              <a:t>t</a:t>
            </a:r>
            <a:r>
              <a:rPr lang="en-US" dirty="0" smtClean="0"/>
              <a:t>ransport- </a:t>
            </a:r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substances get </a:t>
            </a:r>
            <a:r>
              <a:rPr lang="en-US" b="1" u="sng" dirty="0" smtClean="0"/>
              <a:t>into </a:t>
            </a:r>
            <a:r>
              <a:rPr lang="en-US" dirty="0" smtClean="0"/>
              <a:t>and </a:t>
            </a:r>
            <a:r>
              <a:rPr lang="en-US" b="1" u="sng" dirty="0" smtClean="0"/>
              <a:t>out of </a:t>
            </a:r>
            <a:r>
              <a:rPr lang="en-US" dirty="0" smtClean="0"/>
              <a:t>cells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There are 2 types of Cell </a:t>
            </a:r>
            <a:r>
              <a:rPr lang="en-US" dirty="0" smtClean="0"/>
              <a:t>Transport: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u="sng" dirty="0" smtClean="0"/>
              <a:t>Active Transport</a:t>
            </a:r>
            <a:r>
              <a:rPr lang="en-US" dirty="0" smtClean="0"/>
              <a:t>-requires energy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u="sng" dirty="0" smtClean="0"/>
              <a:t>Passive Transport</a:t>
            </a:r>
            <a:r>
              <a:rPr lang="en-US" dirty="0" smtClean="0"/>
              <a:t>-does NOT require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36" y="3810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Cellular Transport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38912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Passive </a:t>
            </a:r>
            <a:r>
              <a:rPr lang="en-US" dirty="0"/>
              <a:t>Transport – energy </a:t>
            </a:r>
            <a:r>
              <a:rPr lang="en-US" b="1" u="sng" dirty="0" smtClean="0"/>
              <a:t>IS NOT </a:t>
            </a:r>
            <a:r>
              <a:rPr lang="en-US" dirty="0" smtClean="0"/>
              <a:t>required </a:t>
            </a:r>
            <a:r>
              <a:rPr lang="en-US" dirty="0"/>
              <a:t>to move molecules across the </a:t>
            </a:r>
            <a:r>
              <a:rPr lang="en-US" b="1" u="sng" dirty="0" smtClean="0"/>
              <a:t>cell membrane. </a:t>
            </a:r>
            <a:r>
              <a:rPr lang="en-US" dirty="0" smtClean="0"/>
              <a:t>Molecules </a:t>
            </a:r>
            <a:r>
              <a:rPr lang="en-US" dirty="0"/>
              <a:t>move from an area of </a:t>
            </a:r>
            <a:r>
              <a:rPr lang="en-US" b="1" u="sng" dirty="0" smtClean="0"/>
              <a:t>HIGH </a:t>
            </a:r>
            <a:r>
              <a:rPr lang="en-US" dirty="0" smtClean="0"/>
              <a:t>concentration </a:t>
            </a:r>
            <a:r>
              <a:rPr lang="en-US" dirty="0"/>
              <a:t>to an area of </a:t>
            </a:r>
            <a:r>
              <a:rPr lang="en-US" b="1" u="sng" dirty="0" smtClean="0"/>
              <a:t>LOW </a:t>
            </a:r>
            <a:r>
              <a:rPr lang="en-US" dirty="0" smtClean="0"/>
              <a:t>concentration WITH the concentration gradient.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**THINK HIGH TO LOW, GO WITH THE FLOW!!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http://gifsoup.com/webroot/animatedgifs5/2841363_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836" y="42672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0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553200" cy="1066800"/>
          </a:xfrm>
        </p:spPr>
        <p:txBody>
          <a:bodyPr/>
          <a:lstStyle/>
          <a:p>
            <a:pPr marL="68580" indent="0"/>
            <a:r>
              <a:rPr lang="en-US" b="1" u="sng" dirty="0" smtClean="0"/>
              <a:t>Passive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643308" cy="3508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</a:t>
            </a:r>
            <a:r>
              <a:rPr lang="en-US" dirty="0" smtClean="0"/>
              <a:t>)  </a:t>
            </a:r>
            <a:r>
              <a:rPr lang="en-US" b="1" u="sng" dirty="0" smtClean="0"/>
              <a:t>Diffusion</a:t>
            </a:r>
            <a:r>
              <a:rPr lang="en-US" dirty="0" smtClean="0"/>
              <a:t> – </a:t>
            </a:r>
            <a:r>
              <a:rPr lang="en-US" b="1" u="sng" dirty="0" smtClean="0"/>
              <a:t>SMALL </a:t>
            </a:r>
            <a:r>
              <a:rPr lang="en-US" dirty="0" smtClean="0"/>
              <a:t>molecules, like oxygen, can pass right through the cell membrane by slipping between the </a:t>
            </a:r>
            <a:r>
              <a:rPr lang="en-US" b="1" u="sng" dirty="0" smtClean="0"/>
              <a:t>phospholipids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-22123" y="3384185"/>
            <a:ext cx="30924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900" dirty="0"/>
              <a:t>Initial Conditions</a:t>
            </a:r>
            <a:endParaRPr lang="en-US" altLang="en-US" sz="2000" dirty="0"/>
          </a:p>
        </p:txBody>
      </p:sp>
      <p:pic>
        <p:nvPicPr>
          <p:cNvPr id="6" name="Picture 6" descr="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4" y="4025081"/>
            <a:ext cx="276225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544" y="3917585"/>
            <a:ext cx="276225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420154" y="3025864"/>
            <a:ext cx="30940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900" dirty="0"/>
              <a:t>Diffusion</a:t>
            </a:r>
            <a:endParaRPr lang="en-US" altLang="en-US" sz="2000" dirty="0"/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3598965" y="3917585"/>
            <a:ext cx="398462" cy="1643063"/>
          </a:xfrm>
          <a:prstGeom prst="upArrow">
            <a:avLst>
              <a:gd name="adj1" fmla="val 50000"/>
              <a:gd name="adj2" fmla="val 103088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flipV="1">
            <a:off x="6074966" y="3981706"/>
            <a:ext cx="398462" cy="1643063"/>
          </a:xfrm>
          <a:prstGeom prst="upArrow">
            <a:avLst>
              <a:gd name="adj1" fmla="val 50000"/>
              <a:gd name="adj2" fmla="val 103088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24610" y="3373674"/>
            <a:ext cx="10858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500" dirty="0"/>
              <a:t>Low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326374" y="5609259"/>
            <a:ext cx="10858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500" dirty="0"/>
              <a:t>High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761537" y="3498818"/>
            <a:ext cx="10858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500" dirty="0"/>
              <a:t>High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808663" y="5655898"/>
            <a:ext cx="10842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500" dirty="0"/>
              <a:t>Low</a:t>
            </a:r>
          </a:p>
        </p:txBody>
      </p:sp>
      <p:pic>
        <p:nvPicPr>
          <p:cNvPr id="15" name="Picture 10" descr="s2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r="15782"/>
          <a:stretch/>
        </p:blipFill>
        <p:spPr bwMode="auto">
          <a:xfrm>
            <a:off x="6934199" y="4025081"/>
            <a:ext cx="190500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709735" y="2853047"/>
            <a:ext cx="2310645" cy="98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800" dirty="0"/>
              <a:t>Dynamic Equilibrium</a:t>
            </a:r>
          </a:p>
        </p:txBody>
      </p:sp>
    </p:spTree>
    <p:extLst>
      <p:ext uri="{BB962C8B-B14F-4D97-AF65-F5344CB8AC3E}">
        <p14:creationId xmlns:p14="http://schemas.microsoft.com/office/powerpoint/2010/main" val="22845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82625" y="1227138"/>
            <a:ext cx="49498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/>
              <a:t>Diffusion is controlled by</a:t>
            </a:r>
            <a:endParaRPr lang="en-US" altLang="en-US" sz="2000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358900" y="1588"/>
            <a:ext cx="347503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527" tIns="45268" rIns="90527" bIns="45268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</a:rPr>
              <a:t>Cellular Structure and Function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27125" y="1885950"/>
            <a:ext cx="34448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>
                <a:cs typeface="Times New Roman" panose="02020603050405020304" pitchFamily="18" charset="0"/>
              </a:rPr>
              <a:t>Temperature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27125" y="2363788"/>
            <a:ext cx="34448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>
                <a:cs typeface="Times New Roman" panose="02020603050405020304" pitchFamily="18" charset="0"/>
              </a:rPr>
              <a:t>Pressure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127125" y="2836863"/>
            <a:ext cx="34448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>
                <a:cs typeface="Times New Roman" panose="02020603050405020304" pitchFamily="18" charset="0"/>
              </a:rPr>
              <a:t>Concentration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82625" y="3500438"/>
            <a:ext cx="4087813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900">
                <a:solidFill>
                  <a:srgbClr val="A6000D"/>
                </a:solidFill>
              </a:rPr>
              <a:t>Dynamic Equilibrium</a:t>
            </a:r>
            <a:endParaRPr lang="en-US" altLang="en-US" sz="2000">
              <a:solidFill>
                <a:srgbClr val="A6000D"/>
              </a:solidFill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82625" y="4070350"/>
            <a:ext cx="7666038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/>
              <a:t>When diffusion of material into the cell equals diffusion of material out of the cell</a:t>
            </a:r>
            <a:endParaRPr lang="en-US" altLang="en-US" sz="2000"/>
          </a:p>
        </p:txBody>
      </p:sp>
      <p:pic>
        <p:nvPicPr>
          <p:cNvPr id="24586" name="Picture 10" descr="s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1714500"/>
            <a:ext cx="2743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593725" y="484188"/>
            <a:ext cx="7772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/>
          <a:p>
            <a:r>
              <a:rPr lang="en-US" altLang="en-US" sz="2500" b="1">
                <a:solidFill>
                  <a:srgbClr val="A6000D"/>
                </a:solidFill>
              </a:rPr>
              <a:t>7.4 Cellular Transport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25400" y="14288"/>
            <a:ext cx="12588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/>
          <a:p>
            <a:r>
              <a:rPr lang="en-US" altLang="en-US" b="1">
                <a:solidFill>
                  <a:srgbClr val="A6000D"/>
                </a:solidFill>
              </a:rPr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val="10767724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Passive Transport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991600" cy="4191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)  </a:t>
            </a:r>
            <a:r>
              <a:rPr lang="en-US" b="1" u="sng" dirty="0"/>
              <a:t>Facilitated Diffusion </a:t>
            </a:r>
            <a:r>
              <a:rPr lang="en-US" dirty="0" smtClean="0"/>
              <a:t>– </a:t>
            </a:r>
            <a:r>
              <a:rPr lang="en-US" b="1" u="sng" dirty="0" smtClean="0"/>
              <a:t>LARGE </a:t>
            </a:r>
            <a:r>
              <a:rPr lang="en-US" dirty="0" smtClean="0"/>
              <a:t>molecules</a:t>
            </a:r>
            <a:r>
              <a:rPr lang="en-US" dirty="0"/>
              <a:t>, like sugar, must </a:t>
            </a:r>
            <a:r>
              <a:rPr lang="en-US" dirty="0" smtClean="0"/>
              <a:t>pass </a:t>
            </a:r>
            <a:r>
              <a:rPr lang="en-US" dirty="0"/>
              <a:t>through the </a:t>
            </a:r>
            <a:r>
              <a:rPr lang="en-US" b="1" u="sng" dirty="0" smtClean="0"/>
              <a:t>protein channels </a:t>
            </a:r>
            <a:r>
              <a:rPr lang="en-US" dirty="0" smtClean="0"/>
              <a:t>in </a:t>
            </a:r>
            <a:r>
              <a:rPr lang="en-US" dirty="0"/>
              <a:t>the bilayer </a:t>
            </a:r>
          </a:p>
          <a:p>
            <a:pPr marL="0" lvl="0" indent="0">
              <a:buNone/>
            </a:pPr>
            <a:r>
              <a:rPr lang="en-US" dirty="0" smtClean="0"/>
              <a:t>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5" name="Picture 6" descr="s27 (ii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877" y="3002756"/>
            <a:ext cx="4052888" cy="245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27 (i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15046"/>
            <a:ext cx="2520950" cy="235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1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551</Words>
  <Application>Microsoft Office PowerPoint</Application>
  <PresentationFormat>On-screen Show (4:3)</PresentationFormat>
  <Paragraphs>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Constantia</vt:lpstr>
      <vt:lpstr>Times New Roman</vt:lpstr>
      <vt:lpstr>Wingdings</vt:lpstr>
      <vt:lpstr>Wingdings 2</vt:lpstr>
      <vt:lpstr>iRespondQuestionMaster</vt:lpstr>
      <vt:lpstr>iRespondGraphMaster</vt:lpstr>
      <vt:lpstr>Flow</vt:lpstr>
      <vt:lpstr>UNIT 2:  CELLS Explain the role of cell organelles for both prokaryotes and eukaryotes cells, including cell membrane, in maintaining homeostasis and cell reproduction.  </vt:lpstr>
      <vt:lpstr>Cell Membrane Structure</vt:lpstr>
      <vt:lpstr>Cell Membrane</vt:lpstr>
      <vt:lpstr>Cell Membrane Function</vt:lpstr>
      <vt:lpstr>Cell Membrane Transport</vt:lpstr>
      <vt:lpstr>Cellular Transport</vt:lpstr>
      <vt:lpstr>Passive Transport</vt:lpstr>
      <vt:lpstr>PowerPoint Presentation</vt:lpstr>
      <vt:lpstr>Passive Transport</vt:lpstr>
      <vt:lpstr>PowerPoint Presentation</vt:lpstr>
      <vt:lpstr>PowerPoint Presentation</vt:lpstr>
      <vt:lpstr>PowerPoint Presentation</vt:lpstr>
      <vt:lpstr>PowerPoint Presentation</vt:lpstr>
      <vt:lpstr>Solutions</vt:lpstr>
      <vt:lpstr>PowerPoint Presentation</vt:lpstr>
      <vt:lpstr>Active Transport</vt:lpstr>
      <vt:lpstr>Types of Active Transport</vt:lpstr>
      <vt:lpstr>Cellular Transport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</dc:title>
  <dc:creator>Brittany Haynes</dc:creator>
  <cp:lastModifiedBy>Allyson John</cp:lastModifiedBy>
  <cp:revision>42</cp:revision>
  <dcterms:created xsi:type="dcterms:W3CDTF">2012-08-12T15:53:18Z</dcterms:created>
  <dcterms:modified xsi:type="dcterms:W3CDTF">2018-08-30T14:51:49Z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