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 id="2147483727" r:id="rId2"/>
    <p:sldMasterId id="2147483744" r:id="rId3"/>
  </p:sldMasterIdLst>
  <p:notesMasterIdLst>
    <p:notesMasterId r:id="rId29"/>
  </p:notesMasterIdLst>
  <p:sldIdLst>
    <p:sldId id="256" r:id="rId4"/>
    <p:sldId id="259" r:id="rId5"/>
    <p:sldId id="260" r:id="rId6"/>
    <p:sldId id="275"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7" r:id="rId23"/>
    <p:sldId id="279" r:id="rId24"/>
    <p:sldId id="280" r:id="rId25"/>
    <p:sldId id="281" r:id="rId26"/>
    <p:sldId id="285" r:id="rId27"/>
    <p:sldId id="28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021" autoAdjust="0"/>
  </p:normalViewPr>
  <p:slideViewPr>
    <p:cSldViewPr snapToGrid="0" snapToObjects="1">
      <p:cViewPr varScale="1">
        <p:scale>
          <a:sx n="61" d="100"/>
          <a:sy n="61" d="100"/>
        </p:scale>
        <p:origin x="136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539463-6D77-2C48-88F6-4FEB6B3175EF}" type="datetimeFigureOut">
              <a:rPr lang="en-US" smtClean="0"/>
              <a:t>3/25/2019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1D2D88-4D49-214A-A569-E37EAC4A5BD1}" type="slidenum">
              <a:rPr lang="en-US" smtClean="0"/>
              <a:t>‹#›</a:t>
            </a:fld>
            <a:endParaRPr lang="en-US"/>
          </a:p>
        </p:txBody>
      </p:sp>
    </p:spTree>
    <p:extLst>
      <p:ext uri="{BB962C8B-B14F-4D97-AF65-F5344CB8AC3E}">
        <p14:creationId xmlns:p14="http://schemas.microsoft.com/office/powerpoint/2010/main" val="23639495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D2D88-4D49-214A-A569-E37EAC4A5BD1}" type="slidenum">
              <a:rPr lang="en-US" smtClean="0"/>
              <a:t>1</a:t>
            </a:fld>
            <a:endParaRPr lang="en-US"/>
          </a:p>
        </p:txBody>
      </p:sp>
    </p:spTree>
    <p:extLst>
      <p:ext uri="{BB962C8B-B14F-4D97-AF65-F5344CB8AC3E}">
        <p14:creationId xmlns:p14="http://schemas.microsoft.com/office/powerpoint/2010/main" val="1083499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D2D88-4D49-214A-A569-E37EAC4A5BD1}" type="slidenum">
              <a:rPr lang="en-US" smtClean="0"/>
              <a:t>10</a:t>
            </a:fld>
            <a:endParaRPr lang="en-US"/>
          </a:p>
        </p:txBody>
      </p:sp>
    </p:spTree>
    <p:extLst>
      <p:ext uri="{BB962C8B-B14F-4D97-AF65-F5344CB8AC3E}">
        <p14:creationId xmlns:p14="http://schemas.microsoft.com/office/powerpoint/2010/main" val="4261266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D2D88-4D49-214A-A569-E37EAC4A5BD1}" type="slidenum">
              <a:rPr lang="en-US" smtClean="0"/>
              <a:t>11</a:t>
            </a:fld>
            <a:endParaRPr lang="en-US"/>
          </a:p>
        </p:txBody>
      </p:sp>
    </p:spTree>
    <p:extLst>
      <p:ext uri="{BB962C8B-B14F-4D97-AF65-F5344CB8AC3E}">
        <p14:creationId xmlns:p14="http://schemas.microsoft.com/office/powerpoint/2010/main" val="2184412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F3364-1B9E-E34D-AD91-76BDE24D79B6}" type="slidenum">
              <a:rPr lang="en-US"/>
              <a:pPr/>
              <a:t>12</a:t>
            </a:fld>
            <a:endParaRPr lang="en-US"/>
          </a:p>
        </p:txBody>
      </p:sp>
      <p:sp>
        <p:nvSpPr>
          <p:cNvPr id="1484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8483" name="Rectangle 3"/>
          <p:cNvSpPr>
            <a:spLocks noGrp="1" noChangeArrowheads="1"/>
          </p:cNvSpPr>
          <p:nvPr>
            <p:ph type="body" idx="1"/>
          </p:nvPr>
        </p:nvSpPr>
        <p:spPr/>
        <p:txBody>
          <a:bodyPr/>
          <a:lstStyle/>
          <a:p>
            <a:r>
              <a:rPr lang="en-US"/>
              <a:t>It has been noted that 37% of females lack the floating eleventh and twelfth ribs. This has been attributed to the Lotfi Hormonal Theory, where the raised serum testosterone levels during puberty shows a direct correlation with osteoblast activity in the chest cavity. This causes the growth of the eleventh and twelfth ribs. If Acromegaly coincides with puberty, a thirteenth rib (more commonly seen on the left) is seen in 67% of patients.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D2D88-4D49-214A-A569-E37EAC4A5BD1}" type="slidenum">
              <a:rPr lang="en-US" smtClean="0"/>
              <a:t>13</a:t>
            </a:fld>
            <a:endParaRPr lang="en-US"/>
          </a:p>
        </p:txBody>
      </p:sp>
    </p:spTree>
    <p:extLst>
      <p:ext uri="{BB962C8B-B14F-4D97-AF65-F5344CB8AC3E}">
        <p14:creationId xmlns:p14="http://schemas.microsoft.com/office/powerpoint/2010/main" val="2737884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D2D88-4D49-214A-A569-E37EAC4A5BD1}" type="slidenum">
              <a:rPr lang="en-US" smtClean="0"/>
              <a:t>14</a:t>
            </a:fld>
            <a:endParaRPr lang="en-US"/>
          </a:p>
        </p:txBody>
      </p:sp>
    </p:spTree>
    <p:extLst>
      <p:ext uri="{BB962C8B-B14F-4D97-AF65-F5344CB8AC3E}">
        <p14:creationId xmlns:p14="http://schemas.microsoft.com/office/powerpoint/2010/main" val="2825563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D2D88-4D49-214A-A569-E37EAC4A5BD1}" type="slidenum">
              <a:rPr lang="en-US" smtClean="0"/>
              <a:t>15</a:t>
            </a:fld>
            <a:endParaRPr lang="en-US"/>
          </a:p>
        </p:txBody>
      </p:sp>
    </p:spTree>
    <p:extLst>
      <p:ext uri="{BB962C8B-B14F-4D97-AF65-F5344CB8AC3E}">
        <p14:creationId xmlns:p14="http://schemas.microsoft.com/office/powerpoint/2010/main" val="53641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D2D88-4D49-214A-A569-E37EAC4A5BD1}" type="slidenum">
              <a:rPr lang="en-US" smtClean="0"/>
              <a:t>16</a:t>
            </a:fld>
            <a:endParaRPr lang="en-US"/>
          </a:p>
        </p:txBody>
      </p:sp>
    </p:spTree>
    <p:extLst>
      <p:ext uri="{BB962C8B-B14F-4D97-AF65-F5344CB8AC3E}">
        <p14:creationId xmlns:p14="http://schemas.microsoft.com/office/powerpoint/2010/main" val="2512819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D2D88-4D49-214A-A569-E37EAC4A5BD1}" type="slidenum">
              <a:rPr lang="en-US" smtClean="0"/>
              <a:t>17</a:t>
            </a:fld>
            <a:endParaRPr lang="en-US"/>
          </a:p>
        </p:txBody>
      </p:sp>
    </p:spTree>
    <p:extLst>
      <p:ext uri="{BB962C8B-B14F-4D97-AF65-F5344CB8AC3E}">
        <p14:creationId xmlns:p14="http://schemas.microsoft.com/office/powerpoint/2010/main" val="1046887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D2D88-4D49-214A-A569-E37EAC4A5BD1}" type="slidenum">
              <a:rPr lang="en-US" smtClean="0"/>
              <a:t>18</a:t>
            </a:fld>
            <a:endParaRPr lang="en-US"/>
          </a:p>
        </p:txBody>
      </p:sp>
    </p:spTree>
    <p:extLst>
      <p:ext uri="{BB962C8B-B14F-4D97-AF65-F5344CB8AC3E}">
        <p14:creationId xmlns:p14="http://schemas.microsoft.com/office/powerpoint/2010/main" val="3100061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D2D88-4D49-214A-A569-E37EAC4A5BD1}" type="slidenum">
              <a:rPr lang="en-US" smtClean="0"/>
              <a:t>19</a:t>
            </a:fld>
            <a:endParaRPr lang="en-US"/>
          </a:p>
        </p:txBody>
      </p:sp>
    </p:spTree>
    <p:extLst>
      <p:ext uri="{BB962C8B-B14F-4D97-AF65-F5344CB8AC3E}">
        <p14:creationId xmlns:p14="http://schemas.microsoft.com/office/powerpoint/2010/main" val="371177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D2D88-4D49-214A-A569-E37EAC4A5BD1}" type="slidenum">
              <a:rPr lang="en-US" smtClean="0"/>
              <a:t>2</a:t>
            </a:fld>
            <a:endParaRPr lang="en-US"/>
          </a:p>
        </p:txBody>
      </p:sp>
    </p:spTree>
    <p:extLst>
      <p:ext uri="{BB962C8B-B14F-4D97-AF65-F5344CB8AC3E}">
        <p14:creationId xmlns:p14="http://schemas.microsoft.com/office/powerpoint/2010/main" val="3986839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D2D88-4D49-214A-A569-E37EAC4A5BD1}" type="slidenum">
              <a:rPr lang="en-US" smtClean="0"/>
              <a:t>20</a:t>
            </a:fld>
            <a:endParaRPr lang="en-US"/>
          </a:p>
        </p:txBody>
      </p:sp>
    </p:spTree>
    <p:extLst>
      <p:ext uri="{BB962C8B-B14F-4D97-AF65-F5344CB8AC3E}">
        <p14:creationId xmlns:p14="http://schemas.microsoft.com/office/powerpoint/2010/main" val="1874809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D2D88-4D49-214A-A569-E37EAC4A5BD1}" type="slidenum">
              <a:rPr lang="en-US" smtClean="0"/>
              <a:t>21</a:t>
            </a:fld>
            <a:endParaRPr lang="en-US"/>
          </a:p>
        </p:txBody>
      </p:sp>
    </p:spTree>
    <p:extLst>
      <p:ext uri="{BB962C8B-B14F-4D97-AF65-F5344CB8AC3E}">
        <p14:creationId xmlns:p14="http://schemas.microsoft.com/office/powerpoint/2010/main" val="1760595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D2D88-4D49-214A-A569-E37EAC4A5BD1}" type="slidenum">
              <a:rPr lang="en-US" smtClean="0"/>
              <a:t>22</a:t>
            </a:fld>
            <a:endParaRPr lang="en-US"/>
          </a:p>
        </p:txBody>
      </p:sp>
    </p:spTree>
    <p:extLst>
      <p:ext uri="{BB962C8B-B14F-4D97-AF65-F5344CB8AC3E}">
        <p14:creationId xmlns:p14="http://schemas.microsoft.com/office/powerpoint/2010/main" val="1110885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D2D88-4D49-214A-A569-E37EAC4A5BD1}" type="slidenum">
              <a:rPr lang="en-US" smtClean="0"/>
              <a:t>23</a:t>
            </a:fld>
            <a:endParaRPr lang="en-US"/>
          </a:p>
        </p:txBody>
      </p:sp>
    </p:spTree>
    <p:extLst>
      <p:ext uri="{BB962C8B-B14F-4D97-AF65-F5344CB8AC3E}">
        <p14:creationId xmlns:p14="http://schemas.microsoft.com/office/powerpoint/2010/main" val="1697638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D2D88-4D49-214A-A569-E37EAC4A5BD1}" type="slidenum">
              <a:rPr lang="en-US" smtClean="0"/>
              <a:t>24</a:t>
            </a:fld>
            <a:endParaRPr lang="en-US"/>
          </a:p>
        </p:txBody>
      </p:sp>
    </p:spTree>
    <p:extLst>
      <p:ext uri="{BB962C8B-B14F-4D97-AF65-F5344CB8AC3E}">
        <p14:creationId xmlns:p14="http://schemas.microsoft.com/office/powerpoint/2010/main" val="1351749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D2D88-4D49-214A-A569-E37EAC4A5BD1}" type="slidenum">
              <a:rPr lang="en-US" smtClean="0"/>
              <a:t>25</a:t>
            </a:fld>
            <a:endParaRPr lang="en-US"/>
          </a:p>
        </p:txBody>
      </p:sp>
    </p:spTree>
    <p:extLst>
      <p:ext uri="{BB962C8B-B14F-4D97-AF65-F5344CB8AC3E}">
        <p14:creationId xmlns:p14="http://schemas.microsoft.com/office/powerpoint/2010/main" val="252206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D2D88-4D49-214A-A569-E37EAC4A5BD1}" type="slidenum">
              <a:rPr lang="en-US" smtClean="0"/>
              <a:t>3</a:t>
            </a:fld>
            <a:endParaRPr lang="en-US"/>
          </a:p>
        </p:txBody>
      </p:sp>
    </p:spTree>
    <p:extLst>
      <p:ext uri="{BB962C8B-B14F-4D97-AF65-F5344CB8AC3E}">
        <p14:creationId xmlns:p14="http://schemas.microsoft.com/office/powerpoint/2010/main" val="400163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D2D88-4D49-214A-A569-E37EAC4A5BD1}" type="slidenum">
              <a:rPr lang="en-US" smtClean="0"/>
              <a:t>4</a:t>
            </a:fld>
            <a:endParaRPr lang="en-US"/>
          </a:p>
        </p:txBody>
      </p:sp>
    </p:spTree>
    <p:extLst>
      <p:ext uri="{BB962C8B-B14F-4D97-AF65-F5344CB8AC3E}">
        <p14:creationId xmlns:p14="http://schemas.microsoft.com/office/powerpoint/2010/main" val="3009752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D2D88-4D49-214A-A569-E37EAC4A5BD1}" type="slidenum">
              <a:rPr lang="en-US" smtClean="0"/>
              <a:t>5</a:t>
            </a:fld>
            <a:endParaRPr lang="en-US"/>
          </a:p>
        </p:txBody>
      </p:sp>
    </p:spTree>
    <p:extLst>
      <p:ext uri="{BB962C8B-B14F-4D97-AF65-F5344CB8AC3E}">
        <p14:creationId xmlns:p14="http://schemas.microsoft.com/office/powerpoint/2010/main" val="3143648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D2D88-4D49-214A-A569-E37EAC4A5BD1}" type="slidenum">
              <a:rPr lang="en-US" smtClean="0"/>
              <a:t>6</a:t>
            </a:fld>
            <a:endParaRPr lang="en-US"/>
          </a:p>
        </p:txBody>
      </p:sp>
    </p:spTree>
    <p:extLst>
      <p:ext uri="{BB962C8B-B14F-4D97-AF65-F5344CB8AC3E}">
        <p14:creationId xmlns:p14="http://schemas.microsoft.com/office/powerpoint/2010/main" val="124643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D2D88-4D49-214A-A569-E37EAC4A5BD1}" type="slidenum">
              <a:rPr lang="en-US" smtClean="0"/>
              <a:t>7</a:t>
            </a:fld>
            <a:endParaRPr lang="en-US"/>
          </a:p>
        </p:txBody>
      </p:sp>
    </p:spTree>
    <p:extLst>
      <p:ext uri="{BB962C8B-B14F-4D97-AF65-F5344CB8AC3E}">
        <p14:creationId xmlns:p14="http://schemas.microsoft.com/office/powerpoint/2010/main" val="410615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D2D88-4D49-214A-A569-E37EAC4A5BD1}" type="slidenum">
              <a:rPr lang="en-US" smtClean="0"/>
              <a:t>8</a:t>
            </a:fld>
            <a:endParaRPr lang="en-US"/>
          </a:p>
        </p:txBody>
      </p:sp>
    </p:spTree>
    <p:extLst>
      <p:ext uri="{BB962C8B-B14F-4D97-AF65-F5344CB8AC3E}">
        <p14:creationId xmlns:p14="http://schemas.microsoft.com/office/powerpoint/2010/main" val="747282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D2D88-4D49-214A-A569-E37EAC4A5BD1}" type="slidenum">
              <a:rPr lang="en-US" smtClean="0"/>
              <a:t>9</a:t>
            </a:fld>
            <a:endParaRPr lang="en-US"/>
          </a:p>
        </p:txBody>
      </p:sp>
    </p:spTree>
    <p:extLst>
      <p:ext uri="{BB962C8B-B14F-4D97-AF65-F5344CB8AC3E}">
        <p14:creationId xmlns:p14="http://schemas.microsoft.com/office/powerpoint/2010/main" val="4078837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E4C1251-714C-9644-AB13-9EE73CB23643}"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4C1251-714C-9644-AB13-9EE73CB23643}"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23E67-4211-7742-A260-7735CFDEEF7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4C1251-714C-9644-AB13-9EE73CB23643}" type="datetimeFigureOut">
              <a:rPr lang="en-US" smtClean="0"/>
              <a:t>3/25/2019</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54E23E67-4211-7742-A260-7735CFDEEF7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38200" y="2362200"/>
            <a:ext cx="3770313" cy="3724275"/>
          </a:xfrm>
        </p:spPr>
        <p:txBody>
          <a:bodyPr/>
          <a:lstStyle/>
          <a:p>
            <a:endParaRPr lang="en-US"/>
          </a:p>
        </p:txBody>
      </p:sp>
      <p:sp>
        <p:nvSpPr>
          <p:cNvPr id="4" name="Text Placeholder 3"/>
          <p:cNvSpPr>
            <a:spLocks noGrp="1"/>
          </p:cNvSpPr>
          <p:nvPr>
            <p:ph type="body"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38200" y="6248400"/>
            <a:ext cx="7620000" cy="474663"/>
          </a:xfrm>
        </p:spPr>
        <p:txBody>
          <a:bodyPr/>
          <a:lstStyle>
            <a:lvl1pPr>
              <a:defRPr/>
            </a:lvl1pPr>
          </a:lstStyle>
          <a:p>
            <a:r>
              <a:rPr lang="en-US"/>
              <a:t>Forensic Science: Fundamentals &amp; Investigations, Chapter 13 </a:t>
            </a:r>
          </a:p>
        </p:txBody>
      </p:sp>
      <p:sp>
        <p:nvSpPr>
          <p:cNvPr id="6" name="Slide Number Placeholder 5"/>
          <p:cNvSpPr>
            <a:spLocks noGrp="1"/>
          </p:cNvSpPr>
          <p:nvPr>
            <p:ph type="sldNum" sz="quarter" idx="11"/>
          </p:nvPr>
        </p:nvSpPr>
        <p:spPr>
          <a:xfrm>
            <a:off x="84138" y="6242050"/>
            <a:ext cx="587375" cy="488950"/>
          </a:xfrm>
        </p:spPr>
        <p:txBody>
          <a:bodyPr/>
          <a:lstStyle>
            <a:lvl1pPr>
              <a:defRPr/>
            </a:lvl1pPr>
          </a:lstStyle>
          <a:p>
            <a:fld id="{F447D4E8-0144-E94C-8ADA-8039C981419F}" type="slidenum">
              <a:rPr lang="en-US"/>
              <a:pPr/>
              <a:t>‹#›</a:t>
            </a:fld>
            <a:endParaRPr lang="en-US"/>
          </a:p>
        </p:txBody>
      </p:sp>
    </p:spTree>
    <p:extLst>
      <p:ext uri="{BB962C8B-B14F-4D97-AF65-F5344CB8AC3E}">
        <p14:creationId xmlns:p14="http://schemas.microsoft.com/office/powerpoint/2010/main" val="3084719392"/>
      </p:ext>
    </p:extLst>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7693025"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4300538"/>
            <a:ext cx="7693025"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38200" y="6248400"/>
            <a:ext cx="7620000" cy="474663"/>
          </a:xfrm>
        </p:spPr>
        <p:txBody>
          <a:bodyPr/>
          <a:lstStyle>
            <a:lvl1pPr>
              <a:defRPr/>
            </a:lvl1pPr>
          </a:lstStyle>
          <a:p>
            <a:r>
              <a:rPr lang="en-US"/>
              <a:t>Forensic Science: Fundamentals &amp; Investigations, Chapter 13 </a:t>
            </a:r>
          </a:p>
        </p:txBody>
      </p:sp>
      <p:sp>
        <p:nvSpPr>
          <p:cNvPr id="6" name="Slide Number Placeholder 5"/>
          <p:cNvSpPr>
            <a:spLocks noGrp="1"/>
          </p:cNvSpPr>
          <p:nvPr>
            <p:ph type="sldNum" sz="quarter" idx="11"/>
          </p:nvPr>
        </p:nvSpPr>
        <p:spPr>
          <a:xfrm>
            <a:off x="84138" y="6242050"/>
            <a:ext cx="587375" cy="488950"/>
          </a:xfrm>
        </p:spPr>
        <p:txBody>
          <a:bodyPr/>
          <a:lstStyle>
            <a:lvl1pPr>
              <a:defRPr/>
            </a:lvl1pPr>
          </a:lstStyle>
          <a:p>
            <a:fld id="{0B42F4DF-7BCB-F04D-8034-D6C788E3E5CC}" type="slidenum">
              <a:rPr lang="en-US"/>
              <a:pPr/>
              <a:t>‹#›</a:t>
            </a:fld>
            <a:endParaRPr lang="en-US"/>
          </a:p>
        </p:txBody>
      </p:sp>
    </p:spTree>
    <p:extLst>
      <p:ext uri="{BB962C8B-B14F-4D97-AF65-F5344CB8AC3E}">
        <p14:creationId xmlns:p14="http://schemas.microsoft.com/office/powerpoint/2010/main" val="3932933476"/>
      </p:ext>
    </p:extLst>
  </p:cSld>
  <p:clrMapOvr>
    <a:masterClrMapping/>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300538"/>
            <a:ext cx="3770312"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838200" y="6248400"/>
            <a:ext cx="7620000" cy="474663"/>
          </a:xfrm>
        </p:spPr>
        <p:txBody>
          <a:bodyPr/>
          <a:lstStyle>
            <a:lvl1pPr>
              <a:defRPr/>
            </a:lvl1pPr>
          </a:lstStyle>
          <a:p>
            <a:r>
              <a:rPr lang="en-US"/>
              <a:t>Forensic Science: Fundamentals &amp; Investigations, Chapter 13 </a:t>
            </a:r>
          </a:p>
        </p:txBody>
      </p:sp>
      <p:sp>
        <p:nvSpPr>
          <p:cNvPr id="7" name="Slide Number Placeholder 6"/>
          <p:cNvSpPr>
            <a:spLocks noGrp="1"/>
          </p:cNvSpPr>
          <p:nvPr>
            <p:ph type="sldNum" sz="quarter" idx="11"/>
          </p:nvPr>
        </p:nvSpPr>
        <p:spPr>
          <a:xfrm>
            <a:off x="84138" y="6242050"/>
            <a:ext cx="587375" cy="488950"/>
          </a:xfrm>
        </p:spPr>
        <p:txBody>
          <a:bodyPr/>
          <a:lstStyle>
            <a:lvl1pPr>
              <a:defRPr/>
            </a:lvl1pPr>
          </a:lstStyle>
          <a:p>
            <a:fld id="{B24F63DA-3DCE-2D41-81B7-A01539213B30}" type="slidenum">
              <a:rPr lang="en-US"/>
              <a:pPr/>
              <a:t>‹#›</a:t>
            </a:fld>
            <a:endParaRPr lang="en-US"/>
          </a:p>
        </p:txBody>
      </p:sp>
    </p:spTree>
    <p:extLst>
      <p:ext uri="{BB962C8B-B14F-4D97-AF65-F5344CB8AC3E}">
        <p14:creationId xmlns:p14="http://schemas.microsoft.com/office/powerpoint/2010/main" val="3660743071"/>
      </p:ext>
    </p:extLst>
  </p:cSld>
  <p:clrMapOvr>
    <a:masterClrMapping/>
  </p:clrMapOvr>
  <p:transition>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300538"/>
            <a:ext cx="3770312"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838200" y="6248400"/>
            <a:ext cx="7620000" cy="474663"/>
          </a:xfrm>
        </p:spPr>
        <p:txBody>
          <a:bodyPr/>
          <a:lstStyle>
            <a:lvl1pPr>
              <a:defRPr/>
            </a:lvl1pPr>
          </a:lstStyle>
          <a:p>
            <a:r>
              <a:rPr lang="en-US"/>
              <a:t>Forensic Science: Fundamentals &amp; Investigations, Chapter 13 </a:t>
            </a:r>
          </a:p>
        </p:txBody>
      </p:sp>
      <p:sp>
        <p:nvSpPr>
          <p:cNvPr id="7" name="Slide Number Placeholder 6"/>
          <p:cNvSpPr>
            <a:spLocks noGrp="1"/>
          </p:cNvSpPr>
          <p:nvPr>
            <p:ph type="sldNum" sz="quarter" idx="11"/>
          </p:nvPr>
        </p:nvSpPr>
        <p:spPr>
          <a:xfrm>
            <a:off x="84138" y="6242050"/>
            <a:ext cx="587375" cy="488950"/>
          </a:xfrm>
        </p:spPr>
        <p:txBody>
          <a:bodyPr/>
          <a:lstStyle>
            <a:lvl1pPr>
              <a:defRPr/>
            </a:lvl1pPr>
          </a:lstStyle>
          <a:p>
            <a:fld id="{F7028D5A-AEA2-8447-A1B2-1FEFB1D2B611}" type="slidenum">
              <a:rPr lang="en-US"/>
              <a:pPr/>
              <a:t>‹#›</a:t>
            </a:fld>
            <a:endParaRPr lang="en-US"/>
          </a:p>
        </p:txBody>
      </p:sp>
    </p:spTree>
    <p:extLst>
      <p:ext uri="{BB962C8B-B14F-4D97-AF65-F5344CB8AC3E}">
        <p14:creationId xmlns:p14="http://schemas.microsoft.com/office/powerpoint/2010/main" val="4175709355"/>
      </p:ext>
    </p:extLst>
  </p:cSld>
  <p:clrMapOvr>
    <a:masterClrMapping/>
  </p:clrMapOvr>
  <p:transition>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38200" y="6248400"/>
            <a:ext cx="7620000" cy="474663"/>
          </a:xfrm>
        </p:spPr>
        <p:txBody>
          <a:bodyPr/>
          <a:lstStyle>
            <a:lvl1pPr>
              <a:defRPr/>
            </a:lvl1pPr>
          </a:lstStyle>
          <a:p>
            <a:r>
              <a:rPr lang="en-US"/>
              <a:t>Forensic Science: Fundamentals &amp; Investigations, Chapter 13 </a:t>
            </a:r>
          </a:p>
        </p:txBody>
      </p:sp>
      <p:sp>
        <p:nvSpPr>
          <p:cNvPr id="6" name="Slide Number Placeholder 5"/>
          <p:cNvSpPr>
            <a:spLocks noGrp="1"/>
          </p:cNvSpPr>
          <p:nvPr>
            <p:ph type="sldNum" sz="quarter" idx="11"/>
          </p:nvPr>
        </p:nvSpPr>
        <p:spPr>
          <a:xfrm>
            <a:off x="84138" y="6242050"/>
            <a:ext cx="587375" cy="488950"/>
          </a:xfrm>
        </p:spPr>
        <p:txBody>
          <a:bodyPr/>
          <a:lstStyle>
            <a:lvl1pPr>
              <a:defRPr/>
            </a:lvl1pPr>
          </a:lstStyle>
          <a:p>
            <a:fld id="{DD9FE355-BCEC-B34D-867F-1F9952B8AD18}" type="slidenum">
              <a:rPr lang="en-US"/>
              <a:pPr/>
              <a:t>‹#›</a:t>
            </a:fld>
            <a:endParaRPr lang="en-US"/>
          </a:p>
        </p:txBody>
      </p:sp>
    </p:spTree>
    <p:extLst>
      <p:ext uri="{BB962C8B-B14F-4D97-AF65-F5344CB8AC3E}">
        <p14:creationId xmlns:p14="http://schemas.microsoft.com/office/powerpoint/2010/main" val="1864049334"/>
      </p:ext>
    </p:extLst>
  </p:cSld>
  <p:clrMapOvr>
    <a:masterClrMapping/>
  </p:clrMapOvr>
  <p:transition>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a:prstGeom prst="rect">
            <a:avLst/>
          </a:prstGeo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775191"/>
            <a:ext cx="8229600" cy="4625609"/>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fld id="{2E4C1251-714C-9644-AB13-9EE73CB23643}" type="datetimeFigureOut">
              <a:rPr lang="en-US" smtClean="0"/>
              <a:t>3/25/2019</a:t>
            </a:fld>
            <a:endParaRPr lang="en-US"/>
          </a:p>
        </p:txBody>
      </p:sp>
      <p:sp>
        <p:nvSpPr>
          <p:cNvPr id="5" name="Footer Placeholder 4"/>
          <p:cNvSpPr>
            <a:spLocks noGrp="1"/>
          </p:cNvSpPr>
          <p:nvPr>
            <p:ph type="ftr" sz="quarter" idx="11"/>
          </p:nvPr>
        </p:nvSpPr>
        <p:spPr>
          <a:xfrm>
            <a:off x="2640596" y="6476999"/>
            <a:ext cx="550771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fld id="{54E23E67-4211-7742-A260-7735CFDEEF7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a:prstGeom prst="rect">
            <a:avLst/>
          </a:prstGeo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a:prstGeom prst="rect">
            <a:avLst/>
          </a:prstGeo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76999"/>
            <a:ext cx="2133600" cy="274320"/>
          </a:xfrm>
          <a:prstGeom prst="rect">
            <a:avLst/>
          </a:prstGeom>
        </p:spPr>
        <p:txBody>
          <a:bodyPr/>
          <a:lstStyle/>
          <a:p>
            <a:fld id="{2E4C1251-714C-9644-AB13-9EE73CB23643}" type="datetimeFigureOut">
              <a:rPr lang="en-US" smtClean="0"/>
              <a:t>3/25/2019</a:t>
            </a:fld>
            <a:endParaRPr lang="en-US"/>
          </a:p>
        </p:txBody>
      </p:sp>
      <p:sp>
        <p:nvSpPr>
          <p:cNvPr id="5" name="Footer Placeholder 4"/>
          <p:cNvSpPr>
            <a:spLocks noGrp="1"/>
          </p:cNvSpPr>
          <p:nvPr>
            <p:ph type="ftr" sz="quarter" idx="11"/>
          </p:nvPr>
        </p:nvSpPr>
        <p:spPr>
          <a:xfrm>
            <a:off x="2640596" y="6476999"/>
            <a:ext cx="550771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fld id="{54E23E67-4211-7742-A260-7735CFDEEF7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062"/>
          </a:xfrm>
          <a:prstGeom prst="rect">
            <a:avLst/>
          </a:prstGeo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a:prstGeom prst="rect">
            <a:avLst/>
          </a:prstGeo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76999"/>
            <a:ext cx="2133600" cy="274320"/>
          </a:xfrm>
          <a:prstGeom prst="rect">
            <a:avLst/>
          </a:prstGeom>
        </p:spPr>
        <p:txBody>
          <a:bodyPr/>
          <a:lstStyle/>
          <a:p>
            <a:fld id="{2E4C1251-714C-9644-AB13-9EE73CB23643}" type="datetimeFigureOut">
              <a:rPr lang="en-US" smtClean="0"/>
              <a:t>3/25/2019</a:t>
            </a:fld>
            <a:endParaRPr lang="en-US"/>
          </a:p>
        </p:txBody>
      </p:sp>
      <p:sp>
        <p:nvSpPr>
          <p:cNvPr id="6" name="Footer Placeholder 5"/>
          <p:cNvSpPr>
            <a:spLocks noGrp="1"/>
          </p:cNvSpPr>
          <p:nvPr>
            <p:ph type="ftr" sz="quarter" idx="11"/>
          </p:nvPr>
        </p:nvSpPr>
        <p:spPr>
          <a:xfrm>
            <a:off x="2640596" y="6476999"/>
            <a:ext cx="5507719"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8204396" y="6476999"/>
            <a:ext cx="733864" cy="274320"/>
          </a:xfrm>
          <a:prstGeom prst="rect">
            <a:avLst/>
          </a:prstGeom>
        </p:spPr>
        <p:txBody>
          <a:bodyPr/>
          <a:lstStyle/>
          <a:p>
            <a:fld id="{54E23E67-4211-7742-A260-7735CFDEEF7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4C1251-714C-9644-AB13-9EE73CB23643}"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23E67-4211-7742-A260-7735CFDEEF7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062"/>
          </a:xfrm>
          <a:prstGeom prst="rect">
            <a:avLst/>
          </a:prstGeom>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a:prstGeom prst="rect">
            <a:avLst/>
          </a:prstGeo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a:prstGeom prst="rect">
            <a:avLst/>
          </a:prstGeo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fld id="{2E4C1251-714C-9644-AB13-9EE73CB23643}" type="datetimeFigureOut">
              <a:rPr lang="en-US" smtClean="0"/>
              <a:t>3/25/2019</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lang="en-US"/>
          </a:p>
        </p:txBody>
      </p:sp>
      <p:sp>
        <p:nvSpPr>
          <p:cNvPr id="9" name="Slide Number Placeholder 8"/>
          <p:cNvSpPr>
            <a:spLocks noGrp="1"/>
          </p:cNvSpPr>
          <p:nvPr>
            <p:ph type="sldNum" sz="quarter" idx="12"/>
          </p:nvPr>
        </p:nvSpPr>
        <p:spPr>
          <a:xfrm>
            <a:off x="8204396" y="6476999"/>
            <a:ext cx="733864" cy="274320"/>
          </a:xfrm>
          <a:prstGeom prst="rect">
            <a:avLst/>
          </a:prstGeom>
        </p:spPr>
        <p:txBody>
          <a:bodyPr/>
          <a:lstStyle/>
          <a:p>
            <a:fld id="{54E23E67-4211-7742-A260-7735CFDEEF7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062"/>
          </a:xfrm>
          <a:prstGeom prst="rect">
            <a:avLst/>
          </a:prstGeo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76999"/>
            <a:ext cx="2133600" cy="274320"/>
          </a:xfrm>
          <a:prstGeom prst="rect">
            <a:avLst/>
          </a:prstGeom>
        </p:spPr>
        <p:txBody>
          <a:bodyPr/>
          <a:lstStyle/>
          <a:p>
            <a:fld id="{2E4C1251-714C-9644-AB13-9EE73CB23643}" type="datetimeFigureOut">
              <a:rPr lang="en-US" smtClean="0"/>
              <a:t>3/25/2019</a:t>
            </a:fld>
            <a:endParaRPr lang="en-US"/>
          </a:p>
        </p:txBody>
      </p:sp>
      <p:sp>
        <p:nvSpPr>
          <p:cNvPr id="4" name="Footer Placeholder 3"/>
          <p:cNvSpPr>
            <a:spLocks noGrp="1"/>
          </p:cNvSpPr>
          <p:nvPr>
            <p:ph type="ftr" sz="quarter" idx="11"/>
          </p:nvPr>
        </p:nvSpPr>
        <p:spPr>
          <a:xfrm>
            <a:off x="2640596" y="6476999"/>
            <a:ext cx="5507719" cy="274320"/>
          </a:xfrm>
          <a:prstGeom prst="rect">
            <a:avLst/>
          </a:prstGeom>
        </p:spPr>
        <p:txBody>
          <a:bodyPr/>
          <a:lstStyle/>
          <a:p>
            <a:endParaRPr lang="en-US"/>
          </a:p>
        </p:txBody>
      </p:sp>
      <p:sp>
        <p:nvSpPr>
          <p:cNvPr id="5" name="Slide Number Placeholder 4"/>
          <p:cNvSpPr>
            <a:spLocks noGrp="1"/>
          </p:cNvSpPr>
          <p:nvPr>
            <p:ph type="sldNum" sz="quarter" idx="12"/>
          </p:nvPr>
        </p:nvSpPr>
        <p:spPr>
          <a:xfrm>
            <a:off x="8204396" y="6476999"/>
            <a:ext cx="733864" cy="274320"/>
          </a:xfrm>
          <a:prstGeom prst="rect">
            <a:avLst/>
          </a:prstGeom>
        </p:spPr>
        <p:txBody>
          <a:bodyPr/>
          <a:lstStyle/>
          <a:p>
            <a:fld id="{54E23E67-4211-7742-A260-7735CFDEEF7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999"/>
            <a:ext cx="2133600" cy="274320"/>
          </a:xfrm>
          <a:prstGeom prst="rect">
            <a:avLst/>
          </a:prstGeom>
        </p:spPr>
        <p:txBody>
          <a:bodyPr/>
          <a:lstStyle/>
          <a:p>
            <a:fld id="{2E4C1251-714C-9644-AB13-9EE73CB23643}" type="datetimeFigureOut">
              <a:rPr lang="en-US" smtClean="0"/>
              <a:t>3/25/2019</a:t>
            </a:fld>
            <a:endParaRPr lang="en-US"/>
          </a:p>
        </p:txBody>
      </p:sp>
      <p:sp>
        <p:nvSpPr>
          <p:cNvPr id="3" name="Footer Placeholder 2"/>
          <p:cNvSpPr>
            <a:spLocks noGrp="1"/>
          </p:cNvSpPr>
          <p:nvPr>
            <p:ph type="ftr" sz="quarter" idx="11"/>
          </p:nvPr>
        </p:nvSpPr>
        <p:spPr>
          <a:xfrm>
            <a:off x="2640596" y="6476999"/>
            <a:ext cx="5507719" cy="274320"/>
          </a:xfrm>
          <a:prstGeom prst="rect">
            <a:avLst/>
          </a:prstGeom>
        </p:spPr>
        <p:txBody>
          <a:bodyPr/>
          <a:lstStyle/>
          <a:p>
            <a:endParaRPr lang="en-US"/>
          </a:p>
        </p:txBody>
      </p:sp>
      <p:sp>
        <p:nvSpPr>
          <p:cNvPr id="4" name="Slide Number Placeholder 3"/>
          <p:cNvSpPr>
            <a:spLocks noGrp="1"/>
          </p:cNvSpPr>
          <p:nvPr>
            <p:ph type="sldNum" sz="quarter" idx="12"/>
          </p:nvPr>
        </p:nvSpPr>
        <p:spPr>
          <a:xfrm>
            <a:off x="8204396" y="6476999"/>
            <a:ext cx="733864" cy="274320"/>
          </a:xfrm>
          <a:prstGeom prst="rect">
            <a:avLst/>
          </a:prstGeom>
        </p:spPr>
        <p:txBody>
          <a:bodyPr/>
          <a:lstStyle/>
          <a:p>
            <a:fld id="{54E23E67-4211-7742-A260-7735CFDEEF7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a:prstGeom prst="rect">
            <a:avLst/>
          </a:prstGeo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76999"/>
            <a:ext cx="2133600" cy="274320"/>
          </a:xfrm>
          <a:prstGeom prst="rect">
            <a:avLst/>
          </a:prstGeom>
        </p:spPr>
        <p:txBody>
          <a:bodyPr/>
          <a:lstStyle/>
          <a:p>
            <a:fld id="{2E4C1251-714C-9644-AB13-9EE73CB23643}" type="datetimeFigureOut">
              <a:rPr lang="en-US" smtClean="0"/>
              <a:t>3/25/2019</a:t>
            </a:fld>
            <a:endParaRPr lang="en-US"/>
          </a:p>
        </p:txBody>
      </p:sp>
      <p:sp>
        <p:nvSpPr>
          <p:cNvPr id="6" name="Footer Placeholder 5"/>
          <p:cNvSpPr>
            <a:spLocks noGrp="1"/>
          </p:cNvSpPr>
          <p:nvPr>
            <p:ph type="ftr" sz="quarter" idx="11"/>
          </p:nvPr>
        </p:nvSpPr>
        <p:spPr>
          <a:xfrm>
            <a:off x="2640596" y="6476999"/>
            <a:ext cx="5507719"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8204396" y="6476999"/>
            <a:ext cx="733864" cy="274320"/>
          </a:xfrm>
          <a:prstGeom prst="rect">
            <a:avLst/>
          </a:prstGeom>
        </p:spPr>
        <p:txBody>
          <a:bodyPr/>
          <a:lstStyle/>
          <a:p>
            <a:fld id="{54E23E67-4211-7742-A260-7735CFDEEF7C}"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a:prstGeom prst="rect">
            <a:avLst/>
          </a:prstGeo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prstGeom prst="rect">
            <a:avLst/>
          </a:prstGeo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a:prstGeom prst="rect">
            <a:avLst/>
          </a:prstGeom>
        </p:spPr>
        <p:txBody>
          <a:bodyPr/>
          <a:lstStyle/>
          <a:p>
            <a:fld id="{2E4C1251-714C-9644-AB13-9EE73CB23643}" type="datetimeFigureOut">
              <a:rPr lang="en-US" smtClean="0"/>
              <a:t>3/25/2019</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a:prstGeom prst="rect">
            <a:avLst/>
          </a:prstGeo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a:prstGeom prst="rect">
            <a:avLst/>
          </a:prstGeom>
        </p:spPr>
        <p:txBody>
          <a:bodyPr/>
          <a:lstStyle/>
          <a:p>
            <a:fld id="{54E23E67-4211-7742-A260-7735CFDEEF7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062"/>
          </a:xfrm>
          <a:prstGeom prst="rect">
            <a:avLst/>
          </a:prstGeo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775191"/>
            <a:ext cx="8229600" cy="4625609"/>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fld id="{2E4C1251-714C-9644-AB13-9EE73CB23643}" type="datetimeFigureOut">
              <a:rPr lang="en-US" smtClean="0"/>
              <a:t>3/25/2019</a:t>
            </a:fld>
            <a:endParaRPr lang="en-US"/>
          </a:p>
        </p:txBody>
      </p:sp>
      <p:sp>
        <p:nvSpPr>
          <p:cNvPr id="5" name="Footer Placeholder 4"/>
          <p:cNvSpPr>
            <a:spLocks noGrp="1"/>
          </p:cNvSpPr>
          <p:nvPr>
            <p:ph type="ftr" sz="quarter" idx="11"/>
          </p:nvPr>
        </p:nvSpPr>
        <p:spPr>
          <a:xfrm>
            <a:off x="2640596" y="6476999"/>
            <a:ext cx="550771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fld id="{54E23E67-4211-7742-A260-7735CFDEEF7C}"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a:prstGeom prst="rect">
            <a:avLst/>
          </a:prstGeo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fld id="{2E4C1251-714C-9644-AB13-9EE73CB23643}" type="datetimeFigureOut">
              <a:rPr lang="en-US" smtClean="0"/>
              <a:t>3/25/2019</a:t>
            </a:fld>
            <a:endParaRPr lang="en-US"/>
          </a:p>
        </p:txBody>
      </p:sp>
      <p:sp>
        <p:nvSpPr>
          <p:cNvPr id="5" name="Footer Placeholder 4"/>
          <p:cNvSpPr>
            <a:spLocks noGrp="1"/>
          </p:cNvSpPr>
          <p:nvPr>
            <p:ph type="ftr" sz="quarter" idx="11"/>
          </p:nvPr>
        </p:nvSpPr>
        <p:spPr>
          <a:xfrm>
            <a:off x="2640597" y="6377459"/>
            <a:ext cx="38364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fld id="{54E23E67-4211-7742-A260-7735CFDEEF7C}"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38200" y="2362200"/>
            <a:ext cx="3770313" cy="3724275"/>
          </a:xfrm>
          <a:prstGeom prst="rect">
            <a:avLst/>
          </a:prstGeom>
        </p:spPr>
        <p:txBody>
          <a:bodyPr/>
          <a:lstStyle/>
          <a:p>
            <a:endParaRPr lang="en-US"/>
          </a:p>
        </p:txBody>
      </p:sp>
      <p:sp>
        <p:nvSpPr>
          <p:cNvPr id="4" name="Text Placeholder 3"/>
          <p:cNvSpPr>
            <a:spLocks noGrp="1"/>
          </p:cNvSpPr>
          <p:nvPr>
            <p:ph type="body" sz="half" idx="2"/>
          </p:nvPr>
        </p:nvSpPr>
        <p:spPr>
          <a:xfrm>
            <a:off x="4760913" y="2362200"/>
            <a:ext cx="3770312" cy="37242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38200" y="6248400"/>
            <a:ext cx="7620000" cy="474663"/>
          </a:xfrm>
          <a:prstGeom prst="rect">
            <a:avLst/>
          </a:prstGeom>
        </p:spPr>
        <p:txBody>
          <a:bodyPr/>
          <a:lstStyle>
            <a:lvl1pPr>
              <a:defRPr/>
            </a:lvl1pPr>
          </a:lstStyle>
          <a:p>
            <a:r>
              <a:rPr lang="en-US"/>
              <a:t>Forensic Science: Fundamentals &amp; Investigations, Chapter 13 </a:t>
            </a:r>
          </a:p>
        </p:txBody>
      </p:sp>
      <p:sp>
        <p:nvSpPr>
          <p:cNvPr id="6" name="Slide Number Placeholder 5"/>
          <p:cNvSpPr>
            <a:spLocks noGrp="1"/>
          </p:cNvSpPr>
          <p:nvPr>
            <p:ph type="sldNum" sz="quarter" idx="11"/>
          </p:nvPr>
        </p:nvSpPr>
        <p:spPr>
          <a:xfrm>
            <a:off x="84138" y="6242050"/>
            <a:ext cx="587375" cy="488950"/>
          </a:xfrm>
          <a:prstGeom prst="rect">
            <a:avLst/>
          </a:prstGeom>
        </p:spPr>
        <p:txBody>
          <a:bodyPr/>
          <a:lstStyle>
            <a:lvl1pPr>
              <a:defRPr/>
            </a:lvl1pPr>
          </a:lstStyle>
          <a:p>
            <a:fld id="{F447D4E8-0144-E94C-8ADA-8039C981419F}" type="slidenum">
              <a:rPr lang="en-US"/>
              <a:pPr/>
              <a:t>‹#›</a:t>
            </a:fld>
            <a:endParaRPr lang="en-US"/>
          </a:p>
        </p:txBody>
      </p:sp>
    </p:spTree>
    <p:extLst>
      <p:ext uri="{BB962C8B-B14F-4D97-AF65-F5344CB8AC3E}">
        <p14:creationId xmlns:p14="http://schemas.microsoft.com/office/powerpoint/2010/main" val="3084719392"/>
      </p:ext>
    </p:extLst>
  </p:cSld>
  <p:clrMapOvr>
    <a:masterClrMapping/>
  </p:clrMapOvr>
  <p:transition>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7693025" cy="17859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4300538"/>
            <a:ext cx="7693025" cy="17859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38200" y="6248400"/>
            <a:ext cx="7620000" cy="474663"/>
          </a:xfrm>
          <a:prstGeom prst="rect">
            <a:avLst/>
          </a:prstGeom>
        </p:spPr>
        <p:txBody>
          <a:bodyPr/>
          <a:lstStyle>
            <a:lvl1pPr>
              <a:defRPr/>
            </a:lvl1pPr>
          </a:lstStyle>
          <a:p>
            <a:r>
              <a:rPr lang="en-US"/>
              <a:t>Forensic Science: Fundamentals &amp; Investigations, Chapter 13 </a:t>
            </a:r>
          </a:p>
        </p:txBody>
      </p:sp>
      <p:sp>
        <p:nvSpPr>
          <p:cNvPr id="6" name="Slide Number Placeholder 5"/>
          <p:cNvSpPr>
            <a:spLocks noGrp="1"/>
          </p:cNvSpPr>
          <p:nvPr>
            <p:ph type="sldNum" sz="quarter" idx="11"/>
          </p:nvPr>
        </p:nvSpPr>
        <p:spPr>
          <a:xfrm>
            <a:off x="84138" y="6242050"/>
            <a:ext cx="587375" cy="488950"/>
          </a:xfrm>
          <a:prstGeom prst="rect">
            <a:avLst/>
          </a:prstGeom>
        </p:spPr>
        <p:txBody>
          <a:bodyPr/>
          <a:lstStyle>
            <a:lvl1pPr>
              <a:defRPr/>
            </a:lvl1pPr>
          </a:lstStyle>
          <a:p>
            <a:fld id="{0B42F4DF-7BCB-F04D-8034-D6C788E3E5CC}" type="slidenum">
              <a:rPr lang="en-US"/>
              <a:pPr/>
              <a:t>‹#›</a:t>
            </a:fld>
            <a:endParaRPr lang="en-US"/>
          </a:p>
        </p:txBody>
      </p:sp>
    </p:spTree>
    <p:extLst>
      <p:ext uri="{BB962C8B-B14F-4D97-AF65-F5344CB8AC3E}">
        <p14:creationId xmlns:p14="http://schemas.microsoft.com/office/powerpoint/2010/main" val="3932933476"/>
      </p:ext>
    </p:extLst>
  </p:cSld>
  <p:clrMapOvr>
    <a:masterClrMapping/>
  </p:clrMapOvr>
  <p:transition>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300538"/>
            <a:ext cx="3770312" cy="17859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838200" y="6248400"/>
            <a:ext cx="7620000" cy="474663"/>
          </a:xfrm>
          <a:prstGeom prst="rect">
            <a:avLst/>
          </a:prstGeom>
        </p:spPr>
        <p:txBody>
          <a:bodyPr/>
          <a:lstStyle>
            <a:lvl1pPr>
              <a:defRPr/>
            </a:lvl1pPr>
          </a:lstStyle>
          <a:p>
            <a:r>
              <a:rPr lang="en-US"/>
              <a:t>Forensic Science: Fundamentals &amp; Investigations, Chapter 13 </a:t>
            </a:r>
          </a:p>
        </p:txBody>
      </p:sp>
      <p:sp>
        <p:nvSpPr>
          <p:cNvPr id="7" name="Slide Number Placeholder 6"/>
          <p:cNvSpPr>
            <a:spLocks noGrp="1"/>
          </p:cNvSpPr>
          <p:nvPr>
            <p:ph type="sldNum" sz="quarter" idx="11"/>
          </p:nvPr>
        </p:nvSpPr>
        <p:spPr>
          <a:xfrm>
            <a:off x="84138" y="6242050"/>
            <a:ext cx="587375" cy="488950"/>
          </a:xfrm>
          <a:prstGeom prst="rect">
            <a:avLst/>
          </a:prstGeom>
        </p:spPr>
        <p:txBody>
          <a:bodyPr/>
          <a:lstStyle>
            <a:lvl1pPr>
              <a:defRPr/>
            </a:lvl1pPr>
          </a:lstStyle>
          <a:p>
            <a:fld id="{B24F63DA-3DCE-2D41-81B7-A01539213B30}" type="slidenum">
              <a:rPr lang="en-US"/>
              <a:pPr/>
              <a:t>‹#›</a:t>
            </a:fld>
            <a:endParaRPr lang="en-US"/>
          </a:p>
        </p:txBody>
      </p:sp>
    </p:spTree>
    <p:extLst>
      <p:ext uri="{BB962C8B-B14F-4D97-AF65-F5344CB8AC3E}">
        <p14:creationId xmlns:p14="http://schemas.microsoft.com/office/powerpoint/2010/main" val="3660743071"/>
      </p:ext>
    </p:extLst>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4C1251-714C-9644-AB13-9EE73CB23643}"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23E67-4211-7742-A260-7735CFDEEF7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300538"/>
            <a:ext cx="3770312" cy="17859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838200" y="6248400"/>
            <a:ext cx="7620000" cy="474663"/>
          </a:xfrm>
          <a:prstGeom prst="rect">
            <a:avLst/>
          </a:prstGeom>
        </p:spPr>
        <p:txBody>
          <a:bodyPr/>
          <a:lstStyle>
            <a:lvl1pPr>
              <a:defRPr/>
            </a:lvl1pPr>
          </a:lstStyle>
          <a:p>
            <a:r>
              <a:rPr lang="en-US"/>
              <a:t>Forensic Science: Fundamentals &amp; Investigations, Chapter 13 </a:t>
            </a:r>
          </a:p>
        </p:txBody>
      </p:sp>
      <p:sp>
        <p:nvSpPr>
          <p:cNvPr id="7" name="Slide Number Placeholder 6"/>
          <p:cNvSpPr>
            <a:spLocks noGrp="1"/>
          </p:cNvSpPr>
          <p:nvPr>
            <p:ph type="sldNum" sz="quarter" idx="11"/>
          </p:nvPr>
        </p:nvSpPr>
        <p:spPr>
          <a:xfrm>
            <a:off x="84138" y="6242050"/>
            <a:ext cx="587375" cy="488950"/>
          </a:xfrm>
          <a:prstGeom prst="rect">
            <a:avLst/>
          </a:prstGeom>
        </p:spPr>
        <p:txBody>
          <a:bodyPr/>
          <a:lstStyle>
            <a:lvl1pPr>
              <a:defRPr/>
            </a:lvl1pPr>
          </a:lstStyle>
          <a:p>
            <a:fld id="{F7028D5A-AEA2-8447-A1B2-1FEFB1D2B611}" type="slidenum">
              <a:rPr lang="en-US"/>
              <a:pPr/>
              <a:t>‹#›</a:t>
            </a:fld>
            <a:endParaRPr lang="en-US"/>
          </a:p>
        </p:txBody>
      </p:sp>
    </p:spTree>
    <p:extLst>
      <p:ext uri="{BB962C8B-B14F-4D97-AF65-F5344CB8AC3E}">
        <p14:creationId xmlns:p14="http://schemas.microsoft.com/office/powerpoint/2010/main" val="4175709355"/>
      </p:ext>
    </p:extLst>
  </p:cSld>
  <p:clrMapOvr>
    <a:masterClrMapping/>
  </p:clrMapOvr>
  <p:transition>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38200" y="6248400"/>
            <a:ext cx="7620000" cy="474663"/>
          </a:xfrm>
          <a:prstGeom prst="rect">
            <a:avLst/>
          </a:prstGeom>
        </p:spPr>
        <p:txBody>
          <a:bodyPr/>
          <a:lstStyle>
            <a:lvl1pPr>
              <a:defRPr/>
            </a:lvl1pPr>
          </a:lstStyle>
          <a:p>
            <a:r>
              <a:rPr lang="en-US"/>
              <a:t>Forensic Science: Fundamentals &amp; Investigations, Chapter 13 </a:t>
            </a:r>
          </a:p>
        </p:txBody>
      </p:sp>
      <p:sp>
        <p:nvSpPr>
          <p:cNvPr id="6" name="Slide Number Placeholder 5"/>
          <p:cNvSpPr>
            <a:spLocks noGrp="1"/>
          </p:cNvSpPr>
          <p:nvPr>
            <p:ph type="sldNum" sz="quarter" idx="11"/>
          </p:nvPr>
        </p:nvSpPr>
        <p:spPr>
          <a:xfrm>
            <a:off x="84138" y="6242050"/>
            <a:ext cx="587375" cy="488950"/>
          </a:xfrm>
          <a:prstGeom prst="rect">
            <a:avLst/>
          </a:prstGeom>
        </p:spPr>
        <p:txBody>
          <a:bodyPr/>
          <a:lstStyle>
            <a:lvl1pPr>
              <a:defRPr/>
            </a:lvl1pPr>
          </a:lstStyle>
          <a:p>
            <a:fld id="{DD9FE355-BCEC-B34D-867F-1F9952B8AD18}" type="slidenum">
              <a:rPr lang="en-US"/>
              <a:pPr/>
              <a:t>‹#›</a:t>
            </a:fld>
            <a:endParaRPr lang="en-US"/>
          </a:p>
        </p:txBody>
      </p:sp>
    </p:spTree>
    <p:extLst>
      <p:ext uri="{BB962C8B-B14F-4D97-AF65-F5344CB8AC3E}">
        <p14:creationId xmlns:p14="http://schemas.microsoft.com/office/powerpoint/2010/main" val="1864049334"/>
      </p:ext>
    </p:extLst>
  </p:cSld>
  <p:clrMapOvr>
    <a:masterClrMapping/>
  </p:clrMapOvr>
  <p:transition>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a:prstGeom prst="rect">
            <a:avLst/>
          </a:prstGeo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775191"/>
            <a:ext cx="8229600" cy="4625609"/>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fld id="{2E4C1251-714C-9644-AB13-9EE73CB23643}" type="datetimeFigureOut">
              <a:rPr lang="en-US" smtClean="0"/>
              <a:t>3/25/2019</a:t>
            </a:fld>
            <a:endParaRPr lang="en-US"/>
          </a:p>
        </p:txBody>
      </p:sp>
      <p:sp>
        <p:nvSpPr>
          <p:cNvPr id="5" name="Footer Placeholder 4"/>
          <p:cNvSpPr>
            <a:spLocks noGrp="1"/>
          </p:cNvSpPr>
          <p:nvPr>
            <p:ph type="ftr" sz="quarter" idx="11"/>
          </p:nvPr>
        </p:nvSpPr>
        <p:spPr>
          <a:xfrm>
            <a:off x="2640596" y="6476999"/>
            <a:ext cx="550771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fld id="{54E23E67-4211-7742-A260-7735CFDEEF7C}"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a:prstGeom prst="rect">
            <a:avLst/>
          </a:prstGeo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a:prstGeom prst="rect">
            <a:avLst/>
          </a:prstGeo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76999"/>
            <a:ext cx="2133600" cy="274320"/>
          </a:xfrm>
          <a:prstGeom prst="rect">
            <a:avLst/>
          </a:prstGeom>
        </p:spPr>
        <p:txBody>
          <a:bodyPr/>
          <a:lstStyle/>
          <a:p>
            <a:fld id="{2E4C1251-714C-9644-AB13-9EE73CB23643}" type="datetimeFigureOut">
              <a:rPr lang="en-US" smtClean="0"/>
              <a:t>3/25/2019</a:t>
            </a:fld>
            <a:endParaRPr lang="en-US"/>
          </a:p>
        </p:txBody>
      </p:sp>
      <p:sp>
        <p:nvSpPr>
          <p:cNvPr id="5" name="Footer Placeholder 4"/>
          <p:cNvSpPr>
            <a:spLocks noGrp="1"/>
          </p:cNvSpPr>
          <p:nvPr>
            <p:ph type="ftr" sz="quarter" idx="11"/>
          </p:nvPr>
        </p:nvSpPr>
        <p:spPr>
          <a:xfrm>
            <a:off x="2640596" y="6476999"/>
            <a:ext cx="550771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fld id="{54E23E67-4211-7742-A260-7735CFDEEF7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062"/>
          </a:xfrm>
          <a:prstGeom prst="rect">
            <a:avLst/>
          </a:prstGeo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a:prstGeom prst="rect">
            <a:avLst/>
          </a:prstGeo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76999"/>
            <a:ext cx="2133600" cy="274320"/>
          </a:xfrm>
          <a:prstGeom prst="rect">
            <a:avLst/>
          </a:prstGeom>
        </p:spPr>
        <p:txBody>
          <a:bodyPr/>
          <a:lstStyle/>
          <a:p>
            <a:fld id="{2E4C1251-714C-9644-AB13-9EE73CB23643}" type="datetimeFigureOut">
              <a:rPr lang="en-US" smtClean="0"/>
              <a:t>3/25/2019</a:t>
            </a:fld>
            <a:endParaRPr lang="en-US"/>
          </a:p>
        </p:txBody>
      </p:sp>
      <p:sp>
        <p:nvSpPr>
          <p:cNvPr id="6" name="Footer Placeholder 5"/>
          <p:cNvSpPr>
            <a:spLocks noGrp="1"/>
          </p:cNvSpPr>
          <p:nvPr>
            <p:ph type="ftr" sz="quarter" idx="11"/>
          </p:nvPr>
        </p:nvSpPr>
        <p:spPr>
          <a:xfrm>
            <a:off x="2640596" y="6476999"/>
            <a:ext cx="5507719"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8204396" y="6476999"/>
            <a:ext cx="733864" cy="274320"/>
          </a:xfrm>
          <a:prstGeom prst="rect">
            <a:avLst/>
          </a:prstGeom>
        </p:spPr>
        <p:txBody>
          <a:bodyPr/>
          <a:lstStyle/>
          <a:p>
            <a:fld id="{54E23E67-4211-7742-A260-7735CFDEEF7C}"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062"/>
          </a:xfrm>
          <a:prstGeom prst="rect">
            <a:avLst/>
          </a:prstGeom>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a:prstGeom prst="rect">
            <a:avLst/>
          </a:prstGeo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a:prstGeom prst="rect">
            <a:avLst/>
          </a:prstGeo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fld id="{2E4C1251-714C-9644-AB13-9EE73CB23643}" type="datetimeFigureOut">
              <a:rPr lang="en-US" smtClean="0"/>
              <a:t>3/25/2019</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lang="en-US"/>
          </a:p>
        </p:txBody>
      </p:sp>
      <p:sp>
        <p:nvSpPr>
          <p:cNvPr id="9" name="Slide Number Placeholder 8"/>
          <p:cNvSpPr>
            <a:spLocks noGrp="1"/>
          </p:cNvSpPr>
          <p:nvPr>
            <p:ph type="sldNum" sz="quarter" idx="12"/>
          </p:nvPr>
        </p:nvSpPr>
        <p:spPr>
          <a:xfrm>
            <a:off x="8204396" y="6476999"/>
            <a:ext cx="733864" cy="274320"/>
          </a:xfrm>
          <a:prstGeom prst="rect">
            <a:avLst/>
          </a:prstGeom>
        </p:spPr>
        <p:txBody>
          <a:bodyPr/>
          <a:lstStyle/>
          <a:p>
            <a:fld id="{54E23E67-4211-7742-A260-7735CFDEEF7C}"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062"/>
          </a:xfrm>
          <a:prstGeom prst="rect">
            <a:avLst/>
          </a:prstGeo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76999"/>
            <a:ext cx="2133600" cy="274320"/>
          </a:xfrm>
          <a:prstGeom prst="rect">
            <a:avLst/>
          </a:prstGeom>
        </p:spPr>
        <p:txBody>
          <a:bodyPr/>
          <a:lstStyle/>
          <a:p>
            <a:fld id="{2E4C1251-714C-9644-AB13-9EE73CB23643}" type="datetimeFigureOut">
              <a:rPr lang="en-US" smtClean="0"/>
              <a:t>3/25/2019</a:t>
            </a:fld>
            <a:endParaRPr lang="en-US"/>
          </a:p>
        </p:txBody>
      </p:sp>
      <p:sp>
        <p:nvSpPr>
          <p:cNvPr id="4" name="Footer Placeholder 3"/>
          <p:cNvSpPr>
            <a:spLocks noGrp="1"/>
          </p:cNvSpPr>
          <p:nvPr>
            <p:ph type="ftr" sz="quarter" idx="11"/>
          </p:nvPr>
        </p:nvSpPr>
        <p:spPr>
          <a:xfrm>
            <a:off x="2640596" y="6476999"/>
            <a:ext cx="5507719" cy="274320"/>
          </a:xfrm>
          <a:prstGeom prst="rect">
            <a:avLst/>
          </a:prstGeom>
        </p:spPr>
        <p:txBody>
          <a:bodyPr/>
          <a:lstStyle/>
          <a:p>
            <a:endParaRPr lang="en-US"/>
          </a:p>
        </p:txBody>
      </p:sp>
      <p:sp>
        <p:nvSpPr>
          <p:cNvPr id="5" name="Slide Number Placeholder 4"/>
          <p:cNvSpPr>
            <a:spLocks noGrp="1"/>
          </p:cNvSpPr>
          <p:nvPr>
            <p:ph type="sldNum" sz="quarter" idx="12"/>
          </p:nvPr>
        </p:nvSpPr>
        <p:spPr>
          <a:xfrm>
            <a:off x="8204396" y="6476999"/>
            <a:ext cx="733864" cy="274320"/>
          </a:xfrm>
          <a:prstGeom prst="rect">
            <a:avLst/>
          </a:prstGeom>
        </p:spPr>
        <p:txBody>
          <a:bodyPr/>
          <a:lstStyle/>
          <a:p>
            <a:fld id="{54E23E67-4211-7742-A260-7735CFDEEF7C}"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999"/>
            <a:ext cx="2133600" cy="274320"/>
          </a:xfrm>
          <a:prstGeom prst="rect">
            <a:avLst/>
          </a:prstGeom>
        </p:spPr>
        <p:txBody>
          <a:bodyPr/>
          <a:lstStyle/>
          <a:p>
            <a:fld id="{2E4C1251-714C-9644-AB13-9EE73CB23643}" type="datetimeFigureOut">
              <a:rPr lang="en-US" smtClean="0"/>
              <a:t>3/25/2019</a:t>
            </a:fld>
            <a:endParaRPr lang="en-US"/>
          </a:p>
        </p:txBody>
      </p:sp>
      <p:sp>
        <p:nvSpPr>
          <p:cNvPr id="3" name="Footer Placeholder 2"/>
          <p:cNvSpPr>
            <a:spLocks noGrp="1"/>
          </p:cNvSpPr>
          <p:nvPr>
            <p:ph type="ftr" sz="quarter" idx="11"/>
          </p:nvPr>
        </p:nvSpPr>
        <p:spPr>
          <a:xfrm>
            <a:off x="2640596" y="6476999"/>
            <a:ext cx="5507719" cy="274320"/>
          </a:xfrm>
          <a:prstGeom prst="rect">
            <a:avLst/>
          </a:prstGeom>
        </p:spPr>
        <p:txBody>
          <a:bodyPr/>
          <a:lstStyle/>
          <a:p>
            <a:endParaRPr lang="en-US"/>
          </a:p>
        </p:txBody>
      </p:sp>
      <p:sp>
        <p:nvSpPr>
          <p:cNvPr id="4" name="Slide Number Placeholder 3"/>
          <p:cNvSpPr>
            <a:spLocks noGrp="1"/>
          </p:cNvSpPr>
          <p:nvPr>
            <p:ph type="sldNum" sz="quarter" idx="12"/>
          </p:nvPr>
        </p:nvSpPr>
        <p:spPr>
          <a:xfrm>
            <a:off x="8204396" y="6476999"/>
            <a:ext cx="733864" cy="274320"/>
          </a:xfrm>
          <a:prstGeom prst="rect">
            <a:avLst/>
          </a:prstGeom>
        </p:spPr>
        <p:txBody>
          <a:bodyPr/>
          <a:lstStyle/>
          <a:p>
            <a:fld id="{54E23E67-4211-7742-A260-7735CFDEEF7C}"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a:prstGeom prst="rect">
            <a:avLst/>
          </a:prstGeo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76999"/>
            <a:ext cx="2133600" cy="274320"/>
          </a:xfrm>
          <a:prstGeom prst="rect">
            <a:avLst/>
          </a:prstGeom>
        </p:spPr>
        <p:txBody>
          <a:bodyPr/>
          <a:lstStyle/>
          <a:p>
            <a:fld id="{2E4C1251-714C-9644-AB13-9EE73CB23643}" type="datetimeFigureOut">
              <a:rPr lang="en-US" smtClean="0"/>
              <a:t>3/25/2019</a:t>
            </a:fld>
            <a:endParaRPr lang="en-US"/>
          </a:p>
        </p:txBody>
      </p:sp>
      <p:sp>
        <p:nvSpPr>
          <p:cNvPr id="6" name="Footer Placeholder 5"/>
          <p:cNvSpPr>
            <a:spLocks noGrp="1"/>
          </p:cNvSpPr>
          <p:nvPr>
            <p:ph type="ftr" sz="quarter" idx="11"/>
          </p:nvPr>
        </p:nvSpPr>
        <p:spPr>
          <a:xfrm>
            <a:off x="2640596" y="6476999"/>
            <a:ext cx="5507719"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8204396" y="6476999"/>
            <a:ext cx="733864" cy="274320"/>
          </a:xfrm>
          <a:prstGeom prst="rect">
            <a:avLst/>
          </a:prstGeom>
        </p:spPr>
        <p:txBody>
          <a:bodyPr/>
          <a:lstStyle/>
          <a:p>
            <a:fld id="{54E23E67-4211-7742-A260-7735CFDEEF7C}"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a:prstGeom prst="rect">
            <a:avLst/>
          </a:prstGeo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prstGeom prst="rect">
            <a:avLst/>
          </a:prstGeo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a:prstGeom prst="rect">
            <a:avLst/>
          </a:prstGeom>
        </p:spPr>
        <p:txBody>
          <a:bodyPr/>
          <a:lstStyle/>
          <a:p>
            <a:fld id="{2E4C1251-714C-9644-AB13-9EE73CB23643}" type="datetimeFigureOut">
              <a:rPr lang="en-US" smtClean="0"/>
              <a:t>3/25/2019</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a:prstGeom prst="rect">
            <a:avLst/>
          </a:prstGeo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a:prstGeom prst="rect">
            <a:avLst/>
          </a:prstGeom>
        </p:spPr>
        <p:txBody>
          <a:bodyPr/>
          <a:lstStyle/>
          <a:p>
            <a:fld id="{54E23E67-4211-7742-A260-7735CFDEEF7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4C1251-714C-9644-AB13-9EE73CB23643}"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23E67-4211-7742-A260-7735CFDEEF7C}"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062"/>
          </a:xfrm>
          <a:prstGeom prst="rect">
            <a:avLst/>
          </a:prstGeo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775191"/>
            <a:ext cx="8229600" cy="4625609"/>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fld id="{2E4C1251-714C-9644-AB13-9EE73CB23643}" type="datetimeFigureOut">
              <a:rPr lang="en-US" smtClean="0"/>
              <a:t>3/25/2019</a:t>
            </a:fld>
            <a:endParaRPr lang="en-US"/>
          </a:p>
        </p:txBody>
      </p:sp>
      <p:sp>
        <p:nvSpPr>
          <p:cNvPr id="5" name="Footer Placeholder 4"/>
          <p:cNvSpPr>
            <a:spLocks noGrp="1"/>
          </p:cNvSpPr>
          <p:nvPr>
            <p:ph type="ftr" sz="quarter" idx="11"/>
          </p:nvPr>
        </p:nvSpPr>
        <p:spPr>
          <a:xfrm>
            <a:off x="2640596" y="6476999"/>
            <a:ext cx="550771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fld id="{54E23E67-4211-7742-A260-7735CFDEEF7C}"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a:prstGeom prst="rect">
            <a:avLst/>
          </a:prstGeo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fld id="{2E4C1251-714C-9644-AB13-9EE73CB23643}" type="datetimeFigureOut">
              <a:rPr lang="en-US" smtClean="0"/>
              <a:t>3/25/2019</a:t>
            </a:fld>
            <a:endParaRPr lang="en-US"/>
          </a:p>
        </p:txBody>
      </p:sp>
      <p:sp>
        <p:nvSpPr>
          <p:cNvPr id="5" name="Footer Placeholder 4"/>
          <p:cNvSpPr>
            <a:spLocks noGrp="1"/>
          </p:cNvSpPr>
          <p:nvPr>
            <p:ph type="ftr" sz="quarter" idx="11"/>
          </p:nvPr>
        </p:nvSpPr>
        <p:spPr>
          <a:xfrm>
            <a:off x="2640597" y="6377459"/>
            <a:ext cx="38364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fld id="{54E23E67-4211-7742-A260-7735CFDEEF7C}"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38200" y="2362200"/>
            <a:ext cx="3770313" cy="3724275"/>
          </a:xfrm>
          <a:prstGeom prst="rect">
            <a:avLst/>
          </a:prstGeom>
        </p:spPr>
        <p:txBody>
          <a:bodyPr/>
          <a:lstStyle/>
          <a:p>
            <a:endParaRPr lang="en-US"/>
          </a:p>
        </p:txBody>
      </p:sp>
      <p:sp>
        <p:nvSpPr>
          <p:cNvPr id="4" name="Text Placeholder 3"/>
          <p:cNvSpPr>
            <a:spLocks noGrp="1"/>
          </p:cNvSpPr>
          <p:nvPr>
            <p:ph type="body" sz="half" idx="2"/>
          </p:nvPr>
        </p:nvSpPr>
        <p:spPr>
          <a:xfrm>
            <a:off x="4760913" y="2362200"/>
            <a:ext cx="3770312" cy="37242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38200" y="6248400"/>
            <a:ext cx="7620000" cy="474663"/>
          </a:xfrm>
          <a:prstGeom prst="rect">
            <a:avLst/>
          </a:prstGeom>
        </p:spPr>
        <p:txBody>
          <a:bodyPr/>
          <a:lstStyle>
            <a:lvl1pPr>
              <a:defRPr/>
            </a:lvl1pPr>
          </a:lstStyle>
          <a:p>
            <a:r>
              <a:rPr lang="en-US"/>
              <a:t>Forensic Science: Fundamentals &amp; Investigations, Chapter 13 </a:t>
            </a:r>
          </a:p>
        </p:txBody>
      </p:sp>
      <p:sp>
        <p:nvSpPr>
          <p:cNvPr id="6" name="Slide Number Placeholder 5"/>
          <p:cNvSpPr>
            <a:spLocks noGrp="1"/>
          </p:cNvSpPr>
          <p:nvPr>
            <p:ph type="sldNum" sz="quarter" idx="11"/>
          </p:nvPr>
        </p:nvSpPr>
        <p:spPr>
          <a:xfrm>
            <a:off x="84138" y="6242050"/>
            <a:ext cx="587375" cy="488950"/>
          </a:xfrm>
          <a:prstGeom prst="rect">
            <a:avLst/>
          </a:prstGeom>
        </p:spPr>
        <p:txBody>
          <a:bodyPr/>
          <a:lstStyle>
            <a:lvl1pPr>
              <a:defRPr/>
            </a:lvl1pPr>
          </a:lstStyle>
          <a:p>
            <a:fld id="{F447D4E8-0144-E94C-8ADA-8039C981419F}" type="slidenum">
              <a:rPr lang="en-US"/>
              <a:pPr/>
              <a:t>‹#›</a:t>
            </a:fld>
            <a:endParaRPr lang="en-US"/>
          </a:p>
        </p:txBody>
      </p:sp>
    </p:spTree>
    <p:extLst>
      <p:ext uri="{BB962C8B-B14F-4D97-AF65-F5344CB8AC3E}">
        <p14:creationId xmlns:p14="http://schemas.microsoft.com/office/powerpoint/2010/main" val="3084719392"/>
      </p:ext>
    </p:extLst>
  </p:cSld>
  <p:clrMapOvr>
    <a:masterClrMapping/>
  </p:clrMapOvr>
  <p:transition>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7693025" cy="17859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4300538"/>
            <a:ext cx="7693025" cy="17859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38200" y="6248400"/>
            <a:ext cx="7620000" cy="474663"/>
          </a:xfrm>
          <a:prstGeom prst="rect">
            <a:avLst/>
          </a:prstGeom>
        </p:spPr>
        <p:txBody>
          <a:bodyPr/>
          <a:lstStyle>
            <a:lvl1pPr>
              <a:defRPr/>
            </a:lvl1pPr>
          </a:lstStyle>
          <a:p>
            <a:r>
              <a:rPr lang="en-US"/>
              <a:t>Forensic Science: Fundamentals &amp; Investigations, Chapter 13 </a:t>
            </a:r>
          </a:p>
        </p:txBody>
      </p:sp>
      <p:sp>
        <p:nvSpPr>
          <p:cNvPr id="6" name="Slide Number Placeholder 5"/>
          <p:cNvSpPr>
            <a:spLocks noGrp="1"/>
          </p:cNvSpPr>
          <p:nvPr>
            <p:ph type="sldNum" sz="quarter" idx="11"/>
          </p:nvPr>
        </p:nvSpPr>
        <p:spPr>
          <a:xfrm>
            <a:off x="84138" y="6242050"/>
            <a:ext cx="587375" cy="488950"/>
          </a:xfrm>
          <a:prstGeom prst="rect">
            <a:avLst/>
          </a:prstGeom>
        </p:spPr>
        <p:txBody>
          <a:bodyPr/>
          <a:lstStyle>
            <a:lvl1pPr>
              <a:defRPr/>
            </a:lvl1pPr>
          </a:lstStyle>
          <a:p>
            <a:fld id="{0B42F4DF-7BCB-F04D-8034-D6C788E3E5CC}" type="slidenum">
              <a:rPr lang="en-US"/>
              <a:pPr/>
              <a:t>‹#›</a:t>
            </a:fld>
            <a:endParaRPr lang="en-US"/>
          </a:p>
        </p:txBody>
      </p:sp>
    </p:spTree>
    <p:extLst>
      <p:ext uri="{BB962C8B-B14F-4D97-AF65-F5344CB8AC3E}">
        <p14:creationId xmlns:p14="http://schemas.microsoft.com/office/powerpoint/2010/main" val="3932933476"/>
      </p:ext>
    </p:extLst>
  </p:cSld>
  <p:clrMapOvr>
    <a:masterClrMapping/>
  </p:clrMapOvr>
  <p:transition>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300538"/>
            <a:ext cx="3770312" cy="17859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838200" y="6248400"/>
            <a:ext cx="7620000" cy="474663"/>
          </a:xfrm>
          <a:prstGeom prst="rect">
            <a:avLst/>
          </a:prstGeom>
        </p:spPr>
        <p:txBody>
          <a:bodyPr/>
          <a:lstStyle>
            <a:lvl1pPr>
              <a:defRPr/>
            </a:lvl1pPr>
          </a:lstStyle>
          <a:p>
            <a:r>
              <a:rPr lang="en-US"/>
              <a:t>Forensic Science: Fundamentals &amp; Investigations, Chapter 13 </a:t>
            </a:r>
          </a:p>
        </p:txBody>
      </p:sp>
      <p:sp>
        <p:nvSpPr>
          <p:cNvPr id="7" name="Slide Number Placeholder 6"/>
          <p:cNvSpPr>
            <a:spLocks noGrp="1"/>
          </p:cNvSpPr>
          <p:nvPr>
            <p:ph type="sldNum" sz="quarter" idx="11"/>
          </p:nvPr>
        </p:nvSpPr>
        <p:spPr>
          <a:xfrm>
            <a:off x="84138" y="6242050"/>
            <a:ext cx="587375" cy="488950"/>
          </a:xfrm>
          <a:prstGeom prst="rect">
            <a:avLst/>
          </a:prstGeom>
        </p:spPr>
        <p:txBody>
          <a:bodyPr/>
          <a:lstStyle>
            <a:lvl1pPr>
              <a:defRPr/>
            </a:lvl1pPr>
          </a:lstStyle>
          <a:p>
            <a:fld id="{B24F63DA-3DCE-2D41-81B7-A01539213B30}" type="slidenum">
              <a:rPr lang="en-US"/>
              <a:pPr/>
              <a:t>‹#›</a:t>
            </a:fld>
            <a:endParaRPr lang="en-US"/>
          </a:p>
        </p:txBody>
      </p:sp>
    </p:spTree>
    <p:extLst>
      <p:ext uri="{BB962C8B-B14F-4D97-AF65-F5344CB8AC3E}">
        <p14:creationId xmlns:p14="http://schemas.microsoft.com/office/powerpoint/2010/main" val="3660743071"/>
      </p:ext>
    </p:extLst>
  </p:cSld>
  <p:clrMapOvr>
    <a:masterClrMapping/>
  </p:clrMapOvr>
  <p:transition>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300538"/>
            <a:ext cx="3770312" cy="17859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838200" y="6248400"/>
            <a:ext cx="7620000" cy="474663"/>
          </a:xfrm>
          <a:prstGeom prst="rect">
            <a:avLst/>
          </a:prstGeom>
        </p:spPr>
        <p:txBody>
          <a:bodyPr/>
          <a:lstStyle>
            <a:lvl1pPr>
              <a:defRPr/>
            </a:lvl1pPr>
          </a:lstStyle>
          <a:p>
            <a:r>
              <a:rPr lang="en-US"/>
              <a:t>Forensic Science: Fundamentals &amp; Investigations, Chapter 13 </a:t>
            </a:r>
          </a:p>
        </p:txBody>
      </p:sp>
      <p:sp>
        <p:nvSpPr>
          <p:cNvPr id="7" name="Slide Number Placeholder 6"/>
          <p:cNvSpPr>
            <a:spLocks noGrp="1"/>
          </p:cNvSpPr>
          <p:nvPr>
            <p:ph type="sldNum" sz="quarter" idx="11"/>
          </p:nvPr>
        </p:nvSpPr>
        <p:spPr>
          <a:xfrm>
            <a:off x="84138" y="6242050"/>
            <a:ext cx="587375" cy="488950"/>
          </a:xfrm>
          <a:prstGeom prst="rect">
            <a:avLst/>
          </a:prstGeom>
        </p:spPr>
        <p:txBody>
          <a:bodyPr/>
          <a:lstStyle>
            <a:lvl1pPr>
              <a:defRPr/>
            </a:lvl1pPr>
          </a:lstStyle>
          <a:p>
            <a:fld id="{F7028D5A-AEA2-8447-A1B2-1FEFB1D2B611}" type="slidenum">
              <a:rPr lang="en-US"/>
              <a:pPr/>
              <a:t>‹#›</a:t>
            </a:fld>
            <a:endParaRPr lang="en-US"/>
          </a:p>
        </p:txBody>
      </p:sp>
    </p:spTree>
    <p:extLst>
      <p:ext uri="{BB962C8B-B14F-4D97-AF65-F5344CB8AC3E}">
        <p14:creationId xmlns:p14="http://schemas.microsoft.com/office/powerpoint/2010/main" val="4175709355"/>
      </p:ext>
    </p:extLst>
  </p:cSld>
  <p:clrMapOvr>
    <a:masterClrMapping/>
  </p:clrMapOvr>
  <p:transition>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38200" y="6248400"/>
            <a:ext cx="7620000" cy="474663"/>
          </a:xfrm>
          <a:prstGeom prst="rect">
            <a:avLst/>
          </a:prstGeom>
        </p:spPr>
        <p:txBody>
          <a:bodyPr/>
          <a:lstStyle>
            <a:lvl1pPr>
              <a:defRPr/>
            </a:lvl1pPr>
          </a:lstStyle>
          <a:p>
            <a:r>
              <a:rPr lang="en-US"/>
              <a:t>Forensic Science: Fundamentals &amp; Investigations, Chapter 13 </a:t>
            </a:r>
          </a:p>
        </p:txBody>
      </p:sp>
      <p:sp>
        <p:nvSpPr>
          <p:cNvPr id="6" name="Slide Number Placeholder 5"/>
          <p:cNvSpPr>
            <a:spLocks noGrp="1"/>
          </p:cNvSpPr>
          <p:nvPr>
            <p:ph type="sldNum" sz="quarter" idx="11"/>
          </p:nvPr>
        </p:nvSpPr>
        <p:spPr>
          <a:xfrm>
            <a:off x="84138" y="6242050"/>
            <a:ext cx="587375" cy="488950"/>
          </a:xfrm>
          <a:prstGeom prst="rect">
            <a:avLst/>
          </a:prstGeom>
        </p:spPr>
        <p:txBody>
          <a:bodyPr/>
          <a:lstStyle>
            <a:lvl1pPr>
              <a:defRPr/>
            </a:lvl1pPr>
          </a:lstStyle>
          <a:p>
            <a:fld id="{DD9FE355-BCEC-B34D-867F-1F9952B8AD18}" type="slidenum">
              <a:rPr lang="en-US"/>
              <a:pPr/>
              <a:t>‹#›</a:t>
            </a:fld>
            <a:endParaRPr lang="en-US"/>
          </a:p>
        </p:txBody>
      </p:sp>
    </p:spTree>
    <p:extLst>
      <p:ext uri="{BB962C8B-B14F-4D97-AF65-F5344CB8AC3E}">
        <p14:creationId xmlns:p14="http://schemas.microsoft.com/office/powerpoint/2010/main" val="1864049334"/>
      </p:ext>
    </p:extLst>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E4C1251-714C-9644-AB13-9EE73CB23643}"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E23E67-4211-7742-A260-7735CFDEEF7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4C1251-714C-9644-AB13-9EE73CB23643}"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E23E67-4211-7742-A260-7735CFDEEF7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C1251-714C-9644-AB13-9EE73CB23643}"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E23E67-4211-7742-A260-7735CFDEEF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E4C1251-714C-9644-AB13-9EE73CB23643}"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23E67-4211-7742-A260-7735CFDEEF7C}"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E4C1251-714C-9644-AB13-9EE73CB23643}" type="datetimeFigureOut">
              <a:rPr lang="en-US" smtClean="0"/>
              <a:t>3/25/2019</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54E23E67-4211-7742-A260-7735CFDEEF7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E4C1251-714C-9644-AB13-9EE73CB23643}" type="datetimeFigureOut">
              <a:rPr lang="en-US" smtClean="0"/>
              <a:t>3/25/2019</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4E23E67-4211-7742-A260-7735CFDEEF7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QuestionShape"/>
          <p:cNvSpPr/>
          <p:nvPr/>
        </p:nvSpPr>
        <p:spPr>
          <a:xfrm>
            <a:off x="127000" y="127000"/>
            <a:ext cx="8890000" cy="28575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lvl="0">
              <a:spcBef>
                <a:spcPct val="0"/>
              </a:spcBef>
              <a:buNone/>
            </a:pPr>
            <a:r>
              <a:rPr kumimoji="0" lang="en-US" sz="4500" b="1" smtClean="0">
                <a:solidFill>
                  <a:schemeClr val="accent1">
                    <a:satMod val="150000"/>
                  </a:schemeClr>
                </a:solidFill>
                <a:effectLst/>
                <a:latin typeface="+mj-lt"/>
                <a:ea typeface="+mj-ea"/>
                <a:cs typeface="+mj-cs"/>
              </a:rPr>
              <a:t>iRespond Question Master</a:t>
            </a:r>
            <a:endParaRPr kumimoji="0" lang="en-US" sz="4500" b="1">
              <a:solidFill>
                <a:schemeClr val="accent1">
                  <a:satMod val="150000"/>
                </a:schemeClr>
              </a:solidFill>
              <a:effectLst/>
              <a:latin typeface="+mj-lt"/>
              <a:ea typeface="+mj-ea"/>
              <a:cs typeface="+mj-cs"/>
            </a:endParaRPr>
          </a:p>
        </p:txBody>
      </p:sp>
      <p:sp>
        <p:nvSpPr>
          <p:cNvPr id="9" name="AShape"/>
          <p:cNvSpPr/>
          <p:nvPr/>
        </p:nvSpPr>
        <p:spPr>
          <a:xfrm>
            <a:off x="127000" y="3111500"/>
            <a:ext cx="8890000" cy="711200"/>
          </a:xfrm>
          <a:prstGeom prst="rect">
            <a:avLst/>
          </a:prstGeom>
        </p:spPr>
        <p:txBody>
          <a:bodyPr vert="horz" lIns="54864" tIns="91440" rtlCol="0">
            <a:normAutofit/>
          </a:bodyPr>
          <a:lstStyle/>
          <a:p>
            <a:pPr marL="438912" lvl="0" indent="-320040" algn="l" defTabSz="457200" rtl="0" eaLnBrk="1" latinLnBrk="0" hangingPunct="1">
              <a:spcBef>
                <a:spcPts val="0"/>
              </a:spcBef>
              <a:buClr>
                <a:schemeClr val="accent1"/>
              </a:buClr>
              <a:buSzPct val="80000"/>
              <a:buFont typeface="Wingdings 2"/>
              <a:buNone/>
            </a:pPr>
            <a:r>
              <a:rPr kumimoji="0" lang="en-US" sz="3200" smtClean="0">
                <a:solidFill>
                  <a:schemeClr val="tx1"/>
                </a:solidFill>
              </a:rPr>
              <a:t>A.) Response A</a:t>
            </a:r>
            <a:endParaRPr kumimoji="0" lang="en-US" sz="3200">
              <a:solidFill>
                <a:schemeClr val="tx1"/>
              </a:solidFill>
            </a:endParaRPr>
          </a:p>
        </p:txBody>
      </p:sp>
      <p:sp>
        <p:nvSpPr>
          <p:cNvPr id="11" name="BShape"/>
          <p:cNvSpPr/>
          <p:nvPr/>
        </p:nvSpPr>
        <p:spPr>
          <a:xfrm>
            <a:off x="127000" y="3835400"/>
            <a:ext cx="8890000" cy="711200"/>
          </a:xfrm>
          <a:prstGeom prst="rect">
            <a:avLst/>
          </a:prstGeom>
        </p:spPr>
        <p:txBody>
          <a:bodyPr vert="horz" lIns="54864" tIns="91440" rtlCol="0">
            <a:normAutofit/>
          </a:bodyPr>
          <a:lstStyle/>
          <a:p>
            <a:pPr marL="438912" lvl="0" indent="-320040" algn="l" defTabSz="457200" rtl="0" eaLnBrk="1" latinLnBrk="0" hangingPunct="1">
              <a:spcBef>
                <a:spcPts val="0"/>
              </a:spcBef>
              <a:buClr>
                <a:schemeClr val="accent1"/>
              </a:buClr>
              <a:buSzPct val="80000"/>
              <a:buFont typeface="Wingdings 2"/>
              <a:buNone/>
            </a:pPr>
            <a:r>
              <a:rPr kumimoji="0" lang="en-US" sz="3200" smtClean="0">
                <a:solidFill>
                  <a:schemeClr val="tx1"/>
                </a:solidFill>
              </a:rPr>
              <a:t>B.) Response B</a:t>
            </a:r>
            <a:endParaRPr kumimoji="0" lang="en-US" sz="3200">
              <a:solidFill>
                <a:schemeClr val="tx1"/>
              </a:solidFill>
            </a:endParaRPr>
          </a:p>
        </p:txBody>
      </p:sp>
      <p:sp>
        <p:nvSpPr>
          <p:cNvPr id="12" name="CShape"/>
          <p:cNvSpPr/>
          <p:nvPr/>
        </p:nvSpPr>
        <p:spPr>
          <a:xfrm>
            <a:off x="127000" y="4559300"/>
            <a:ext cx="8890000" cy="711200"/>
          </a:xfrm>
          <a:prstGeom prst="rect">
            <a:avLst/>
          </a:prstGeom>
        </p:spPr>
        <p:txBody>
          <a:bodyPr vert="horz" lIns="54864" tIns="91440" rtlCol="0">
            <a:normAutofit/>
          </a:bodyPr>
          <a:lstStyle/>
          <a:p>
            <a:pPr marL="438912" lvl="0" indent="-320040" algn="l" defTabSz="457200" rtl="0" eaLnBrk="1" latinLnBrk="0" hangingPunct="1">
              <a:spcBef>
                <a:spcPts val="0"/>
              </a:spcBef>
              <a:buClr>
                <a:schemeClr val="accent1"/>
              </a:buClr>
              <a:buSzPct val="80000"/>
              <a:buFont typeface="Wingdings 2"/>
              <a:buNone/>
            </a:pPr>
            <a:r>
              <a:rPr kumimoji="0" lang="en-US" sz="3200" smtClean="0">
                <a:solidFill>
                  <a:schemeClr val="tx1"/>
                </a:solidFill>
              </a:rPr>
              <a:t>C.) Response C</a:t>
            </a:r>
            <a:endParaRPr kumimoji="0" lang="en-US" sz="3200">
              <a:solidFill>
                <a:schemeClr val="tx1"/>
              </a:solidFill>
            </a:endParaRPr>
          </a:p>
        </p:txBody>
      </p:sp>
      <p:sp>
        <p:nvSpPr>
          <p:cNvPr id="13" name="DShape"/>
          <p:cNvSpPr/>
          <p:nvPr/>
        </p:nvSpPr>
        <p:spPr>
          <a:xfrm>
            <a:off x="127000" y="5283200"/>
            <a:ext cx="8890000" cy="711200"/>
          </a:xfrm>
          <a:prstGeom prst="rect">
            <a:avLst/>
          </a:prstGeom>
        </p:spPr>
        <p:txBody>
          <a:bodyPr vert="horz" lIns="54864" tIns="91440" rtlCol="0">
            <a:normAutofit/>
          </a:bodyPr>
          <a:lstStyle/>
          <a:p>
            <a:pPr marL="438912" lvl="0" indent="-320040" algn="l" defTabSz="457200" rtl="0" eaLnBrk="1" latinLnBrk="0" hangingPunct="1">
              <a:spcBef>
                <a:spcPts val="0"/>
              </a:spcBef>
              <a:buClr>
                <a:schemeClr val="accent1"/>
              </a:buClr>
              <a:buSzPct val="80000"/>
              <a:buFont typeface="Wingdings 2"/>
              <a:buNone/>
            </a:pPr>
            <a:r>
              <a:rPr kumimoji="0" lang="en-US" sz="3200" smtClean="0">
                <a:solidFill>
                  <a:schemeClr val="tx1"/>
                </a:solidFill>
              </a:rPr>
              <a:t>D.) Response D</a:t>
            </a:r>
            <a:endParaRPr kumimoji="0" lang="en-US" sz="3200">
              <a:solidFill>
                <a:schemeClr val="tx1"/>
              </a:solidFill>
            </a:endParaRPr>
          </a:p>
        </p:txBody>
      </p:sp>
      <p:sp>
        <p:nvSpPr>
          <p:cNvPr id="14" name="EShape"/>
          <p:cNvSpPr/>
          <p:nvPr/>
        </p:nvSpPr>
        <p:spPr>
          <a:xfrm>
            <a:off x="127000" y="6007100"/>
            <a:ext cx="8890000" cy="711200"/>
          </a:xfrm>
          <a:prstGeom prst="rect">
            <a:avLst/>
          </a:prstGeom>
        </p:spPr>
        <p:txBody>
          <a:bodyPr vert="horz" lIns="54864" tIns="91440" rtlCol="0">
            <a:normAutofit/>
          </a:bodyPr>
          <a:lstStyle/>
          <a:p>
            <a:pPr marL="438912" lvl="0" indent="-320040" algn="l" defTabSz="457200" rtl="0" eaLnBrk="1" latinLnBrk="0" hangingPunct="1">
              <a:spcBef>
                <a:spcPts val="0"/>
              </a:spcBef>
              <a:buClr>
                <a:schemeClr val="accent1"/>
              </a:buClr>
              <a:buSzPct val="80000"/>
              <a:buFont typeface="Wingdings 2"/>
              <a:buNone/>
            </a:pPr>
            <a:r>
              <a:rPr kumimoji="0" lang="en-US" sz="3200" smtClean="0">
                <a:solidFill>
                  <a:schemeClr val="tx1"/>
                </a:solidFill>
              </a:rPr>
              <a:t>E.) Response E</a:t>
            </a:r>
            <a:endParaRPr kumimoji="0" lang="en-US" sz="3200">
              <a:solidFill>
                <a:schemeClr val="tx1"/>
              </a:solidFill>
            </a:endParaRPr>
          </a:p>
        </p:txBody>
      </p:sp>
      <p:sp>
        <p:nvSpPr>
          <p:cNvPr id="15" name="Percent"/>
          <p:cNvSpPr/>
          <p:nvPr/>
        </p:nvSpPr>
        <p:spPr>
          <a:xfrm>
            <a:off x="6350000" y="254000"/>
            <a:ext cx="2540000" cy="508000"/>
          </a:xfrm>
          <a:prstGeom prst="rect">
            <a:avLst/>
          </a:prstGeom>
          <a:gradFill flip="none" rotWithShape="1">
            <a:gsLst>
              <a:gs pos="0">
                <a:schemeClr val="accent1">
                  <a:shade val="47500"/>
                  <a:satMod val="137000"/>
                  <a:alpha val="0"/>
                </a:schemeClr>
              </a:gs>
              <a:gs pos="55000">
                <a:schemeClr val="accent1">
                  <a:shade val="69000"/>
                  <a:satMod val="137000"/>
                  <a:alpha val="0"/>
                </a:schemeClr>
              </a:gs>
              <a:gs pos="100000">
                <a:schemeClr val="accent1">
                  <a:shade val="98000"/>
                  <a:satMod val="137000"/>
                  <a:alpha val="0"/>
                </a:schemeClr>
              </a:gs>
            </a:gsLst>
            <a:lin ang="16200000" scaled="0"/>
            <a:tileRect/>
          </a:gradFill>
          <a:ln w="6350" cap="rnd" cmpd="sng" algn="ctr">
            <a:noFill/>
            <a:prstDash val="solid"/>
          </a:ln>
          <a:effectLst>
            <a:outerShdw blurRad="39000" dist="25400" dir="5400000" rotWithShape="0">
              <a:srgbClr val="000000">
                <a:alpha val="38000"/>
              </a:srgbClr>
            </a:outerShdw>
          </a:effectLst>
          <a:extLst>
            <a:ext uri="{91240B29-F687-4F45-9708-019B960494DF}">
              <a14:hiddenLine xmlns:a14="http://schemas.microsoft.com/office/drawing/2010/main" w="6350" cap="rnd"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16" name="Timer"/>
          <p:cNvSpPr/>
          <p:nvPr/>
        </p:nvSpPr>
        <p:spPr>
          <a:xfrm>
            <a:off x="254000" y="254000"/>
            <a:ext cx="2540000" cy="508000"/>
          </a:xfrm>
          <a:prstGeom prst="rect">
            <a:avLst/>
          </a:prstGeom>
          <a:gradFill flip="none" rotWithShape="1">
            <a:gsLst>
              <a:gs pos="0">
                <a:schemeClr val="accent1">
                  <a:shade val="47500"/>
                  <a:satMod val="137000"/>
                  <a:alpha val="0"/>
                </a:schemeClr>
              </a:gs>
              <a:gs pos="55000">
                <a:schemeClr val="accent1">
                  <a:shade val="69000"/>
                  <a:satMod val="137000"/>
                  <a:alpha val="0"/>
                </a:schemeClr>
              </a:gs>
              <a:gs pos="100000">
                <a:schemeClr val="accent1">
                  <a:shade val="98000"/>
                  <a:satMod val="137000"/>
                  <a:alpha val="0"/>
                </a:schemeClr>
              </a:gs>
            </a:gsLst>
            <a:lin ang="16200000" scaled="0"/>
            <a:tileRect/>
          </a:gradFill>
          <a:ln w="6350" cap="rnd" cmpd="sng" algn="ctr">
            <a:noFill/>
            <a:prstDash val="solid"/>
          </a:ln>
          <a:effectLst>
            <a:outerShdw blurRad="39000" dist="25400" dir="5400000" rotWithShape="0">
              <a:srgbClr val="000000">
                <a:alpha val="38000"/>
              </a:srgbClr>
            </a:outerShdw>
          </a:effectLst>
          <a:extLst>
            <a:ext uri="{91240B29-F687-4F45-9708-019B960494DF}">
              <a14:hiddenLine xmlns:a14="http://schemas.microsoft.com/office/drawing/2010/main" w="6350" cap="rnd"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GraphShape" hidden="1"/>
          <p:cNvSpPr/>
          <p:nvPr/>
        </p:nvSpPr>
        <p:spPr>
          <a:xfrm>
            <a:off x="127000" y="254000"/>
            <a:ext cx="1270000" cy="127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iRespond Graph</a:t>
            </a:r>
            <a:endParaRPr lang="en-US"/>
          </a:p>
        </p:txBody>
      </p:sp>
      <p:grpSp>
        <p:nvGrpSpPr>
          <p:cNvPr id="39" name="CorrectBarGroup"/>
          <p:cNvGrpSpPr/>
          <p:nvPr/>
        </p:nvGrpSpPr>
        <p:grpSpPr>
          <a:xfrm>
            <a:off x="1270000" y="3175000"/>
            <a:ext cx="2667000" cy="2540000"/>
            <a:chOff x="1270000" y="3175000"/>
            <a:chExt cx="2667000" cy="2540000"/>
          </a:xfrm>
        </p:grpSpPr>
        <p:sp>
          <p:nvSpPr>
            <p:cNvPr id="11" name="CorrectBar0"/>
            <p:cNvSpPr/>
            <p:nvPr userDrawn="1"/>
          </p:nvSpPr>
          <p:spPr>
            <a:xfrm>
              <a:off x="1270000" y="3175000"/>
              <a:ext cx="1079500" cy="2540000"/>
            </a:xfrm>
            <a:prstGeom prst="rect">
              <a:avLst/>
            </a:prstGeom>
            <a:gradFill flip="none" rotWithShape="1">
              <a:gsLst>
                <a:gs pos="0">
                  <a:srgbClr val="22FF22"/>
                </a:gs>
                <a:gs pos="55000">
                  <a:schemeClr val="accent1">
                    <a:shade val="69000"/>
                    <a:satMod val="137000"/>
                  </a:schemeClr>
                </a:gs>
                <a:gs pos="100000">
                  <a:schemeClr val="accent1">
                    <a:shade val="98000"/>
                    <a:satMod val="137000"/>
                  </a:schemeClr>
                </a:gs>
              </a:gsLst>
              <a:lin ang="16200000" scaled="0"/>
              <a:tileRect/>
            </a:gradFill>
            <a:ln w="6350" cap="rnd" cmpd="sng" algn="ctr">
              <a:noFill/>
              <a:prstDash val="solid"/>
            </a:ln>
            <a:effectLst>
              <a:outerShdw blurRad="39000" dist="25400" dir="5400000" rotWithShape="0">
                <a:srgbClr val="000000">
                  <a:alpha val="38000"/>
                </a:srgbClr>
              </a:outerShdw>
            </a:effectLst>
            <a:extLst>
              <a:ext uri="{91240B29-F687-4F45-9708-019B960494DF}">
                <a14:hiddenLine xmlns:a14="http://schemas.microsoft.com/office/drawing/2010/main" w="6350" cap="rnd"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rrectBar1"/>
            <p:cNvSpPr/>
            <p:nvPr userDrawn="1"/>
          </p:nvSpPr>
          <p:spPr>
            <a:xfrm>
              <a:off x="2857500" y="4445000"/>
              <a:ext cx="1079500" cy="1270000"/>
            </a:xfrm>
            <a:prstGeom prst="rect">
              <a:avLst/>
            </a:prstGeom>
            <a:gradFill flip="none" rotWithShape="1">
              <a:gsLst>
                <a:gs pos="0">
                  <a:srgbClr val="22FF22"/>
                </a:gs>
                <a:gs pos="55000">
                  <a:schemeClr val="accent1">
                    <a:shade val="69000"/>
                    <a:satMod val="137000"/>
                  </a:schemeClr>
                </a:gs>
                <a:gs pos="100000">
                  <a:schemeClr val="accent1">
                    <a:shade val="98000"/>
                    <a:satMod val="137000"/>
                  </a:schemeClr>
                </a:gs>
              </a:gsLst>
              <a:lin ang="16200000" scaled="0"/>
              <a:tileRect/>
            </a:gradFill>
            <a:ln w="6350" cap="rnd" cmpd="sng" algn="ctr">
              <a:noFill/>
              <a:prstDash val="solid"/>
            </a:ln>
            <a:effectLst>
              <a:outerShdw blurRad="39000" dist="25400" dir="5400000" rotWithShape="0">
                <a:srgbClr val="000000">
                  <a:alpha val="38000"/>
                </a:srgbClr>
              </a:outerShdw>
            </a:effectLst>
            <a:extLst>
              <a:ext uri="{91240B29-F687-4F45-9708-019B960494DF}">
                <a14:hiddenLine xmlns:a14="http://schemas.microsoft.com/office/drawing/2010/main" w="6350" cap="rnd"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PercentLabelGroup"/>
          <p:cNvGrpSpPr/>
          <p:nvPr/>
        </p:nvGrpSpPr>
        <p:grpSpPr>
          <a:xfrm>
            <a:off x="1270000" y="1270000"/>
            <a:ext cx="7429500" cy="317500"/>
            <a:chOff x="1270000" y="1270000"/>
            <a:chExt cx="7429500" cy="317500"/>
          </a:xfrm>
        </p:grpSpPr>
        <p:sp>
          <p:nvSpPr>
            <p:cNvPr id="9" name="PercentLabel0"/>
            <p:cNvSpPr/>
            <p:nvPr userDrawn="1"/>
          </p:nvSpPr>
          <p:spPr>
            <a:xfrm>
              <a:off x="1270000" y="1270000"/>
              <a:ext cx="1079500" cy="317500"/>
            </a:xfrm>
            <a:prstGeom prst="rect">
              <a:avLst/>
            </a:prstGeom>
            <a:gradFill flip="none" rotWithShape="1">
              <a:gsLst>
                <a:gs pos="0">
                  <a:schemeClr val="accent1">
                    <a:shade val="47500"/>
                    <a:satMod val="137000"/>
                    <a:alpha val="0"/>
                  </a:schemeClr>
                </a:gs>
                <a:gs pos="55000">
                  <a:schemeClr val="accent1">
                    <a:shade val="69000"/>
                    <a:satMod val="137000"/>
                    <a:alpha val="0"/>
                  </a:schemeClr>
                </a:gs>
                <a:gs pos="100000">
                  <a:schemeClr val="accent1">
                    <a:shade val="98000"/>
                    <a:satMod val="137000"/>
                    <a:alpha val="0"/>
                  </a:schemeClr>
                </a:gs>
              </a:gsLst>
              <a:lin ang="16200000" scaled="0"/>
              <a:tileRect/>
            </a:gradFill>
            <a:ln w="6350" cap="rnd" cmpd="sng" algn="ctr">
              <a:noFill/>
              <a:prstDash val="solid"/>
            </a:ln>
            <a:effectLst>
              <a:outerShdw blurRad="39000" dist="25400" dir="5400000" rotWithShape="0">
                <a:srgbClr val="000000">
                  <a:alpha val="38000"/>
                </a:srgbClr>
              </a:outerShdw>
            </a:effectLst>
            <a:extLst>
              <a:ext uri="{91240B29-F687-4F45-9708-019B960494DF}">
                <a14:hiddenLine xmlns:a14="http://schemas.microsoft.com/office/drawing/2010/main" w="6350" cap="rnd"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3" name="PercentLabel1"/>
            <p:cNvSpPr/>
            <p:nvPr userDrawn="1"/>
          </p:nvSpPr>
          <p:spPr>
            <a:xfrm>
              <a:off x="2857500" y="1270000"/>
              <a:ext cx="1079500" cy="317500"/>
            </a:xfrm>
            <a:prstGeom prst="rect">
              <a:avLst/>
            </a:prstGeom>
            <a:gradFill flip="none" rotWithShape="1">
              <a:gsLst>
                <a:gs pos="0">
                  <a:schemeClr val="accent1">
                    <a:shade val="47500"/>
                    <a:satMod val="137000"/>
                    <a:alpha val="0"/>
                  </a:schemeClr>
                </a:gs>
                <a:gs pos="55000">
                  <a:schemeClr val="accent1">
                    <a:shade val="69000"/>
                    <a:satMod val="137000"/>
                    <a:alpha val="0"/>
                  </a:schemeClr>
                </a:gs>
                <a:gs pos="100000">
                  <a:schemeClr val="accent1">
                    <a:shade val="98000"/>
                    <a:satMod val="137000"/>
                    <a:alpha val="0"/>
                  </a:schemeClr>
                </a:gs>
              </a:gsLst>
              <a:lin ang="16200000" scaled="0"/>
              <a:tileRect/>
            </a:gradFill>
            <a:ln w="6350" cap="rnd" cmpd="sng" algn="ctr">
              <a:noFill/>
              <a:prstDash val="solid"/>
            </a:ln>
            <a:effectLst>
              <a:outerShdw blurRad="39000" dist="25400" dir="5400000" rotWithShape="0">
                <a:srgbClr val="000000">
                  <a:alpha val="38000"/>
                </a:srgbClr>
              </a:outerShdw>
            </a:effectLst>
            <a:extLst>
              <a:ext uri="{91240B29-F687-4F45-9708-019B960494DF}">
                <a14:hiddenLine xmlns:a14="http://schemas.microsoft.com/office/drawing/2010/main" w="6350" cap="rnd"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6" name="PercentLabel2"/>
            <p:cNvSpPr/>
            <p:nvPr userDrawn="1"/>
          </p:nvSpPr>
          <p:spPr>
            <a:xfrm>
              <a:off x="4445000" y="1270000"/>
              <a:ext cx="1079500" cy="317500"/>
            </a:xfrm>
            <a:prstGeom prst="rect">
              <a:avLst/>
            </a:prstGeom>
            <a:gradFill flip="none" rotWithShape="1">
              <a:gsLst>
                <a:gs pos="0">
                  <a:schemeClr val="accent1">
                    <a:shade val="47500"/>
                    <a:satMod val="137000"/>
                    <a:alpha val="0"/>
                  </a:schemeClr>
                </a:gs>
                <a:gs pos="55000">
                  <a:schemeClr val="accent1">
                    <a:shade val="69000"/>
                    <a:satMod val="137000"/>
                    <a:alpha val="0"/>
                  </a:schemeClr>
                </a:gs>
                <a:gs pos="100000">
                  <a:schemeClr val="accent1">
                    <a:shade val="98000"/>
                    <a:satMod val="137000"/>
                    <a:alpha val="0"/>
                  </a:schemeClr>
                </a:gs>
              </a:gsLst>
              <a:lin ang="16200000" scaled="0"/>
              <a:tileRect/>
            </a:gradFill>
            <a:ln w="6350" cap="rnd" cmpd="sng" algn="ctr">
              <a:noFill/>
              <a:prstDash val="solid"/>
            </a:ln>
            <a:effectLst>
              <a:outerShdw blurRad="39000" dist="25400" dir="5400000" rotWithShape="0">
                <a:srgbClr val="000000">
                  <a:alpha val="38000"/>
                </a:srgbClr>
              </a:outerShdw>
            </a:effectLst>
            <a:extLst>
              <a:ext uri="{91240B29-F687-4F45-9708-019B960494DF}">
                <a14:hiddenLine xmlns:a14="http://schemas.microsoft.com/office/drawing/2010/main" w="6350" cap="rnd"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9" name="PercentLabel3"/>
            <p:cNvSpPr/>
            <p:nvPr userDrawn="1"/>
          </p:nvSpPr>
          <p:spPr>
            <a:xfrm>
              <a:off x="6032500" y="1270000"/>
              <a:ext cx="1079500" cy="317500"/>
            </a:xfrm>
            <a:prstGeom prst="rect">
              <a:avLst/>
            </a:prstGeom>
            <a:gradFill flip="none" rotWithShape="1">
              <a:gsLst>
                <a:gs pos="0">
                  <a:schemeClr val="accent1">
                    <a:shade val="47500"/>
                    <a:satMod val="137000"/>
                    <a:alpha val="0"/>
                  </a:schemeClr>
                </a:gs>
                <a:gs pos="55000">
                  <a:schemeClr val="accent1">
                    <a:shade val="69000"/>
                    <a:satMod val="137000"/>
                    <a:alpha val="0"/>
                  </a:schemeClr>
                </a:gs>
                <a:gs pos="100000">
                  <a:schemeClr val="accent1">
                    <a:shade val="98000"/>
                    <a:satMod val="137000"/>
                    <a:alpha val="0"/>
                  </a:schemeClr>
                </a:gs>
              </a:gsLst>
              <a:lin ang="16200000" scaled="0"/>
              <a:tileRect/>
            </a:gradFill>
            <a:ln w="6350" cap="rnd" cmpd="sng" algn="ctr">
              <a:noFill/>
              <a:prstDash val="solid"/>
            </a:ln>
            <a:effectLst>
              <a:outerShdw blurRad="39000" dist="25400" dir="5400000" rotWithShape="0">
                <a:srgbClr val="000000">
                  <a:alpha val="38000"/>
                </a:srgbClr>
              </a:outerShdw>
            </a:effectLst>
            <a:extLst>
              <a:ext uri="{91240B29-F687-4F45-9708-019B960494DF}">
                <a14:hiddenLine xmlns:a14="http://schemas.microsoft.com/office/drawing/2010/main" w="6350" cap="rnd"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2" name="PercentLabel4"/>
            <p:cNvSpPr/>
            <p:nvPr userDrawn="1"/>
          </p:nvSpPr>
          <p:spPr>
            <a:xfrm>
              <a:off x="7620000" y="1270000"/>
              <a:ext cx="1079500" cy="317500"/>
            </a:xfrm>
            <a:prstGeom prst="rect">
              <a:avLst/>
            </a:prstGeom>
            <a:gradFill flip="none" rotWithShape="1">
              <a:gsLst>
                <a:gs pos="0">
                  <a:schemeClr val="accent1">
                    <a:shade val="47500"/>
                    <a:satMod val="137000"/>
                    <a:alpha val="0"/>
                  </a:schemeClr>
                </a:gs>
                <a:gs pos="55000">
                  <a:schemeClr val="accent1">
                    <a:shade val="69000"/>
                    <a:satMod val="137000"/>
                    <a:alpha val="0"/>
                  </a:schemeClr>
                </a:gs>
                <a:gs pos="100000">
                  <a:schemeClr val="accent1">
                    <a:shade val="98000"/>
                    <a:satMod val="137000"/>
                    <a:alpha val="0"/>
                  </a:schemeClr>
                </a:gs>
              </a:gsLst>
              <a:lin ang="16200000" scaled="0"/>
              <a:tileRect/>
            </a:gradFill>
            <a:ln w="6350" cap="rnd" cmpd="sng" algn="ctr">
              <a:noFill/>
              <a:prstDash val="solid"/>
            </a:ln>
            <a:effectLst>
              <a:outerShdw blurRad="39000" dist="25400" dir="5400000" rotWithShape="0">
                <a:srgbClr val="000000">
                  <a:alpha val="38000"/>
                </a:srgbClr>
              </a:outerShdw>
            </a:effectLst>
            <a:extLst>
              <a:ext uri="{91240B29-F687-4F45-9708-019B960494DF}">
                <a14:hiddenLine xmlns:a14="http://schemas.microsoft.com/office/drawing/2010/main" w="6350" cap="rnd"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40" name="IncorrectBarGroup"/>
          <p:cNvGrpSpPr/>
          <p:nvPr/>
        </p:nvGrpSpPr>
        <p:grpSpPr>
          <a:xfrm>
            <a:off x="4445000" y="1905000"/>
            <a:ext cx="4254500" cy="3810000"/>
            <a:chOff x="4445000" y="1905000"/>
            <a:chExt cx="4254500" cy="3810000"/>
          </a:xfrm>
        </p:grpSpPr>
        <p:sp>
          <p:nvSpPr>
            <p:cNvPr id="17" name="IncorrectBar2"/>
            <p:cNvSpPr/>
            <p:nvPr userDrawn="1"/>
          </p:nvSpPr>
          <p:spPr>
            <a:xfrm>
              <a:off x="4445000" y="1905000"/>
              <a:ext cx="1079500" cy="3810000"/>
            </a:xfrm>
            <a:prstGeom prst="rect">
              <a:avLst/>
            </a:prstGeom>
            <a:gradFill flip="none" rotWithShape="1">
              <a:gsLst>
                <a:gs pos="0">
                  <a:srgbClr val="FF2222"/>
                </a:gs>
                <a:gs pos="55000">
                  <a:schemeClr val="accent1">
                    <a:shade val="69000"/>
                    <a:satMod val="137000"/>
                  </a:schemeClr>
                </a:gs>
                <a:gs pos="100000">
                  <a:schemeClr val="accent1">
                    <a:shade val="98000"/>
                    <a:satMod val="137000"/>
                  </a:schemeClr>
                </a:gs>
              </a:gsLst>
              <a:lin ang="16200000" scaled="0"/>
              <a:tileRect/>
            </a:gradFill>
            <a:ln w="6350" cap="rnd" cmpd="sng" algn="ctr">
              <a:noFill/>
              <a:prstDash val="solid"/>
            </a:ln>
            <a:effectLst>
              <a:outerShdw blurRad="39000" dist="25400" dir="5400000" rotWithShape="0">
                <a:srgbClr val="000000">
                  <a:alpha val="38000"/>
                </a:srgbClr>
              </a:outerShdw>
            </a:effectLst>
            <a:extLst>
              <a:ext uri="{91240B29-F687-4F45-9708-019B960494DF}">
                <a14:hiddenLine xmlns:a14="http://schemas.microsoft.com/office/drawing/2010/main" w="6350" cap="rnd"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IncorrectBar3"/>
            <p:cNvSpPr/>
            <p:nvPr userDrawn="1"/>
          </p:nvSpPr>
          <p:spPr>
            <a:xfrm>
              <a:off x="6032500" y="1905000"/>
              <a:ext cx="1079500" cy="3810000"/>
            </a:xfrm>
            <a:prstGeom prst="rect">
              <a:avLst/>
            </a:prstGeom>
            <a:gradFill flip="none" rotWithShape="1">
              <a:gsLst>
                <a:gs pos="0">
                  <a:srgbClr val="FF2222"/>
                </a:gs>
                <a:gs pos="55000">
                  <a:schemeClr val="accent1">
                    <a:shade val="69000"/>
                    <a:satMod val="137000"/>
                  </a:schemeClr>
                </a:gs>
                <a:gs pos="100000">
                  <a:schemeClr val="accent1">
                    <a:shade val="98000"/>
                    <a:satMod val="137000"/>
                  </a:schemeClr>
                </a:gs>
              </a:gsLst>
              <a:lin ang="16200000" scaled="0"/>
              <a:tileRect/>
            </a:gradFill>
            <a:ln w="6350" cap="rnd" cmpd="sng" algn="ctr">
              <a:noFill/>
              <a:prstDash val="solid"/>
            </a:ln>
            <a:effectLst>
              <a:outerShdw blurRad="39000" dist="25400" dir="5400000" rotWithShape="0">
                <a:srgbClr val="000000">
                  <a:alpha val="38000"/>
                </a:srgbClr>
              </a:outerShdw>
            </a:effectLst>
            <a:extLst>
              <a:ext uri="{91240B29-F687-4F45-9708-019B960494DF}">
                <a14:hiddenLine xmlns:a14="http://schemas.microsoft.com/office/drawing/2010/main" w="6350" cap="rnd"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IncorrectBar4"/>
            <p:cNvSpPr/>
            <p:nvPr userDrawn="1"/>
          </p:nvSpPr>
          <p:spPr>
            <a:xfrm>
              <a:off x="7620000" y="3175000"/>
              <a:ext cx="1079500" cy="2540000"/>
            </a:xfrm>
            <a:prstGeom prst="rect">
              <a:avLst/>
            </a:prstGeom>
            <a:gradFill flip="none" rotWithShape="1">
              <a:gsLst>
                <a:gs pos="0">
                  <a:srgbClr val="FF2222"/>
                </a:gs>
                <a:gs pos="55000">
                  <a:schemeClr val="accent1">
                    <a:shade val="69000"/>
                    <a:satMod val="137000"/>
                  </a:schemeClr>
                </a:gs>
                <a:gs pos="100000">
                  <a:schemeClr val="accent1">
                    <a:shade val="98000"/>
                    <a:satMod val="137000"/>
                  </a:schemeClr>
                </a:gs>
              </a:gsLst>
              <a:lin ang="16200000" scaled="0"/>
              <a:tileRect/>
            </a:gradFill>
            <a:ln w="6350" cap="rnd" cmpd="sng" algn="ctr">
              <a:noFill/>
              <a:prstDash val="solid"/>
            </a:ln>
            <a:effectLst>
              <a:outerShdw blurRad="39000" dist="25400" dir="5400000" rotWithShape="0">
                <a:srgbClr val="000000">
                  <a:alpha val="38000"/>
                </a:srgbClr>
              </a:outerShdw>
            </a:effectLst>
            <a:extLst>
              <a:ext uri="{91240B29-F687-4F45-9708-019B960494DF}">
                <a14:hiddenLine xmlns:a14="http://schemas.microsoft.com/office/drawing/2010/main" w="6350" cap="rnd"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 name="XLabelGroup"/>
          <p:cNvGrpSpPr/>
          <p:nvPr/>
        </p:nvGrpSpPr>
        <p:grpSpPr>
          <a:xfrm>
            <a:off x="1270000" y="5842000"/>
            <a:ext cx="7429500" cy="317500"/>
            <a:chOff x="1270000" y="5842000"/>
            <a:chExt cx="7429500" cy="317500"/>
          </a:xfrm>
        </p:grpSpPr>
        <p:sp>
          <p:nvSpPr>
            <p:cNvPr id="12" name="XValueLabel0"/>
            <p:cNvSpPr/>
            <p:nvPr userDrawn="1"/>
          </p:nvSpPr>
          <p:spPr>
            <a:xfrm>
              <a:off x="1270000" y="5842000"/>
              <a:ext cx="1079500" cy="317500"/>
            </a:xfrm>
            <a:prstGeom prst="rect">
              <a:avLst/>
            </a:prstGeom>
            <a:gradFill flip="none" rotWithShape="1">
              <a:gsLst>
                <a:gs pos="0">
                  <a:schemeClr val="accent1">
                    <a:shade val="47500"/>
                    <a:satMod val="137000"/>
                    <a:alpha val="0"/>
                  </a:schemeClr>
                </a:gs>
                <a:gs pos="55000">
                  <a:schemeClr val="accent1">
                    <a:shade val="69000"/>
                    <a:satMod val="137000"/>
                    <a:alpha val="0"/>
                  </a:schemeClr>
                </a:gs>
                <a:gs pos="100000">
                  <a:schemeClr val="accent1">
                    <a:shade val="98000"/>
                    <a:satMod val="137000"/>
                    <a:alpha val="0"/>
                  </a:schemeClr>
                </a:gs>
              </a:gsLst>
              <a:lin ang="16200000" scaled="0"/>
              <a:tileRect/>
            </a:gradFill>
            <a:ln w="6350" cap="rnd" cmpd="sng" algn="ctr">
              <a:noFill/>
              <a:prstDash val="solid"/>
            </a:ln>
            <a:effectLst>
              <a:outerShdw blurRad="39000" dist="25400" dir="5400000" rotWithShape="0">
                <a:srgbClr val="000000">
                  <a:alpha val="38000"/>
                </a:srgbClr>
              </a:outerShdw>
            </a:effectLst>
            <a:extLst>
              <a:ext uri="{91240B29-F687-4F45-9708-019B960494DF}">
                <a14:hiddenLine xmlns:a14="http://schemas.microsoft.com/office/drawing/2010/main" w="6350" cap="rnd"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5" name="XValueLabel1"/>
            <p:cNvSpPr/>
            <p:nvPr userDrawn="1"/>
          </p:nvSpPr>
          <p:spPr>
            <a:xfrm>
              <a:off x="2857500" y="5842000"/>
              <a:ext cx="1079500" cy="317500"/>
            </a:xfrm>
            <a:prstGeom prst="rect">
              <a:avLst/>
            </a:prstGeom>
            <a:gradFill flip="none" rotWithShape="1">
              <a:gsLst>
                <a:gs pos="0">
                  <a:schemeClr val="accent1">
                    <a:shade val="47500"/>
                    <a:satMod val="137000"/>
                    <a:alpha val="0"/>
                  </a:schemeClr>
                </a:gs>
                <a:gs pos="55000">
                  <a:schemeClr val="accent1">
                    <a:shade val="69000"/>
                    <a:satMod val="137000"/>
                    <a:alpha val="0"/>
                  </a:schemeClr>
                </a:gs>
                <a:gs pos="100000">
                  <a:schemeClr val="accent1">
                    <a:shade val="98000"/>
                    <a:satMod val="137000"/>
                    <a:alpha val="0"/>
                  </a:schemeClr>
                </a:gs>
              </a:gsLst>
              <a:lin ang="16200000" scaled="0"/>
              <a:tileRect/>
            </a:gradFill>
            <a:ln w="6350" cap="rnd" cmpd="sng" algn="ctr">
              <a:noFill/>
              <a:prstDash val="solid"/>
            </a:ln>
            <a:effectLst>
              <a:outerShdw blurRad="39000" dist="25400" dir="5400000" rotWithShape="0">
                <a:srgbClr val="000000">
                  <a:alpha val="38000"/>
                </a:srgbClr>
              </a:outerShdw>
            </a:effectLst>
            <a:extLst>
              <a:ext uri="{91240B29-F687-4F45-9708-019B960494DF}">
                <a14:hiddenLine xmlns:a14="http://schemas.microsoft.com/office/drawing/2010/main" w="6350" cap="rnd"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8" name="XValueLabel2"/>
            <p:cNvSpPr/>
            <p:nvPr userDrawn="1"/>
          </p:nvSpPr>
          <p:spPr>
            <a:xfrm>
              <a:off x="4445000" y="5842000"/>
              <a:ext cx="1079500" cy="317500"/>
            </a:xfrm>
            <a:prstGeom prst="rect">
              <a:avLst/>
            </a:prstGeom>
            <a:gradFill flip="none" rotWithShape="1">
              <a:gsLst>
                <a:gs pos="0">
                  <a:schemeClr val="accent1">
                    <a:shade val="47500"/>
                    <a:satMod val="137000"/>
                    <a:alpha val="0"/>
                  </a:schemeClr>
                </a:gs>
                <a:gs pos="55000">
                  <a:schemeClr val="accent1">
                    <a:shade val="69000"/>
                    <a:satMod val="137000"/>
                    <a:alpha val="0"/>
                  </a:schemeClr>
                </a:gs>
                <a:gs pos="100000">
                  <a:schemeClr val="accent1">
                    <a:shade val="98000"/>
                    <a:satMod val="137000"/>
                    <a:alpha val="0"/>
                  </a:schemeClr>
                </a:gs>
              </a:gsLst>
              <a:lin ang="16200000" scaled="0"/>
              <a:tileRect/>
            </a:gradFill>
            <a:ln w="6350" cap="rnd" cmpd="sng" algn="ctr">
              <a:noFill/>
              <a:prstDash val="solid"/>
            </a:ln>
            <a:effectLst>
              <a:outerShdw blurRad="39000" dist="25400" dir="5400000" rotWithShape="0">
                <a:srgbClr val="000000">
                  <a:alpha val="38000"/>
                </a:srgbClr>
              </a:outerShdw>
            </a:effectLst>
            <a:extLst>
              <a:ext uri="{91240B29-F687-4F45-9708-019B960494DF}">
                <a14:hiddenLine xmlns:a14="http://schemas.microsoft.com/office/drawing/2010/main" w="6350" cap="rnd"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21" name="XValueLabel3"/>
            <p:cNvSpPr/>
            <p:nvPr userDrawn="1"/>
          </p:nvSpPr>
          <p:spPr>
            <a:xfrm>
              <a:off x="6032500" y="5842000"/>
              <a:ext cx="1079500" cy="317500"/>
            </a:xfrm>
            <a:prstGeom prst="rect">
              <a:avLst/>
            </a:prstGeom>
            <a:gradFill flip="none" rotWithShape="1">
              <a:gsLst>
                <a:gs pos="0">
                  <a:schemeClr val="accent1">
                    <a:shade val="47500"/>
                    <a:satMod val="137000"/>
                    <a:alpha val="0"/>
                  </a:schemeClr>
                </a:gs>
                <a:gs pos="55000">
                  <a:schemeClr val="accent1">
                    <a:shade val="69000"/>
                    <a:satMod val="137000"/>
                    <a:alpha val="0"/>
                  </a:schemeClr>
                </a:gs>
                <a:gs pos="100000">
                  <a:schemeClr val="accent1">
                    <a:shade val="98000"/>
                    <a:satMod val="137000"/>
                    <a:alpha val="0"/>
                  </a:schemeClr>
                </a:gs>
              </a:gsLst>
              <a:lin ang="16200000" scaled="0"/>
              <a:tileRect/>
            </a:gradFill>
            <a:ln w="6350" cap="rnd" cmpd="sng" algn="ctr">
              <a:noFill/>
              <a:prstDash val="solid"/>
            </a:ln>
            <a:effectLst>
              <a:outerShdw blurRad="39000" dist="25400" dir="5400000" rotWithShape="0">
                <a:srgbClr val="000000">
                  <a:alpha val="38000"/>
                </a:srgbClr>
              </a:outerShdw>
            </a:effectLst>
            <a:extLst>
              <a:ext uri="{91240B29-F687-4F45-9708-019B960494DF}">
                <a14:hiddenLine xmlns:a14="http://schemas.microsoft.com/office/drawing/2010/main" w="6350" cap="rnd"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4" name="XValueLabel4"/>
            <p:cNvSpPr/>
            <p:nvPr userDrawn="1"/>
          </p:nvSpPr>
          <p:spPr>
            <a:xfrm>
              <a:off x="7620000" y="5842000"/>
              <a:ext cx="1079500" cy="317500"/>
            </a:xfrm>
            <a:prstGeom prst="rect">
              <a:avLst/>
            </a:prstGeom>
            <a:gradFill flip="none" rotWithShape="1">
              <a:gsLst>
                <a:gs pos="0">
                  <a:schemeClr val="accent1">
                    <a:shade val="47500"/>
                    <a:satMod val="137000"/>
                    <a:alpha val="0"/>
                  </a:schemeClr>
                </a:gs>
                <a:gs pos="55000">
                  <a:schemeClr val="accent1">
                    <a:shade val="69000"/>
                    <a:satMod val="137000"/>
                    <a:alpha val="0"/>
                  </a:schemeClr>
                </a:gs>
                <a:gs pos="100000">
                  <a:schemeClr val="accent1">
                    <a:shade val="98000"/>
                    <a:satMod val="137000"/>
                    <a:alpha val="0"/>
                  </a:schemeClr>
                </a:gs>
              </a:gsLst>
              <a:lin ang="16200000" scaled="0"/>
              <a:tileRect/>
            </a:gradFill>
            <a:ln w="6350" cap="rnd" cmpd="sng" algn="ctr">
              <a:noFill/>
              <a:prstDash val="solid"/>
            </a:ln>
            <a:effectLst>
              <a:outerShdw blurRad="39000" dist="25400" dir="5400000" rotWithShape="0">
                <a:srgbClr val="000000">
                  <a:alpha val="38000"/>
                </a:srgbClr>
              </a:outerShdw>
            </a:effectLst>
            <a:extLst>
              <a:ext uri="{91240B29-F687-4F45-9708-019B960494DF}">
                <a14:hiddenLine xmlns:a14="http://schemas.microsoft.com/office/drawing/2010/main" w="6350" cap="rnd"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8" name="AxisLineGroup"/>
          <p:cNvGrpSpPr/>
          <p:nvPr/>
        </p:nvGrpSpPr>
        <p:grpSpPr>
          <a:xfrm>
            <a:off x="889000" y="1587500"/>
            <a:ext cx="8001000" cy="4127500"/>
            <a:chOff x="889000" y="1587500"/>
            <a:chExt cx="8001000" cy="4127500"/>
          </a:xfrm>
        </p:grpSpPr>
        <p:cxnSp>
          <p:nvCxnSpPr>
            <p:cNvPr id="25" name="XAxisLine"/>
            <p:cNvCxnSpPr/>
            <p:nvPr userDrawn="1"/>
          </p:nvCxnSpPr>
          <p:spPr>
            <a:xfrm>
              <a:off x="889000" y="5715000"/>
              <a:ext cx="8001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YAxisLine"/>
            <p:cNvCxnSpPr/>
            <p:nvPr userDrawn="1"/>
          </p:nvCxnSpPr>
          <p:spPr>
            <a:xfrm>
              <a:off x="1016000" y="1587500"/>
              <a:ext cx="0" cy="412750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YAxisTick0"/>
            <p:cNvCxnSpPr/>
            <p:nvPr userDrawn="1"/>
          </p:nvCxnSpPr>
          <p:spPr>
            <a:xfrm>
              <a:off x="889000" y="5715000"/>
              <a:ext cx="254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 name="YAxisTick1"/>
            <p:cNvCxnSpPr/>
            <p:nvPr userDrawn="1"/>
          </p:nvCxnSpPr>
          <p:spPr>
            <a:xfrm>
              <a:off x="889000" y="4445000"/>
              <a:ext cx="254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1" name="YAxisTick2"/>
            <p:cNvCxnSpPr/>
            <p:nvPr userDrawn="1"/>
          </p:nvCxnSpPr>
          <p:spPr>
            <a:xfrm>
              <a:off x="889000" y="3175000"/>
              <a:ext cx="254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3" name="YAxisTick3"/>
            <p:cNvCxnSpPr/>
            <p:nvPr userDrawn="1"/>
          </p:nvCxnSpPr>
          <p:spPr>
            <a:xfrm>
              <a:off x="889000" y="1905000"/>
              <a:ext cx="254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36" name="YLabelGroup"/>
          <p:cNvGrpSpPr/>
          <p:nvPr/>
        </p:nvGrpSpPr>
        <p:grpSpPr>
          <a:xfrm>
            <a:off x="254000" y="1841500"/>
            <a:ext cx="762000" cy="3937000"/>
            <a:chOff x="254000" y="1841500"/>
            <a:chExt cx="762000" cy="3937000"/>
          </a:xfrm>
        </p:grpSpPr>
        <p:sp>
          <p:nvSpPr>
            <p:cNvPr id="28" name="YValueLabel0"/>
            <p:cNvSpPr/>
            <p:nvPr userDrawn="1"/>
          </p:nvSpPr>
          <p:spPr>
            <a:xfrm>
              <a:off x="254000" y="5651500"/>
              <a:ext cx="762000" cy="127000"/>
            </a:xfrm>
            <a:prstGeom prst="rect">
              <a:avLst/>
            </a:prstGeom>
            <a:gradFill flip="none" rotWithShape="1">
              <a:gsLst>
                <a:gs pos="0">
                  <a:schemeClr val="accent1">
                    <a:shade val="47500"/>
                    <a:satMod val="137000"/>
                    <a:alpha val="0"/>
                  </a:schemeClr>
                </a:gs>
                <a:gs pos="55000">
                  <a:schemeClr val="accent1">
                    <a:shade val="69000"/>
                    <a:satMod val="137000"/>
                    <a:alpha val="0"/>
                  </a:schemeClr>
                </a:gs>
                <a:gs pos="100000">
                  <a:schemeClr val="accent1">
                    <a:shade val="98000"/>
                    <a:satMod val="137000"/>
                    <a:alpha val="0"/>
                  </a:schemeClr>
                </a:gs>
              </a:gsLst>
              <a:lin ang="16200000" scaled="0"/>
              <a:tileRect/>
            </a:gradFill>
            <a:ln w="6350" cap="rnd" cmpd="sng" algn="ctr">
              <a:noFill/>
              <a:prstDash val="solid"/>
            </a:ln>
            <a:effectLst>
              <a:outerShdw blurRad="39000" dist="25400" dir="5400000" rotWithShape="0">
                <a:srgbClr val="000000">
                  <a:alpha val="38000"/>
                </a:srgbClr>
              </a:outerShdw>
            </a:effectLst>
            <a:extLst>
              <a:ext uri="{91240B29-F687-4F45-9708-019B960494DF}">
                <a14:hiddenLine xmlns:a14="http://schemas.microsoft.com/office/drawing/2010/main" w="6350" cap="rnd"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30" name="YValueLabel1"/>
            <p:cNvSpPr/>
            <p:nvPr userDrawn="1"/>
          </p:nvSpPr>
          <p:spPr>
            <a:xfrm>
              <a:off x="254000" y="4381500"/>
              <a:ext cx="762000" cy="127000"/>
            </a:xfrm>
            <a:prstGeom prst="rect">
              <a:avLst/>
            </a:prstGeom>
            <a:gradFill flip="none" rotWithShape="1">
              <a:gsLst>
                <a:gs pos="0">
                  <a:schemeClr val="accent1">
                    <a:shade val="47500"/>
                    <a:satMod val="137000"/>
                    <a:alpha val="0"/>
                  </a:schemeClr>
                </a:gs>
                <a:gs pos="55000">
                  <a:schemeClr val="accent1">
                    <a:shade val="69000"/>
                    <a:satMod val="137000"/>
                    <a:alpha val="0"/>
                  </a:schemeClr>
                </a:gs>
                <a:gs pos="100000">
                  <a:schemeClr val="accent1">
                    <a:shade val="98000"/>
                    <a:satMod val="137000"/>
                    <a:alpha val="0"/>
                  </a:schemeClr>
                </a:gs>
              </a:gsLst>
              <a:lin ang="16200000" scaled="0"/>
              <a:tileRect/>
            </a:gradFill>
            <a:ln w="6350" cap="rnd" cmpd="sng" algn="ctr">
              <a:noFill/>
              <a:prstDash val="solid"/>
            </a:ln>
            <a:effectLst>
              <a:outerShdw blurRad="39000" dist="25400" dir="5400000" rotWithShape="0">
                <a:srgbClr val="000000">
                  <a:alpha val="38000"/>
                </a:srgbClr>
              </a:outerShdw>
            </a:effectLst>
            <a:extLst>
              <a:ext uri="{91240B29-F687-4F45-9708-019B960494DF}">
                <a14:hiddenLine xmlns:a14="http://schemas.microsoft.com/office/drawing/2010/main" w="6350" cap="rnd"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2" name="YValueLabel2"/>
            <p:cNvSpPr/>
            <p:nvPr userDrawn="1"/>
          </p:nvSpPr>
          <p:spPr>
            <a:xfrm>
              <a:off x="254000" y="3111500"/>
              <a:ext cx="762000" cy="127000"/>
            </a:xfrm>
            <a:prstGeom prst="rect">
              <a:avLst/>
            </a:prstGeom>
            <a:gradFill flip="none" rotWithShape="1">
              <a:gsLst>
                <a:gs pos="0">
                  <a:schemeClr val="accent1">
                    <a:shade val="47500"/>
                    <a:satMod val="137000"/>
                    <a:alpha val="0"/>
                  </a:schemeClr>
                </a:gs>
                <a:gs pos="55000">
                  <a:schemeClr val="accent1">
                    <a:shade val="69000"/>
                    <a:satMod val="137000"/>
                    <a:alpha val="0"/>
                  </a:schemeClr>
                </a:gs>
                <a:gs pos="100000">
                  <a:schemeClr val="accent1">
                    <a:shade val="98000"/>
                    <a:satMod val="137000"/>
                    <a:alpha val="0"/>
                  </a:schemeClr>
                </a:gs>
              </a:gsLst>
              <a:lin ang="16200000" scaled="0"/>
              <a:tileRect/>
            </a:gradFill>
            <a:ln w="6350" cap="rnd" cmpd="sng" algn="ctr">
              <a:noFill/>
              <a:prstDash val="solid"/>
            </a:ln>
            <a:effectLst>
              <a:outerShdw blurRad="39000" dist="25400" dir="5400000" rotWithShape="0">
                <a:srgbClr val="000000">
                  <a:alpha val="38000"/>
                </a:srgbClr>
              </a:outerShdw>
            </a:effectLst>
            <a:extLst>
              <a:ext uri="{91240B29-F687-4F45-9708-019B960494DF}">
                <a14:hiddenLine xmlns:a14="http://schemas.microsoft.com/office/drawing/2010/main" w="6350" cap="rnd"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4" name="YValueLabel3"/>
            <p:cNvSpPr/>
            <p:nvPr userDrawn="1"/>
          </p:nvSpPr>
          <p:spPr>
            <a:xfrm>
              <a:off x="254000" y="1841500"/>
              <a:ext cx="762000" cy="127000"/>
            </a:xfrm>
            <a:prstGeom prst="rect">
              <a:avLst/>
            </a:prstGeom>
            <a:gradFill flip="none" rotWithShape="1">
              <a:gsLst>
                <a:gs pos="0">
                  <a:schemeClr val="accent1">
                    <a:shade val="47500"/>
                    <a:satMod val="137000"/>
                    <a:alpha val="0"/>
                  </a:schemeClr>
                </a:gs>
                <a:gs pos="55000">
                  <a:schemeClr val="accent1">
                    <a:shade val="69000"/>
                    <a:satMod val="137000"/>
                    <a:alpha val="0"/>
                  </a:schemeClr>
                </a:gs>
                <a:gs pos="100000">
                  <a:schemeClr val="accent1">
                    <a:shade val="98000"/>
                    <a:satMod val="137000"/>
                    <a:alpha val="0"/>
                  </a:schemeClr>
                </a:gs>
              </a:gsLst>
              <a:lin ang="16200000" scaled="0"/>
              <a:tileRect/>
            </a:gradFill>
            <a:ln w="6350" cap="rnd" cmpd="sng" algn="ctr">
              <a:noFill/>
              <a:prstDash val="solid"/>
            </a:ln>
            <a:effectLst>
              <a:outerShdw blurRad="39000" dist="25400" dir="5400000" rotWithShape="0">
                <a:srgbClr val="000000">
                  <a:alpha val="38000"/>
                </a:srgbClr>
              </a:outerShdw>
            </a:effectLst>
            <a:extLst>
              <a:ext uri="{91240B29-F687-4F45-9708-019B960494DF}">
                <a14:hiddenLine xmlns:a14="http://schemas.microsoft.com/office/drawing/2010/main" w="6350" cap="rnd"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hyperlink" Target="http://upload.wikimedia.org/wikipedia/commons/4/47/Ribs_labeled.p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boneclones.com/images/bc-016-lg.jpg" TargetMode="External"/><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9.wmf"/></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49.jpeg"/><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File:Gray242.pn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en.wikipedia.org/wiki/File:Gray241.png"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1426" y="5184648"/>
            <a:ext cx="8077200" cy="1673352"/>
          </a:xfrm>
        </p:spPr>
        <p:txBody>
          <a:bodyPr/>
          <a:lstStyle/>
          <a:p>
            <a:r>
              <a:rPr lang="en-US" dirty="0"/>
              <a:t>Forensic Anthropology</a:t>
            </a:r>
          </a:p>
        </p:txBody>
      </p:sp>
      <p:sp>
        <p:nvSpPr>
          <p:cNvPr id="3" name="Subtitle 2"/>
          <p:cNvSpPr>
            <a:spLocks noGrp="1"/>
          </p:cNvSpPr>
          <p:nvPr>
            <p:ph type="subTitle" idx="1"/>
          </p:nvPr>
        </p:nvSpPr>
        <p:spPr>
          <a:xfrm>
            <a:off x="685800" y="1828800"/>
            <a:ext cx="5896091" cy="3072646"/>
          </a:xfrm>
        </p:spPr>
        <p:txBody>
          <a:bodyPr>
            <a:normAutofit/>
          </a:bodyPr>
          <a:lstStyle/>
          <a:p>
            <a:endParaRPr lang="en-US" sz="1800" dirty="0"/>
          </a:p>
          <a:p>
            <a:endParaRPr lang="en-US" dirty="0"/>
          </a:p>
        </p:txBody>
      </p:sp>
      <p:graphicFrame>
        <p:nvGraphicFramePr>
          <p:cNvPr id="4" name="Object 6"/>
          <p:cNvGraphicFramePr>
            <a:graphicFrameLocks noChangeAspect="1"/>
          </p:cNvGraphicFramePr>
          <p:nvPr>
            <p:extLst>
              <p:ext uri="{D42A27DB-BD31-4B8C-83A1-F6EECF244321}">
                <p14:modId xmlns:p14="http://schemas.microsoft.com/office/powerpoint/2010/main" val="3204645657"/>
              </p:ext>
            </p:extLst>
          </p:nvPr>
        </p:nvGraphicFramePr>
        <p:xfrm>
          <a:off x="6790338" y="665595"/>
          <a:ext cx="1812623" cy="2774179"/>
        </p:xfrm>
        <a:graphic>
          <a:graphicData uri="http://schemas.openxmlformats.org/presentationml/2006/ole">
            <mc:AlternateContent xmlns:mc="http://schemas.openxmlformats.org/markup-compatibility/2006">
              <mc:Choice xmlns:v="urn:schemas-microsoft-com:vml" Requires="v">
                <p:oleObj spid="_x0000_s33801" r:id="rId4" imgW="963168" imgH="1475232" progId="MS_ClipArt_Gallery">
                  <p:embed/>
                </p:oleObj>
              </mc:Choice>
              <mc:Fallback>
                <p:oleObj r:id="rId4" imgW="963168" imgH="1475232" progId="MS_ClipArt_Gallery">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0338" y="665595"/>
                        <a:ext cx="1812623" cy="2774179"/>
                      </a:xfrm>
                      <a:prstGeom prst="rect">
                        <a:avLst/>
                      </a:prstGeom>
                      <a:noFill/>
                      <a:ln>
                        <a:noFill/>
                      </a:ln>
                      <a:effectLst/>
                    </p:spPr>
                  </p:pic>
                </p:oleObj>
              </mc:Fallback>
            </mc:AlternateContent>
          </a:graphicData>
        </a:graphic>
      </p:graphicFrame>
      <p:sp>
        <p:nvSpPr>
          <p:cNvPr id="5" name="TextBox 4"/>
          <p:cNvSpPr txBox="1"/>
          <p:nvPr/>
        </p:nvSpPr>
        <p:spPr>
          <a:xfrm>
            <a:off x="517720" y="866008"/>
            <a:ext cx="5896091" cy="2585323"/>
          </a:xfrm>
          <a:prstGeom prst="rect">
            <a:avLst/>
          </a:prstGeom>
          <a:noFill/>
        </p:spPr>
        <p:txBody>
          <a:bodyPr wrap="square" rtlCol="0">
            <a:spAutoFit/>
          </a:bodyPr>
          <a:lstStyle/>
          <a:p>
            <a:r>
              <a:rPr lang="en-US" b="1" dirty="0"/>
              <a:t>SFS2. Students will use various scientific techniques to analyze physical and trace evidence. </a:t>
            </a:r>
            <a:endParaRPr lang="en-US" dirty="0"/>
          </a:p>
          <a:p>
            <a:pPr lvl="0"/>
            <a:r>
              <a:rPr lang="en-US" dirty="0"/>
              <a:t>Evaluate how post mortem changes are used to determine probable time of death </a:t>
            </a:r>
          </a:p>
          <a:p>
            <a:r>
              <a:rPr lang="en-US" b="1" dirty="0"/>
              <a:t>SFS5 Students will evaluate the role of Forensics as it pertains to </a:t>
            </a:r>
            <a:r>
              <a:rPr lang="en-US" b="1" dirty="0" err="1"/>
              <a:t>Medicolegal</a:t>
            </a:r>
            <a:r>
              <a:rPr lang="en-US" b="1" dirty="0"/>
              <a:t> Death Investigation </a:t>
            </a:r>
            <a:endParaRPr lang="en-US" dirty="0"/>
          </a:p>
          <a:p>
            <a:pPr lvl="0"/>
            <a:r>
              <a:rPr lang="en-US" dirty="0"/>
              <a:t>Identify the various causes of death </a:t>
            </a:r>
          </a:p>
          <a:p>
            <a:pPr lvl="0"/>
            <a:r>
              <a:rPr lang="en-US" dirty="0"/>
              <a:t>Analyze evidence that pertains to the manner of death </a:t>
            </a:r>
          </a:p>
          <a:p>
            <a:r>
              <a:rPr lang="en-US" dirty="0"/>
              <a:t>Interpret various modes of death. </a:t>
            </a:r>
          </a:p>
        </p:txBody>
      </p:sp>
    </p:spTree>
    <p:extLst>
      <p:ext uri="{BB962C8B-B14F-4D97-AF65-F5344CB8AC3E}">
        <p14:creationId xmlns:p14="http://schemas.microsoft.com/office/powerpoint/2010/main" val="3671369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1"/>
          </p:nvPr>
        </p:nvSpPr>
        <p:spPr/>
        <p:txBody>
          <a:bodyPr/>
          <a:lstStyle/>
          <a:p>
            <a:r>
              <a:rPr lang="en-US"/>
              <a:t>Forensic Science: Fundamentals &amp; Investigations, Chapter 13 </a:t>
            </a:r>
          </a:p>
        </p:txBody>
      </p:sp>
      <p:sp>
        <p:nvSpPr>
          <p:cNvPr id="12" name="Slide Number Placeholder 2"/>
          <p:cNvSpPr>
            <a:spLocks noGrp="1"/>
          </p:cNvSpPr>
          <p:nvPr>
            <p:ph type="sldNum" sz="quarter" idx="12"/>
          </p:nvPr>
        </p:nvSpPr>
        <p:spPr/>
        <p:txBody>
          <a:bodyPr/>
          <a:lstStyle/>
          <a:p>
            <a:fld id="{4E480154-A0BC-614E-85EA-BD87B9EC195C}" type="slidenum">
              <a:rPr lang="en-US"/>
              <a:pPr/>
              <a:t>10</a:t>
            </a:fld>
            <a:endParaRPr lang="en-US"/>
          </a:p>
        </p:txBody>
      </p:sp>
      <p:sp>
        <p:nvSpPr>
          <p:cNvPr id="2" name="Title 1"/>
          <p:cNvSpPr>
            <a:spLocks noGrp="1"/>
          </p:cNvSpPr>
          <p:nvPr>
            <p:ph type="title" idx="4294967295"/>
          </p:nvPr>
        </p:nvSpPr>
        <p:spPr>
          <a:xfrm>
            <a:off x="762000" y="183441"/>
            <a:ext cx="7827962" cy="1176338"/>
          </a:xfrm>
          <a:prstGeom prst="rect">
            <a:avLst/>
          </a:prstGeom>
          <a:noFill/>
        </p:spPr>
        <p:txBody>
          <a:bodyPr rIns="45720" rtlCol="0" anchor="ctr">
            <a:normAutofit/>
            <a:scene3d>
              <a:camera prst="orthographicFront"/>
              <a:lightRig rig="threePt" dir="t">
                <a:rot lat="0" lon="0" rev="4800000"/>
              </a:lightRig>
            </a:scene3d>
            <a:sp3d prstMaterial="matte">
              <a:bevelT w="50800" h="10160"/>
            </a:sp3d>
          </a:bodyPr>
          <a:lstStyle/>
          <a:p>
            <a:pPr fontAlgn="auto">
              <a:lnSpc>
                <a:spcPct val="100000"/>
              </a:lnSpc>
              <a:spcAft>
                <a:spcPts val="0"/>
              </a:spcAft>
              <a:defRPr/>
            </a:pPr>
            <a:r>
              <a:rPr lang="en-US" sz="4400" kern="1200" dirty="0">
                <a:solidFill>
                  <a:schemeClr val="accent1">
                    <a:satMod val="150000"/>
                  </a:schemeClr>
                </a:solidFill>
                <a:latin typeface="+mj-lt"/>
                <a:ea typeface="+mj-ea"/>
                <a:cs typeface="+mj-cs"/>
              </a:rPr>
              <a:t>Distinguishing Gender - Skulls</a:t>
            </a:r>
            <a:endParaRPr lang="en-US" sz="4500" kern="1200" dirty="0">
              <a:solidFill>
                <a:schemeClr val="accent1">
                  <a:satMod val="150000"/>
                </a:schemeClr>
              </a:solidFill>
              <a:latin typeface="+mj-lt"/>
              <a:ea typeface="+mj-ea"/>
              <a:cs typeface="+mj-cs"/>
            </a:endParaRPr>
          </a:p>
        </p:txBody>
      </p:sp>
      <p:sp>
        <p:nvSpPr>
          <p:cNvPr id="3" name="Content Placeholder 2"/>
          <p:cNvSpPr>
            <a:spLocks noGrp="1"/>
          </p:cNvSpPr>
          <p:nvPr>
            <p:ph idx="4294967295"/>
          </p:nvPr>
        </p:nvSpPr>
        <p:spPr>
          <a:xfrm>
            <a:off x="457200" y="1219200"/>
            <a:ext cx="8686800" cy="739775"/>
          </a:xfrm>
        </p:spPr>
        <p:txBody>
          <a:bodyPr lIns="54864" tIns="91440"/>
          <a:lstStyle/>
          <a:p>
            <a:pPr marL="438150" indent="-319088"/>
            <a:r>
              <a:rPr lang="en-US"/>
              <a:t>Frontal bone – low &amp; sloping vs. high &amp; rounded</a:t>
            </a:r>
          </a:p>
        </p:txBody>
      </p:sp>
      <p:pic>
        <p:nvPicPr>
          <p:cNvPr id="1525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266" y="2035175"/>
            <a:ext cx="8500763"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1" name="TextBox 6"/>
          <p:cNvSpPr txBox="1">
            <a:spLocks noChangeArrowheads="1"/>
          </p:cNvSpPr>
          <p:nvPr/>
        </p:nvSpPr>
        <p:spPr bwMode="auto">
          <a:xfrm>
            <a:off x="2286000" y="61722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r>
              <a:rPr lang="en-US" b="1">
                <a:latin typeface="Corbel" charset="0"/>
              </a:rPr>
              <a:t>Male</a:t>
            </a:r>
          </a:p>
        </p:txBody>
      </p:sp>
      <p:sp>
        <p:nvSpPr>
          <p:cNvPr id="152582" name="TextBox 7"/>
          <p:cNvSpPr txBox="1">
            <a:spLocks noChangeArrowheads="1"/>
          </p:cNvSpPr>
          <p:nvPr/>
        </p:nvSpPr>
        <p:spPr bwMode="auto">
          <a:xfrm>
            <a:off x="6248400" y="61722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r>
              <a:rPr lang="en-US" b="1">
                <a:latin typeface="Corbel" charset="0"/>
              </a:rPr>
              <a:t>Female</a:t>
            </a:r>
          </a:p>
        </p:txBody>
      </p:sp>
      <p:sp>
        <p:nvSpPr>
          <p:cNvPr id="9" name="Content Placeholder 2"/>
          <p:cNvSpPr txBox="1">
            <a:spLocks/>
          </p:cNvSpPr>
          <p:nvPr/>
        </p:nvSpPr>
        <p:spPr bwMode="auto">
          <a:xfrm>
            <a:off x="762000" y="1219200"/>
            <a:ext cx="8686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91440"/>
          <a:lstStyle>
            <a:lvl1pPr marL="438150" indent="-319088">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buClr>
                <a:schemeClr val="accent1"/>
              </a:buClr>
              <a:buSzPct val="80000"/>
              <a:buFont typeface="Wingdings 2" charset="0"/>
              <a:buChar char=""/>
            </a:pPr>
            <a:r>
              <a:rPr lang="en-US" sz="3200">
                <a:latin typeface="Corbel" charset="0"/>
              </a:rPr>
              <a:t>Surface – rough &amp; bumpy vs. smooth</a:t>
            </a:r>
          </a:p>
        </p:txBody>
      </p:sp>
      <p:sp>
        <p:nvSpPr>
          <p:cNvPr id="10" name="Content Placeholder 2"/>
          <p:cNvSpPr txBox="1">
            <a:spLocks/>
          </p:cNvSpPr>
          <p:nvPr/>
        </p:nvSpPr>
        <p:spPr bwMode="auto">
          <a:xfrm>
            <a:off x="762000" y="1143000"/>
            <a:ext cx="8686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91440"/>
          <a:lstStyle>
            <a:lvl1pPr marL="438150" indent="-319088">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buClr>
                <a:schemeClr val="accent1"/>
              </a:buClr>
              <a:buSzPct val="80000"/>
              <a:buFont typeface="Wingdings 2" charset="0"/>
              <a:buChar char=""/>
            </a:pPr>
            <a:r>
              <a:rPr lang="en-US" sz="3200">
                <a:latin typeface="Corbel" charset="0"/>
              </a:rPr>
              <a:t>Jaw angle – about 90° vs. greater than 90°</a:t>
            </a:r>
          </a:p>
        </p:txBody>
      </p:sp>
    </p:spTree>
    <p:extLst>
      <p:ext uri="{BB962C8B-B14F-4D97-AF65-F5344CB8AC3E}">
        <p14:creationId xmlns:p14="http://schemas.microsoft.com/office/powerpoint/2010/main" val="257927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2000"/>
                                        <p:tgtEl>
                                          <p:spTgt spid="3">
                                            <p:txEl>
                                              <p:pRg st="0" end="0"/>
                                            </p:txEl>
                                          </p:spTgt>
                                        </p:tgtEl>
                                      </p:cBhvr>
                                    </p:animEffect>
                                    <p:set>
                                      <p:cBhvr>
                                        <p:cTn id="12" dur="1" fill="hold">
                                          <p:stCondLst>
                                            <p:cond delay="1999"/>
                                          </p:stCondLst>
                                        </p:cTn>
                                        <p:tgtEl>
                                          <p:spTgt spid="3">
                                            <p:txEl>
                                              <p:pRg st="0" end="0"/>
                                            </p:txEl>
                                          </p:spTgt>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2000"/>
                                        <p:tgtEl>
                                          <p:spTgt spid="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2000"/>
                                        <p:tgtEl>
                                          <p:spTgt spid="9">
                                            <p:txEl>
                                              <p:pRg st="0" end="0"/>
                                            </p:txEl>
                                          </p:spTgt>
                                        </p:tgtEl>
                                      </p:cBhvr>
                                    </p:animEffect>
                                    <p:set>
                                      <p:cBhvr>
                                        <p:cTn id="20" dur="1" fill="hold">
                                          <p:stCondLst>
                                            <p:cond delay="1999"/>
                                          </p:stCondLst>
                                        </p:cTn>
                                        <p:tgtEl>
                                          <p:spTgt spid="9">
                                            <p:txEl>
                                              <p:pRg st="0" end="0"/>
                                            </p:txEl>
                                          </p:spTgt>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2000"/>
                                        <p:tgtEl>
                                          <p:spTgt spid="10">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grpId="1" nodeType="clickEffect">
                                  <p:stCondLst>
                                    <p:cond delay="0"/>
                                  </p:stCondLst>
                                  <p:childTnLst>
                                    <p:animEffect transition="out" filter="fade">
                                      <p:cBhvr>
                                        <p:cTn id="27" dur="2000"/>
                                        <p:tgtEl>
                                          <p:spTgt spid="10">
                                            <p:txEl>
                                              <p:pRg st="0" end="0"/>
                                            </p:txEl>
                                          </p:spTgt>
                                        </p:tgtEl>
                                      </p:cBhvr>
                                    </p:animEffect>
                                    <p:set>
                                      <p:cBhvr>
                                        <p:cTn id="28" dur="1" fill="hold">
                                          <p:stCondLst>
                                            <p:cond delay="1999"/>
                                          </p:stCondLst>
                                        </p:cTn>
                                        <p:tgtEl>
                                          <p:spTgt spid="1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9" grpId="0" build="p"/>
      <p:bldP spid="9" grpId="1" build="p"/>
      <p:bldP spid="10" grpId="0" build="p"/>
      <p:bldP spid="10"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t>Forensic Science: Fundamentals &amp; Investigations, Chapter 13 </a:t>
            </a:r>
          </a:p>
        </p:txBody>
      </p:sp>
      <p:sp>
        <p:nvSpPr>
          <p:cNvPr id="6" name="Slide Number Placeholder 2"/>
          <p:cNvSpPr>
            <a:spLocks noGrp="1"/>
          </p:cNvSpPr>
          <p:nvPr>
            <p:ph type="sldNum" sz="quarter" idx="12"/>
          </p:nvPr>
        </p:nvSpPr>
        <p:spPr/>
        <p:txBody>
          <a:bodyPr/>
          <a:lstStyle/>
          <a:p>
            <a:fld id="{4D3BC1C6-E006-A34E-B6F0-77D4F1EFF5A7}" type="slidenum">
              <a:rPr lang="en-US"/>
              <a:pPr/>
              <a:t>11</a:t>
            </a:fld>
            <a:endParaRPr lang="en-US"/>
          </a:p>
        </p:txBody>
      </p:sp>
      <p:sp>
        <p:nvSpPr>
          <p:cNvPr id="2" name="Title 1"/>
          <p:cNvSpPr>
            <a:spLocks noGrp="1"/>
          </p:cNvSpPr>
          <p:nvPr>
            <p:ph type="title" idx="4294967295"/>
          </p:nvPr>
        </p:nvSpPr>
        <p:spPr>
          <a:xfrm>
            <a:off x="261457" y="265409"/>
            <a:ext cx="8882543" cy="950912"/>
          </a:xfrm>
          <a:prstGeom prst="rect">
            <a:avLst/>
          </a:prstGeom>
          <a:noFill/>
        </p:spPr>
        <p:txBody>
          <a:bodyPr rIns="45720" rtlCol="0" anchor="ctr">
            <a:normAutofit fontScale="90000"/>
            <a:scene3d>
              <a:camera prst="orthographicFront"/>
              <a:lightRig rig="threePt" dir="t">
                <a:rot lat="0" lon="0" rev="4800000"/>
              </a:lightRig>
            </a:scene3d>
            <a:sp3d prstMaterial="matte">
              <a:bevelT w="50800" h="10160"/>
            </a:sp3d>
          </a:bodyPr>
          <a:lstStyle/>
          <a:p>
            <a:pPr fontAlgn="auto">
              <a:lnSpc>
                <a:spcPct val="100000"/>
              </a:lnSpc>
              <a:spcAft>
                <a:spcPts val="0"/>
              </a:spcAft>
              <a:defRPr/>
            </a:pPr>
            <a:r>
              <a:rPr lang="en-US" sz="4400" kern="1200" dirty="0">
                <a:solidFill>
                  <a:schemeClr val="accent1">
                    <a:satMod val="150000"/>
                  </a:schemeClr>
                </a:solidFill>
                <a:latin typeface="+mj-lt"/>
                <a:ea typeface="+mj-ea"/>
                <a:cs typeface="+mj-cs"/>
              </a:rPr>
              <a:t>Distinguishing Gender – Thigh Bones</a:t>
            </a:r>
            <a:endParaRPr lang="en-US" sz="4500" kern="1200" dirty="0">
              <a:solidFill>
                <a:schemeClr val="accent1">
                  <a:satMod val="150000"/>
                </a:schemeClr>
              </a:solidFill>
              <a:latin typeface="+mj-lt"/>
              <a:ea typeface="+mj-ea"/>
              <a:cs typeface="+mj-cs"/>
            </a:endParaRPr>
          </a:p>
        </p:txBody>
      </p:sp>
      <p:sp>
        <p:nvSpPr>
          <p:cNvPr id="157699" name="Content Placeholder 2"/>
          <p:cNvSpPr>
            <a:spLocks noGrp="1"/>
          </p:cNvSpPr>
          <p:nvPr>
            <p:ph idx="4294967295"/>
          </p:nvPr>
        </p:nvSpPr>
        <p:spPr>
          <a:xfrm>
            <a:off x="0" y="1848720"/>
            <a:ext cx="4108614" cy="4237756"/>
          </a:xfrm>
        </p:spPr>
        <p:txBody>
          <a:bodyPr lIns="54864" tIns="91440"/>
          <a:lstStyle/>
          <a:p>
            <a:pPr marL="438150" indent="-319088"/>
            <a:r>
              <a:rPr lang="en-US" dirty="0"/>
              <a:t>The femur is thicker in males and joins the pelvis at a straighter angle than in females.</a:t>
            </a:r>
          </a:p>
        </p:txBody>
      </p:sp>
      <p:pic>
        <p:nvPicPr>
          <p:cNvPr id="157702" name="Picture 6" descr="bones_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826" y="1848720"/>
            <a:ext cx="4039701" cy="358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286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AutoShape 2"/>
          <p:cNvSpPr>
            <a:spLocks noGrp="1" noChangeArrowheads="1"/>
          </p:cNvSpPr>
          <p:nvPr>
            <p:ph type="title"/>
          </p:nvPr>
        </p:nvSpPr>
        <p:spPr>
          <a:xfrm>
            <a:off x="84138" y="266700"/>
            <a:ext cx="6477000" cy="1143000"/>
          </a:xfrm>
        </p:spPr>
        <p:txBody>
          <a:bodyPr>
            <a:normAutofit/>
          </a:bodyPr>
          <a:lstStyle/>
          <a:p>
            <a:r>
              <a:rPr lang="en-US" sz="4400" dirty="0"/>
              <a:t> </a:t>
            </a:r>
            <a:r>
              <a:rPr lang="en-US" sz="4400" b="0" dirty="0"/>
              <a:t>Gender Differences</a:t>
            </a:r>
            <a:r>
              <a:rPr lang="en-US" sz="4400" dirty="0"/>
              <a:t> </a:t>
            </a:r>
          </a:p>
        </p:txBody>
      </p:sp>
      <p:sp>
        <p:nvSpPr>
          <p:cNvPr id="131075" name="Rectangle 3"/>
          <p:cNvSpPr>
            <a:spLocks noGrp="1" noChangeArrowheads="1"/>
          </p:cNvSpPr>
          <p:nvPr>
            <p:ph type="body" sz="half" idx="1"/>
          </p:nvPr>
        </p:nvSpPr>
        <p:spPr>
          <a:xfrm>
            <a:off x="84138" y="1596569"/>
            <a:ext cx="3733800" cy="4495800"/>
          </a:xfrm>
        </p:spPr>
        <p:txBody>
          <a:bodyPr/>
          <a:lstStyle/>
          <a:p>
            <a:pPr>
              <a:buFont typeface="Wingdings" charset="0"/>
              <a:buNone/>
            </a:pPr>
            <a:r>
              <a:rPr lang="en-US"/>
              <a:t>	The ribcage and shoulders of males are generally wider and larger than that of females. </a:t>
            </a:r>
          </a:p>
          <a:p>
            <a:pPr>
              <a:buFont typeface="Wingdings" charset="0"/>
              <a:buNone/>
            </a:pPr>
            <a:endParaRPr lang="en-US"/>
          </a:p>
          <a:p>
            <a:pPr>
              <a:lnSpc>
                <a:spcPct val="90000"/>
              </a:lnSpc>
            </a:pPr>
            <a:endParaRPr lang="en-US"/>
          </a:p>
        </p:txBody>
      </p:sp>
      <p:pic>
        <p:nvPicPr>
          <p:cNvPr id="131076"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50868" y="-100038"/>
            <a:ext cx="3093132" cy="3393213"/>
          </a:xfrm>
          <a:noFill/>
          <a:ln/>
        </p:spPr>
      </p:pic>
      <p:sp>
        <p:nvSpPr>
          <p:cNvPr id="6" name="Footer Placeholder 4"/>
          <p:cNvSpPr>
            <a:spLocks noGrp="1"/>
          </p:cNvSpPr>
          <p:nvPr>
            <p:ph type="ftr" sz="quarter" idx="10"/>
          </p:nvPr>
        </p:nvSpPr>
        <p:spPr/>
        <p:txBody>
          <a:bodyPr/>
          <a:lstStyle/>
          <a:p>
            <a:r>
              <a:rPr lang="en-US"/>
              <a:t>Forensic Science: Fundamentals &amp; Investigations, Chapter 13 </a:t>
            </a:r>
          </a:p>
        </p:txBody>
      </p:sp>
      <p:sp>
        <p:nvSpPr>
          <p:cNvPr id="7" name="Slide Number Placeholder 5"/>
          <p:cNvSpPr>
            <a:spLocks noGrp="1"/>
          </p:cNvSpPr>
          <p:nvPr>
            <p:ph type="sldNum" sz="quarter" idx="11"/>
          </p:nvPr>
        </p:nvSpPr>
        <p:spPr/>
        <p:txBody>
          <a:bodyPr/>
          <a:lstStyle/>
          <a:p>
            <a:fld id="{55C9A4DA-BA16-BB40-8584-8E1D942558EC}" type="slidenum">
              <a:rPr lang="en-US"/>
              <a:pPr/>
              <a:t>12</a:t>
            </a:fld>
            <a:endParaRPr lang="en-US"/>
          </a:p>
        </p:txBody>
      </p:sp>
      <p:pic>
        <p:nvPicPr>
          <p:cNvPr id="131078" name="Picture 6" descr="File:Ribs labeled.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200400"/>
            <a:ext cx="4724400" cy="321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166254"/>
      </p:ext>
    </p:extLst>
  </p:cSld>
  <p:clrMapOvr>
    <a:masterClrMapping/>
  </p:clrMapOvr>
  <p:transition>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p:txBody>
          <a:bodyPr/>
          <a:lstStyle/>
          <a:p>
            <a:r>
              <a:rPr lang="en-US"/>
              <a:t>Forensic Science: Fundamentals &amp; Investigations, Chapter 13 </a:t>
            </a:r>
          </a:p>
        </p:txBody>
      </p:sp>
      <p:sp>
        <p:nvSpPr>
          <p:cNvPr id="9" name="Slide Number Placeholder 2"/>
          <p:cNvSpPr>
            <a:spLocks noGrp="1"/>
          </p:cNvSpPr>
          <p:nvPr>
            <p:ph type="sldNum" sz="quarter" idx="12"/>
          </p:nvPr>
        </p:nvSpPr>
        <p:spPr/>
        <p:txBody>
          <a:bodyPr/>
          <a:lstStyle/>
          <a:p>
            <a:fld id="{81060F29-4503-E648-AE13-DD29B2DF7743}" type="slidenum">
              <a:rPr lang="en-US"/>
              <a:pPr/>
              <a:t>13</a:t>
            </a:fld>
            <a:endParaRPr lang="en-US"/>
          </a:p>
        </p:txBody>
      </p:sp>
      <p:sp>
        <p:nvSpPr>
          <p:cNvPr id="2" name="Title 1"/>
          <p:cNvSpPr>
            <a:spLocks noGrp="1"/>
          </p:cNvSpPr>
          <p:nvPr>
            <p:ph type="title" idx="4294967295"/>
          </p:nvPr>
        </p:nvSpPr>
        <p:spPr>
          <a:xfrm>
            <a:off x="533400" y="239296"/>
            <a:ext cx="8229600" cy="1252538"/>
          </a:xfrm>
          <a:prstGeom prst="rect">
            <a:avLst/>
          </a:prstGeom>
          <a:noFill/>
        </p:spPr>
        <p:txBody>
          <a:bodyPr rIns="45720" rtlCol="0" anchor="ctr">
            <a:normAutofit/>
            <a:scene3d>
              <a:camera prst="orthographicFront"/>
              <a:lightRig rig="threePt" dir="t">
                <a:rot lat="0" lon="0" rev="4800000"/>
              </a:lightRig>
            </a:scene3d>
            <a:sp3d prstMaterial="matte">
              <a:bevelT w="50800" h="10160"/>
            </a:sp3d>
          </a:bodyPr>
          <a:lstStyle/>
          <a:p>
            <a:pPr fontAlgn="auto">
              <a:lnSpc>
                <a:spcPct val="100000"/>
              </a:lnSpc>
              <a:spcAft>
                <a:spcPts val="0"/>
              </a:spcAft>
              <a:defRPr/>
            </a:pPr>
            <a:r>
              <a:rPr lang="en-US" sz="4500" kern="1200" dirty="0">
                <a:solidFill>
                  <a:schemeClr val="accent1">
                    <a:satMod val="150000"/>
                  </a:schemeClr>
                </a:solidFill>
                <a:latin typeface="+mj-lt"/>
                <a:ea typeface="+mj-ea"/>
                <a:cs typeface="+mj-cs"/>
              </a:rPr>
              <a:t>Distinguishing Race</a:t>
            </a:r>
          </a:p>
        </p:txBody>
      </p:sp>
      <p:sp>
        <p:nvSpPr>
          <p:cNvPr id="3" name="Content Placeholder 2"/>
          <p:cNvSpPr>
            <a:spLocks noGrp="1"/>
          </p:cNvSpPr>
          <p:nvPr>
            <p:ph idx="4294967295"/>
          </p:nvPr>
        </p:nvSpPr>
        <p:spPr>
          <a:xfrm>
            <a:off x="533400" y="1276103"/>
            <a:ext cx="8229600" cy="3724275"/>
          </a:xfrm>
        </p:spPr>
        <p:txBody>
          <a:bodyPr lIns="54864" tIns="91440"/>
          <a:lstStyle/>
          <a:p>
            <a:pPr marL="438150" indent="-319088"/>
            <a:r>
              <a:rPr lang="en-US" dirty="0"/>
              <a:t>Difficult due to mixed heritage</a:t>
            </a:r>
          </a:p>
          <a:p>
            <a:pPr marL="438150" indent="-319088"/>
            <a:r>
              <a:rPr lang="en-US" dirty="0"/>
              <a:t>Done by comparing shape of eye sockets, absence or presence of nasal spine, measuring the nasal opening, and comparing the projection of the upper jaw.</a:t>
            </a:r>
          </a:p>
          <a:p>
            <a:pPr marL="438150" indent="-319088"/>
            <a:endParaRPr lang="en-US" dirty="0"/>
          </a:p>
        </p:txBody>
      </p:sp>
      <p:pic>
        <p:nvPicPr>
          <p:cNvPr id="162820" name="Picture 2" descr="Human Male Asian Skull Replic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47244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1" name="Picture 4" descr="Human Male Australian Aboriginal Skull BC-0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5577" y="4724400"/>
            <a:ext cx="172782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2" name="Picture 6" descr="Human Male European Skull BC-1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572000"/>
            <a:ext cx="182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3" name="Picture 8" descr="Human Male African Skull BC-1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47244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675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AutoShape 2"/>
          <p:cNvSpPr>
            <a:spLocks noGrp="1" noChangeArrowheads="1"/>
          </p:cNvSpPr>
          <p:nvPr>
            <p:ph type="title"/>
          </p:nvPr>
        </p:nvSpPr>
        <p:spPr/>
        <p:txBody>
          <a:bodyPr>
            <a:normAutofit/>
          </a:bodyPr>
          <a:lstStyle/>
          <a:p>
            <a:r>
              <a:rPr lang="en-US" sz="4400" b="0" dirty="0"/>
              <a:t>Race</a:t>
            </a:r>
          </a:p>
        </p:txBody>
      </p:sp>
      <p:sp>
        <p:nvSpPr>
          <p:cNvPr id="133123" name="Rectangle 3"/>
          <p:cNvSpPr>
            <a:spLocks noGrp="1" noChangeArrowheads="1"/>
          </p:cNvSpPr>
          <p:nvPr>
            <p:ph idx="1"/>
          </p:nvPr>
        </p:nvSpPr>
        <p:spPr>
          <a:xfrm>
            <a:off x="168080" y="1718001"/>
            <a:ext cx="8975920" cy="4530399"/>
          </a:xfrm>
        </p:spPr>
        <p:txBody>
          <a:bodyPr/>
          <a:lstStyle/>
          <a:p>
            <a:pPr>
              <a:spcBef>
                <a:spcPct val="30000"/>
              </a:spcBef>
              <a:buFont typeface="Wingdings" charset="0"/>
              <a:buNone/>
            </a:pPr>
            <a:r>
              <a:rPr lang="en-US" sz="2400" dirty="0"/>
              <a:t>	An experienced forensic anthropologist can generally place skulls into one of three groups:</a:t>
            </a:r>
          </a:p>
          <a:p>
            <a:pPr lvl="1">
              <a:spcBef>
                <a:spcPct val="30000"/>
              </a:spcBef>
              <a:buClr>
                <a:schemeClr val="tx2"/>
              </a:buClr>
              <a:buFont typeface="Wingdings" charset="0"/>
              <a:buChar char="§"/>
            </a:pPr>
            <a:r>
              <a:rPr lang="en-US" b="1" dirty="0"/>
              <a:t>Caucasoid</a:t>
            </a:r>
            <a:r>
              <a:rPr lang="en-US" dirty="0">
                <a:cs typeface="Arial" charset="0"/>
              </a:rPr>
              <a:t>—</a:t>
            </a:r>
            <a:r>
              <a:rPr lang="en-US" dirty="0"/>
              <a:t>European, Middle Eastern, and Indian descent</a:t>
            </a:r>
          </a:p>
          <a:p>
            <a:pPr lvl="1">
              <a:spcBef>
                <a:spcPct val="30000"/>
              </a:spcBef>
              <a:buClr>
                <a:schemeClr val="tx2"/>
              </a:buClr>
              <a:buFont typeface="Wingdings" charset="0"/>
              <a:buChar char="§"/>
            </a:pPr>
            <a:r>
              <a:rPr lang="en-US" b="1" dirty="0"/>
              <a:t>Negroid</a:t>
            </a:r>
            <a:r>
              <a:rPr lang="en-US" dirty="0">
                <a:cs typeface="Arial" charset="0"/>
              </a:rPr>
              <a:t>—</a:t>
            </a:r>
            <a:r>
              <a:rPr lang="en-US" dirty="0"/>
              <a:t>African, Aborigine, and Melanesian descent </a:t>
            </a:r>
          </a:p>
          <a:p>
            <a:pPr lvl="1">
              <a:spcBef>
                <a:spcPct val="30000"/>
              </a:spcBef>
              <a:buClr>
                <a:schemeClr val="tx2"/>
              </a:buClr>
              <a:buFont typeface="Wingdings" charset="0"/>
              <a:buChar char="§"/>
            </a:pPr>
            <a:r>
              <a:rPr lang="en-US" b="1" dirty="0"/>
              <a:t>Mongoloid</a:t>
            </a:r>
            <a:r>
              <a:rPr lang="en-US" dirty="0">
                <a:cs typeface="Arial" charset="0"/>
              </a:rPr>
              <a:t>—</a:t>
            </a:r>
            <a:r>
              <a:rPr lang="en-US" dirty="0"/>
              <a:t>Asian, Native American and Polynesian descent</a:t>
            </a:r>
          </a:p>
          <a:p>
            <a:pPr>
              <a:lnSpc>
                <a:spcPct val="90000"/>
              </a:lnSpc>
            </a:pPr>
            <a:endParaRPr lang="en-US" sz="2000" dirty="0"/>
          </a:p>
        </p:txBody>
      </p:sp>
      <p:sp>
        <p:nvSpPr>
          <p:cNvPr id="4" name="Footer Placeholder 3"/>
          <p:cNvSpPr>
            <a:spLocks noGrp="1"/>
          </p:cNvSpPr>
          <p:nvPr>
            <p:ph type="ftr" sz="quarter" idx="11"/>
          </p:nvPr>
        </p:nvSpPr>
        <p:spPr/>
        <p:txBody>
          <a:bodyPr/>
          <a:lstStyle/>
          <a:p>
            <a:r>
              <a:rPr lang="en-US"/>
              <a:t>Forensic Science: Fundamentals &amp; Investigations, Chapter 13 </a:t>
            </a:r>
          </a:p>
        </p:txBody>
      </p:sp>
      <p:sp>
        <p:nvSpPr>
          <p:cNvPr id="5" name="Slide Number Placeholder 4"/>
          <p:cNvSpPr>
            <a:spLocks noGrp="1"/>
          </p:cNvSpPr>
          <p:nvPr>
            <p:ph type="sldNum" sz="quarter" idx="12"/>
          </p:nvPr>
        </p:nvSpPr>
        <p:spPr/>
        <p:txBody>
          <a:bodyPr/>
          <a:lstStyle/>
          <a:p>
            <a:fld id="{055EADD4-3C63-1242-B72E-6DE67DA9B4EC}" type="slidenum">
              <a:rPr lang="en-US"/>
              <a:pPr/>
              <a:t>14</a:t>
            </a:fld>
            <a:endParaRPr lang="en-US"/>
          </a:p>
        </p:txBody>
      </p:sp>
    </p:spTree>
    <p:extLst>
      <p:ext uri="{BB962C8B-B14F-4D97-AF65-F5344CB8AC3E}">
        <p14:creationId xmlns:p14="http://schemas.microsoft.com/office/powerpoint/2010/main" val="2039596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2"/>
          <p:cNvSpPr>
            <a:spLocks noGrp="1"/>
          </p:cNvSpPr>
          <p:nvPr>
            <p:ph type="sldNum" sz="quarter" idx="12"/>
          </p:nvPr>
        </p:nvSpPr>
        <p:spPr/>
        <p:txBody>
          <a:bodyPr/>
          <a:lstStyle/>
          <a:p>
            <a:fld id="{68A4FC58-340A-A548-BB6D-E47FF9361F97}" type="slidenum">
              <a:rPr lang="en-US"/>
              <a:pPr/>
              <a:t>15</a:t>
            </a:fld>
            <a:endParaRPr lang="en-US"/>
          </a:p>
        </p:txBody>
      </p:sp>
      <p:sp>
        <p:nvSpPr>
          <p:cNvPr id="2" name="Title 1"/>
          <p:cNvSpPr>
            <a:spLocks noGrp="1"/>
          </p:cNvSpPr>
          <p:nvPr>
            <p:ph type="title" idx="4294967295"/>
          </p:nvPr>
        </p:nvSpPr>
        <p:spPr>
          <a:xfrm>
            <a:off x="457200" y="203453"/>
            <a:ext cx="8229600" cy="1252538"/>
          </a:xfrm>
          <a:prstGeom prst="rect">
            <a:avLst/>
          </a:prstGeom>
          <a:noFill/>
        </p:spPr>
        <p:txBody>
          <a:bodyPr rIns="45720" rtlCol="0" anchor="ctr">
            <a:normAutofit/>
            <a:scene3d>
              <a:camera prst="orthographicFront"/>
              <a:lightRig rig="threePt" dir="t">
                <a:rot lat="0" lon="0" rev="4800000"/>
              </a:lightRig>
            </a:scene3d>
            <a:sp3d prstMaterial="matte">
              <a:bevelT w="50800" h="10160"/>
            </a:sp3d>
          </a:bodyPr>
          <a:lstStyle/>
          <a:p>
            <a:pPr fontAlgn="auto">
              <a:lnSpc>
                <a:spcPct val="100000"/>
              </a:lnSpc>
              <a:spcAft>
                <a:spcPts val="0"/>
              </a:spcAft>
              <a:defRPr/>
            </a:pPr>
            <a:r>
              <a:rPr lang="en-US" sz="4500" kern="1200" dirty="0">
                <a:solidFill>
                  <a:schemeClr val="accent1">
                    <a:satMod val="150000"/>
                  </a:schemeClr>
                </a:solidFill>
                <a:latin typeface="+mj-lt"/>
                <a:ea typeface="+mj-ea"/>
                <a:cs typeface="+mj-cs"/>
              </a:rPr>
              <a:t>Estimating Age - Skull</a:t>
            </a:r>
          </a:p>
        </p:txBody>
      </p:sp>
      <p:sp>
        <p:nvSpPr>
          <p:cNvPr id="3" name="Content Placeholder 2"/>
          <p:cNvSpPr>
            <a:spLocks noGrp="1"/>
          </p:cNvSpPr>
          <p:nvPr>
            <p:ph idx="4294967295"/>
          </p:nvPr>
        </p:nvSpPr>
        <p:spPr>
          <a:xfrm>
            <a:off x="304800" y="1268412"/>
            <a:ext cx="8382000" cy="4625975"/>
          </a:xfrm>
        </p:spPr>
        <p:txBody>
          <a:bodyPr lIns="54864" tIns="91440"/>
          <a:lstStyle/>
          <a:p>
            <a:pPr marL="438150" indent="-319088"/>
            <a:r>
              <a:rPr lang="en-US" dirty="0"/>
              <a:t>Skull plates grow together, forming suture marks.</a:t>
            </a:r>
          </a:p>
        </p:txBody>
      </p:sp>
      <p:pic>
        <p:nvPicPr>
          <p:cNvPr id="2050" name="Picture 2" descr="Fetal Human Skull 40 1/2 Weeks BC-2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52800"/>
            <a:ext cx="16192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1-year-old Human Child Skull BC-2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845" y="3354388"/>
            <a:ext cx="1676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4-year-old Human Child Skull  BC-2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5256213"/>
            <a:ext cx="14605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1 1/2-year-old Human Child Skull&#10; BC-2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6072" y="3360738"/>
            <a:ext cx="1371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16-month-old Human Child Skull Replica BC-2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3352800"/>
            <a:ext cx="13716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descr="3-year-old Human Child Skull BC-2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5238750"/>
            <a:ext cx="12954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descr="5-year-old Human Child Skull, with Dentition, and Calvarium Cut BC-18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descr="12-year-old Human Child Skull, with Dentition Expos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86072" y="5105400"/>
            <a:ext cx="176732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507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2000"/>
                                        <p:tgtEl>
                                          <p:spTgt spid="2050"/>
                                        </p:tgtEl>
                                      </p:cBhvr>
                                    </p:animEffect>
                                  </p:childTnLst>
                                </p:cTn>
                              </p:par>
                              <p:par>
                                <p:cTn id="11" presetID="10"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2000"/>
                                        <p:tgtEl>
                                          <p:spTgt spid="205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058"/>
                                        </p:tgtEl>
                                        <p:attrNameLst>
                                          <p:attrName>style.visibility</p:attrName>
                                        </p:attrNameLst>
                                      </p:cBhvr>
                                      <p:to>
                                        <p:strVal val="visible"/>
                                      </p:to>
                                    </p:set>
                                    <p:animEffect transition="in" filter="fade">
                                      <p:cBhvr>
                                        <p:cTn id="18" dur="2000"/>
                                        <p:tgtEl>
                                          <p:spTgt spid="205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animEffect transition="in" filter="fade">
                                      <p:cBhvr>
                                        <p:cTn id="23" dur="2000"/>
                                        <p:tgtEl>
                                          <p:spTgt spid="205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060"/>
                                        </p:tgtEl>
                                        <p:attrNameLst>
                                          <p:attrName>style.visibility</p:attrName>
                                        </p:attrNameLst>
                                      </p:cBhvr>
                                      <p:to>
                                        <p:strVal val="visible"/>
                                      </p:to>
                                    </p:set>
                                    <p:animEffect transition="in" filter="fade">
                                      <p:cBhvr>
                                        <p:cTn id="28" dur="2000"/>
                                        <p:tgtEl>
                                          <p:spTgt spid="206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2054"/>
                                        </p:tgtEl>
                                        <p:attrNameLst>
                                          <p:attrName>style.visibility</p:attrName>
                                        </p:attrNameLst>
                                      </p:cBhvr>
                                      <p:to>
                                        <p:strVal val="visible"/>
                                      </p:to>
                                    </p:set>
                                    <p:animEffect transition="in" filter="fade">
                                      <p:cBhvr>
                                        <p:cTn id="33" dur="2000"/>
                                        <p:tgtEl>
                                          <p:spTgt spid="205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2062"/>
                                        </p:tgtEl>
                                        <p:attrNameLst>
                                          <p:attrName>style.visibility</p:attrName>
                                        </p:attrNameLst>
                                      </p:cBhvr>
                                      <p:to>
                                        <p:strVal val="visible"/>
                                      </p:to>
                                    </p:set>
                                    <p:animEffect transition="in" filter="fade">
                                      <p:cBhvr>
                                        <p:cTn id="38" dur="2000"/>
                                        <p:tgtEl>
                                          <p:spTgt spid="206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2064"/>
                                        </p:tgtEl>
                                        <p:attrNameLst>
                                          <p:attrName>style.visibility</p:attrName>
                                        </p:attrNameLst>
                                      </p:cBhvr>
                                      <p:to>
                                        <p:strVal val="visible"/>
                                      </p:to>
                                    </p:set>
                                    <p:animEffect transition="in" filter="fade">
                                      <p:cBhvr>
                                        <p:cTn id="43" dur="2000"/>
                                        <p:tgtEl>
                                          <p:spTgt spid="2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AutoShape 2"/>
          <p:cNvSpPr>
            <a:spLocks noGrp="1" noChangeArrowheads="1"/>
          </p:cNvSpPr>
          <p:nvPr>
            <p:ph type="title"/>
          </p:nvPr>
        </p:nvSpPr>
        <p:spPr>
          <a:xfrm>
            <a:off x="221908" y="337013"/>
            <a:ext cx="6705600" cy="914400"/>
          </a:xfrm>
        </p:spPr>
        <p:txBody>
          <a:bodyPr>
            <a:normAutofit/>
          </a:bodyPr>
          <a:lstStyle/>
          <a:p>
            <a:r>
              <a:rPr lang="en-US" sz="4400" dirty="0">
                <a:solidFill>
                  <a:schemeClr val="accent1"/>
                </a:solidFill>
              </a:rPr>
              <a:t>Age </a:t>
            </a:r>
          </a:p>
        </p:txBody>
      </p:sp>
      <p:sp>
        <p:nvSpPr>
          <p:cNvPr id="116739" name="Rectangle 3"/>
          <p:cNvSpPr>
            <a:spLocks noGrp="1" noChangeArrowheads="1"/>
          </p:cNvSpPr>
          <p:nvPr>
            <p:ph idx="1"/>
          </p:nvPr>
        </p:nvSpPr>
        <p:spPr>
          <a:xfrm>
            <a:off x="448212" y="3810000"/>
            <a:ext cx="8490048" cy="2667000"/>
          </a:xfrm>
        </p:spPr>
        <p:txBody>
          <a:bodyPr/>
          <a:lstStyle/>
          <a:p>
            <a:pPr marL="533400" indent="-533400">
              <a:lnSpc>
                <a:spcPct val="85000"/>
              </a:lnSpc>
              <a:spcBef>
                <a:spcPct val="0"/>
              </a:spcBef>
              <a:spcAft>
                <a:spcPct val="20000"/>
              </a:spcAft>
              <a:buSzPct val="90000"/>
            </a:pPr>
            <a:r>
              <a:rPr lang="en-US" sz="2500" dirty="0"/>
              <a:t>By about age 30, the suture at the back of the skull will have closed. </a:t>
            </a:r>
          </a:p>
          <a:p>
            <a:pPr marL="533400" indent="-533400">
              <a:lnSpc>
                <a:spcPct val="85000"/>
              </a:lnSpc>
              <a:spcBef>
                <a:spcPct val="0"/>
              </a:spcBef>
              <a:spcAft>
                <a:spcPct val="20000"/>
              </a:spcAft>
              <a:buSzPct val="90000"/>
            </a:pPr>
            <a:r>
              <a:rPr lang="en-US" sz="2500" dirty="0"/>
              <a:t>By about age 32, the suture running across the top of the skull, back to front, will have closed. </a:t>
            </a:r>
          </a:p>
          <a:p>
            <a:pPr marL="533400" indent="-533400">
              <a:lnSpc>
                <a:spcPct val="85000"/>
              </a:lnSpc>
              <a:spcBef>
                <a:spcPct val="0"/>
              </a:spcBef>
              <a:spcAft>
                <a:spcPct val="20000"/>
              </a:spcAft>
              <a:buSzPct val="90000"/>
            </a:pPr>
            <a:r>
              <a:rPr lang="en-US" sz="2500" dirty="0"/>
              <a:t>By about age 50, the suture running side to side over the top of the skull, near the front, will have closed. </a:t>
            </a:r>
          </a:p>
        </p:txBody>
      </p:sp>
      <p:sp>
        <p:nvSpPr>
          <p:cNvPr id="7" name="Footer Placeholder 3"/>
          <p:cNvSpPr>
            <a:spLocks noGrp="1"/>
          </p:cNvSpPr>
          <p:nvPr>
            <p:ph type="ftr" sz="quarter" idx="11"/>
          </p:nvPr>
        </p:nvSpPr>
        <p:spPr/>
        <p:txBody>
          <a:bodyPr/>
          <a:lstStyle/>
          <a:p>
            <a:r>
              <a:rPr lang="en-US"/>
              <a:t>Forensic Science: Fundamentals &amp; Investigations, Chapter 13 </a:t>
            </a:r>
          </a:p>
        </p:txBody>
      </p:sp>
      <p:sp>
        <p:nvSpPr>
          <p:cNvPr id="8" name="Slide Number Placeholder 4"/>
          <p:cNvSpPr>
            <a:spLocks noGrp="1"/>
          </p:cNvSpPr>
          <p:nvPr>
            <p:ph type="sldNum" sz="quarter" idx="12"/>
          </p:nvPr>
        </p:nvSpPr>
        <p:spPr/>
        <p:txBody>
          <a:bodyPr/>
          <a:lstStyle/>
          <a:p>
            <a:fld id="{4EB39751-8E65-0649-8646-47DA7D1149AB}" type="slidenum">
              <a:rPr lang="en-US"/>
              <a:pPr/>
              <a:t>16</a:t>
            </a:fld>
            <a:endParaRPr lang="en-US"/>
          </a:p>
        </p:txBody>
      </p:sp>
      <p:pic>
        <p:nvPicPr>
          <p:cNvPr id="116740" name="Picture 4" descr="Ch 13 SutureTop0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1594" y="1724175"/>
            <a:ext cx="1677132" cy="1781025"/>
          </a:xfrm>
          <a:prstGeom prst="rect">
            <a:avLst/>
          </a:prstGeom>
          <a:noFill/>
          <a:extLst>
            <a:ext uri="{909E8E84-426E-40DD-AFC4-6F175D3DCCD1}">
              <a14:hiddenFill xmlns:a14="http://schemas.microsoft.com/office/drawing/2010/main">
                <a:solidFill>
                  <a:srgbClr val="FFFFFF"/>
                </a:solidFill>
              </a14:hiddenFill>
            </a:ext>
          </a:extLst>
        </p:spPr>
      </p:pic>
      <p:pic>
        <p:nvPicPr>
          <p:cNvPr id="116741" name="Picture 5" descr="Ch 13 SuturesProfileBk0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55538"/>
            <a:ext cx="2057400" cy="1709988"/>
          </a:xfrm>
          <a:prstGeom prst="rect">
            <a:avLst/>
          </a:prstGeom>
          <a:noFill/>
          <a:extLst>
            <a:ext uri="{909E8E84-426E-40DD-AFC4-6F175D3DCCD1}">
              <a14:hiddenFill xmlns:a14="http://schemas.microsoft.com/office/drawing/2010/main">
                <a:solidFill>
                  <a:srgbClr val="FFFFFF"/>
                </a:solidFill>
              </a14:hiddenFill>
            </a:ext>
          </a:extLst>
        </p:spPr>
      </p:pic>
      <p:pic>
        <p:nvPicPr>
          <p:cNvPr id="116742" name="Picture 6" descr="Ch 13 SuturesProfileFrntTurned0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5890" y="1855538"/>
            <a:ext cx="1940298" cy="161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8316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fade">
                                      <p:cBhvr>
                                        <p:cTn id="7" dur="2000"/>
                                        <p:tgtEl>
                                          <p:spTgt spid="1167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6739">
                                            <p:txEl>
                                              <p:pRg st="0" end="0"/>
                                            </p:txEl>
                                          </p:spTgt>
                                        </p:tgtEl>
                                        <p:attrNameLst>
                                          <p:attrName>style.visibility</p:attrName>
                                        </p:attrNameLst>
                                      </p:cBhvr>
                                      <p:to>
                                        <p:strVal val="visible"/>
                                      </p:to>
                                    </p:set>
                                    <p:animEffect transition="in" filter="fade">
                                      <p:cBhvr>
                                        <p:cTn id="12" dur="2000"/>
                                        <p:tgtEl>
                                          <p:spTgt spid="1167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6739">
                                            <p:txEl>
                                              <p:pRg st="1" end="1"/>
                                            </p:txEl>
                                          </p:spTgt>
                                        </p:tgtEl>
                                        <p:attrNameLst>
                                          <p:attrName>style.visibility</p:attrName>
                                        </p:attrNameLst>
                                      </p:cBhvr>
                                      <p:to>
                                        <p:strVal val="visible"/>
                                      </p:to>
                                    </p:set>
                                    <p:animEffect transition="in" filter="fade">
                                      <p:cBhvr>
                                        <p:cTn id="17" dur="2000"/>
                                        <p:tgtEl>
                                          <p:spTgt spid="1167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6739">
                                            <p:txEl>
                                              <p:pRg st="2" end="2"/>
                                            </p:txEl>
                                          </p:spTgt>
                                        </p:tgtEl>
                                        <p:attrNameLst>
                                          <p:attrName>style.visibility</p:attrName>
                                        </p:attrNameLst>
                                      </p:cBhvr>
                                      <p:to>
                                        <p:strVal val="visible"/>
                                      </p:to>
                                    </p:set>
                                    <p:animEffect transition="in" filter="fade">
                                      <p:cBhvr>
                                        <p:cTn id="22" dur="2000"/>
                                        <p:tgtEl>
                                          <p:spTgt spid="1167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P spid="11673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t>Forensic Science: Fundamentals &amp; Investigations, Chapter 13 </a:t>
            </a:r>
          </a:p>
        </p:txBody>
      </p:sp>
      <p:sp>
        <p:nvSpPr>
          <p:cNvPr id="6" name="Slide Number Placeholder 2"/>
          <p:cNvSpPr>
            <a:spLocks noGrp="1"/>
          </p:cNvSpPr>
          <p:nvPr>
            <p:ph type="sldNum" sz="quarter" idx="12"/>
          </p:nvPr>
        </p:nvSpPr>
        <p:spPr/>
        <p:txBody>
          <a:bodyPr/>
          <a:lstStyle/>
          <a:p>
            <a:fld id="{878E6A22-733F-1F48-9F58-F39CC702CB42}" type="slidenum">
              <a:rPr lang="en-US"/>
              <a:pPr/>
              <a:t>17</a:t>
            </a:fld>
            <a:endParaRPr lang="en-US"/>
          </a:p>
        </p:txBody>
      </p:sp>
      <p:sp>
        <p:nvSpPr>
          <p:cNvPr id="2" name="Title 1"/>
          <p:cNvSpPr>
            <a:spLocks noGrp="1"/>
          </p:cNvSpPr>
          <p:nvPr>
            <p:ph type="title" idx="4294967295"/>
          </p:nvPr>
        </p:nvSpPr>
        <p:spPr>
          <a:xfrm>
            <a:off x="326218" y="442912"/>
            <a:ext cx="8612041" cy="1101725"/>
          </a:xfrm>
          <a:prstGeom prst="rect">
            <a:avLst/>
          </a:prstGeom>
          <a:noFill/>
        </p:spPr>
        <p:txBody>
          <a:bodyPr rIns="45720" rtlCol="0" anchor="ctr">
            <a:normAutofit fontScale="90000"/>
            <a:scene3d>
              <a:camera prst="orthographicFront"/>
              <a:lightRig rig="threePt" dir="t">
                <a:rot lat="0" lon="0" rev="4800000"/>
              </a:lightRig>
            </a:scene3d>
            <a:sp3d prstMaterial="matte">
              <a:bevelT w="50800" h="10160"/>
            </a:sp3d>
          </a:bodyPr>
          <a:lstStyle/>
          <a:p>
            <a:pPr fontAlgn="auto">
              <a:lnSpc>
                <a:spcPct val="100000"/>
              </a:lnSpc>
              <a:spcAft>
                <a:spcPts val="0"/>
              </a:spcAft>
              <a:defRPr/>
            </a:pPr>
            <a:r>
              <a:rPr lang="en-US" sz="4500" kern="1200" dirty="0">
                <a:solidFill>
                  <a:schemeClr val="accent1">
                    <a:satMod val="150000"/>
                  </a:schemeClr>
                </a:solidFill>
                <a:latin typeface="+mj-lt"/>
                <a:ea typeface="+mj-ea"/>
                <a:cs typeface="+mj-cs"/>
              </a:rPr>
              <a:t>Estimating Age – Cartilaginous Lines</a:t>
            </a:r>
          </a:p>
        </p:txBody>
      </p:sp>
      <p:sp>
        <p:nvSpPr>
          <p:cNvPr id="3" name="Content Placeholder 2"/>
          <p:cNvSpPr>
            <a:spLocks noGrp="1"/>
          </p:cNvSpPr>
          <p:nvPr>
            <p:ph idx="4294967295"/>
          </p:nvPr>
        </p:nvSpPr>
        <p:spPr>
          <a:xfrm>
            <a:off x="511371" y="1257429"/>
            <a:ext cx="7693025" cy="3724275"/>
          </a:xfrm>
        </p:spPr>
        <p:txBody>
          <a:bodyPr lIns="54864" tIns="91440"/>
          <a:lstStyle/>
          <a:p>
            <a:pPr marL="438150" indent="-319088"/>
            <a:r>
              <a:rPr lang="en-US" dirty="0"/>
              <a:t>Many bones grow together as we age, replacing cartilage with bone.</a:t>
            </a:r>
          </a:p>
          <a:p>
            <a:pPr marL="438150" indent="-319088"/>
            <a:r>
              <a:rPr lang="en-US" dirty="0"/>
              <a:t>Different bones fuse at different ages.</a:t>
            </a:r>
          </a:p>
        </p:txBody>
      </p:sp>
      <p:pic>
        <p:nvPicPr>
          <p:cNvPr id="160772" name="Picture 2" descr="http://focosi.immunesig.org/skeletal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42" y="2931807"/>
            <a:ext cx="7131873" cy="392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73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1"/>
          </p:nvPr>
        </p:nvSpPr>
        <p:spPr/>
        <p:txBody>
          <a:bodyPr/>
          <a:lstStyle/>
          <a:p>
            <a:r>
              <a:rPr lang="en-US"/>
              <a:t>Forensic Science: Fundamentals &amp; Investigations, Chapter 13 </a:t>
            </a:r>
          </a:p>
        </p:txBody>
      </p:sp>
      <p:sp>
        <p:nvSpPr>
          <p:cNvPr id="8" name="Slide Number Placeholder 2"/>
          <p:cNvSpPr>
            <a:spLocks noGrp="1"/>
          </p:cNvSpPr>
          <p:nvPr>
            <p:ph type="sldNum" sz="quarter" idx="12"/>
          </p:nvPr>
        </p:nvSpPr>
        <p:spPr/>
        <p:txBody>
          <a:bodyPr/>
          <a:lstStyle/>
          <a:p>
            <a:fld id="{1978C930-BA18-F945-B859-3F9D3DA0A4D3}" type="slidenum">
              <a:rPr lang="en-US"/>
              <a:pPr/>
              <a:t>18</a:t>
            </a:fld>
            <a:endParaRPr lang="en-US"/>
          </a:p>
        </p:txBody>
      </p:sp>
      <p:sp>
        <p:nvSpPr>
          <p:cNvPr id="2" name="Title 1"/>
          <p:cNvSpPr>
            <a:spLocks noGrp="1"/>
          </p:cNvSpPr>
          <p:nvPr>
            <p:ph type="title" idx="4294967295"/>
          </p:nvPr>
        </p:nvSpPr>
        <p:spPr>
          <a:xfrm>
            <a:off x="205431" y="183274"/>
            <a:ext cx="8938569" cy="1252538"/>
          </a:xfrm>
          <a:prstGeom prst="rect">
            <a:avLst/>
          </a:prstGeom>
          <a:noFill/>
        </p:spPr>
        <p:txBody>
          <a:bodyPr rIns="45720" rtlCol="0" anchor="ctr">
            <a:normAutofit fontScale="90000"/>
            <a:scene3d>
              <a:camera prst="orthographicFront"/>
              <a:lightRig rig="threePt" dir="t">
                <a:rot lat="0" lon="0" rev="4800000"/>
              </a:lightRig>
            </a:scene3d>
            <a:sp3d prstMaterial="matte">
              <a:bevelT w="50800" h="10160"/>
            </a:sp3d>
          </a:bodyPr>
          <a:lstStyle/>
          <a:p>
            <a:pPr fontAlgn="auto">
              <a:lnSpc>
                <a:spcPct val="100000"/>
              </a:lnSpc>
              <a:spcAft>
                <a:spcPts val="0"/>
              </a:spcAft>
              <a:defRPr/>
            </a:pPr>
            <a:r>
              <a:rPr lang="en-US" sz="4500" kern="1200" dirty="0">
                <a:solidFill>
                  <a:schemeClr val="accent1">
                    <a:satMod val="150000"/>
                  </a:schemeClr>
                </a:solidFill>
                <a:latin typeface="+mj-lt"/>
                <a:ea typeface="+mj-ea"/>
                <a:cs typeface="+mj-cs"/>
              </a:rPr>
              <a:t>Estimating Age – Cartilaginous Lines</a:t>
            </a:r>
          </a:p>
        </p:txBody>
      </p:sp>
      <p:sp>
        <p:nvSpPr>
          <p:cNvPr id="161795" name="Content Placeholder 2"/>
          <p:cNvSpPr>
            <a:spLocks noGrp="1"/>
          </p:cNvSpPr>
          <p:nvPr>
            <p:ph idx="4294967295"/>
          </p:nvPr>
        </p:nvSpPr>
        <p:spPr>
          <a:xfrm>
            <a:off x="0" y="1407580"/>
            <a:ext cx="6032665" cy="3724275"/>
          </a:xfrm>
        </p:spPr>
        <p:txBody>
          <a:bodyPr lIns="54864" tIns="91440"/>
          <a:lstStyle/>
          <a:p>
            <a:pPr marL="438150" indent="-319088"/>
            <a:r>
              <a:rPr lang="en-US" dirty="0"/>
              <a:t>In long bones, the line of remaining cartilage is called the epiphysis.</a:t>
            </a:r>
          </a:p>
          <a:p>
            <a:pPr marL="438150" indent="-319088"/>
            <a:r>
              <a:rPr lang="en-US" dirty="0"/>
              <a:t>It disappears at different ages in different long bones.</a:t>
            </a:r>
          </a:p>
        </p:txBody>
      </p:sp>
      <p:pic>
        <p:nvPicPr>
          <p:cNvPr id="161796" name="Picture 2" descr="http://www.medscape.com/content/2003/00/46/09/460921/art-mgm460921.f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752600"/>
            <a:ext cx="28575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Picture 6" descr="http://www.pbs.org/wgbh/nova/inca/images/grav-tib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775200"/>
            <a:ext cx="24384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Picture 8" descr="http://static.squidoo.com/resize/squidoo_images/-1/draft_lens1597948module4433355photo_chondroblastoma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1525" y="4216221"/>
            <a:ext cx="1846075" cy="239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610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AutoShape 2"/>
          <p:cNvSpPr>
            <a:spLocks noGrp="1" noChangeArrowheads="1"/>
          </p:cNvSpPr>
          <p:nvPr>
            <p:ph type="title"/>
          </p:nvPr>
        </p:nvSpPr>
        <p:spPr>
          <a:xfrm>
            <a:off x="355796" y="342900"/>
            <a:ext cx="7848600" cy="990600"/>
          </a:xfrm>
        </p:spPr>
        <p:txBody>
          <a:bodyPr/>
          <a:lstStyle/>
          <a:p>
            <a:r>
              <a:rPr lang="en-US" dirty="0">
                <a:solidFill>
                  <a:srgbClr val="F0AD00"/>
                </a:solidFill>
                <a:effectLst>
                  <a:outerShdw blurRad="38100" dist="38100" dir="2700000" algn="tl">
                    <a:srgbClr val="DDDDDD"/>
                  </a:outerShdw>
                </a:effectLst>
              </a:rPr>
              <a:t>Skeletal Trauma Analysis </a:t>
            </a:r>
          </a:p>
        </p:txBody>
      </p:sp>
      <p:sp>
        <p:nvSpPr>
          <p:cNvPr id="82947" name="Rectangle 3"/>
          <p:cNvSpPr>
            <a:spLocks noGrp="1" noChangeArrowheads="1"/>
          </p:cNvSpPr>
          <p:nvPr>
            <p:ph idx="1"/>
          </p:nvPr>
        </p:nvSpPr>
        <p:spPr>
          <a:xfrm>
            <a:off x="355796" y="1848719"/>
            <a:ext cx="8443820" cy="4552081"/>
          </a:xfrm>
        </p:spPr>
        <p:txBody>
          <a:bodyPr>
            <a:normAutofit/>
          </a:bodyPr>
          <a:lstStyle/>
          <a:p>
            <a:pPr>
              <a:lnSpc>
                <a:spcPct val="90000"/>
              </a:lnSpc>
              <a:spcBef>
                <a:spcPct val="0"/>
              </a:spcBef>
              <a:spcAft>
                <a:spcPct val="20000"/>
              </a:spcAft>
              <a:buSzPct val="90000"/>
            </a:pPr>
            <a:r>
              <a:rPr lang="en-US" dirty="0"/>
              <a:t>Forensic anthropologists often determine if damage to bones occurred before or after death. </a:t>
            </a:r>
          </a:p>
          <a:p>
            <a:pPr>
              <a:lnSpc>
                <a:spcPct val="90000"/>
              </a:lnSpc>
              <a:spcBef>
                <a:spcPct val="0"/>
              </a:spcBef>
              <a:spcAft>
                <a:spcPct val="20000"/>
              </a:spcAft>
              <a:buSzPct val="90000"/>
            </a:pPr>
            <a:r>
              <a:rPr lang="en-US" dirty="0"/>
              <a:t>Definite distinctions exist between patterns on bones made by weapons and the patterns created by the environment after death. </a:t>
            </a:r>
          </a:p>
          <a:p>
            <a:pPr>
              <a:lnSpc>
                <a:spcPct val="90000"/>
              </a:lnSpc>
              <a:spcBef>
                <a:spcPct val="0"/>
              </a:spcBef>
              <a:spcAft>
                <a:spcPct val="20000"/>
              </a:spcAft>
              <a:buSzPct val="90000"/>
            </a:pPr>
            <a:r>
              <a:rPr lang="en-US" dirty="0"/>
              <a:t>Sharp-force trauma, blunt-force trauma, gunshot wounds, and knife wounds all have distinctive patterns. </a:t>
            </a:r>
          </a:p>
          <a:p>
            <a:pPr>
              <a:lnSpc>
                <a:spcPct val="90000"/>
              </a:lnSpc>
              <a:spcBef>
                <a:spcPct val="0"/>
              </a:spcBef>
              <a:spcAft>
                <a:spcPct val="20000"/>
              </a:spcAft>
            </a:pPr>
            <a:endParaRPr lang="en-US" dirty="0"/>
          </a:p>
        </p:txBody>
      </p:sp>
      <p:sp>
        <p:nvSpPr>
          <p:cNvPr id="4" name="Footer Placeholder 3"/>
          <p:cNvSpPr>
            <a:spLocks noGrp="1"/>
          </p:cNvSpPr>
          <p:nvPr>
            <p:ph type="ftr" sz="quarter" idx="11"/>
          </p:nvPr>
        </p:nvSpPr>
        <p:spPr/>
        <p:txBody>
          <a:bodyPr/>
          <a:lstStyle/>
          <a:p>
            <a:r>
              <a:rPr lang="en-US"/>
              <a:t>Forensic Science: Fundamentals &amp; Investigations, Chapter 13 </a:t>
            </a:r>
          </a:p>
        </p:txBody>
      </p:sp>
      <p:sp>
        <p:nvSpPr>
          <p:cNvPr id="5" name="Slide Number Placeholder 4"/>
          <p:cNvSpPr>
            <a:spLocks noGrp="1"/>
          </p:cNvSpPr>
          <p:nvPr>
            <p:ph type="sldNum" sz="quarter" idx="12"/>
          </p:nvPr>
        </p:nvSpPr>
        <p:spPr/>
        <p:txBody>
          <a:bodyPr/>
          <a:lstStyle/>
          <a:p>
            <a:fld id="{FE8B8B8C-A5A9-BD40-BECD-E74EEA1BA082}" type="slidenum">
              <a:rPr lang="en-US"/>
              <a:pPr/>
              <a:t>19</a:t>
            </a:fld>
            <a:endParaRPr lang="en-US"/>
          </a:p>
        </p:txBody>
      </p:sp>
    </p:spTree>
    <p:extLst>
      <p:ext uri="{BB962C8B-B14F-4D97-AF65-F5344CB8AC3E}">
        <p14:creationId xmlns:p14="http://schemas.microsoft.com/office/powerpoint/2010/main" val="19192847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fade">
                                      <p:cBhvr>
                                        <p:cTn id="7" dur="2000"/>
                                        <p:tgtEl>
                                          <p:spTgt spid="829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Effect transition="in" filter="fade">
                                      <p:cBhvr>
                                        <p:cTn id="12" dur="2000"/>
                                        <p:tgtEl>
                                          <p:spTgt spid="829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947">
                                            <p:txEl>
                                              <p:pRg st="1" end="1"/>
                                            </p:txEl>
                                          </p:spTgt>
                                        </p:tgtEl>
                                        <p:attrNameLst>
                                          <p:attrName>style.visibility</p:attrName>
                                        </p:attrNameLst>
                                      </p:cBhvr>
                                      <p:to>
                                        <p:strVal val="visible"/>
                                      </p:to>
                                    </p:set>
                                    <p:animEffect transition="in" filter="fade">
                                      <p:cBhvr>
                                        <p:cTn id="17" dur="2000"/>
                                        <p:tgtEl>
                                          <p:spTgt spid="829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947">
                                            <p:txEl>
                                              <p:pRg st="2" end="2"/>
                                            </p:txEl>
                                          </p:spTgt>
                                        </p:tgtEl>
                                        <p:attrNameLst>
                                          <p:attrName>style.visibility</p:attrName>
                                        </p:attrNameLst>
                                      </p:cBhvr>
                                      <p:to>
                                        <p:strVal val="visible"/>
                                      </p:to>
                                    </p:set>
                                    <p:animEffect transition="in" filter="fade">
                                      <p:cBhvr>
                                        <p:cTn id="22" dur="2000"/>
                                        <p:tgtEl>
                                          <p:spTgt spid="82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AutoShape 2"/>
          <p:cNvSpPr>
            <a:spLocks noGrp="1" noChangeArrowheads="1"/>
          </p:cNvSpPr>
          <p:nvPr>
            <p:ph type="title"/>
          </p:nvPr>
        </p:nvSpPr>
        <p:spPr>
          <a:xfrm>
            <a:off x="203233" y="381000"/>
            <a:ext cx="6781800" cy="1066800"/>
          </a:xfrm>
        </p:spPr>
        <p:txBody>
          <a:bodyPr/>
          <a:lstStyle/>
          <a:p>
            <a:r>
              <a:rPr lang="en-US" dirty="0">
                <a:solidFill>
                  <a:srgbClr val="53A753"/>
                </a:solidFill>
                <a:effectLst>
                  <a:outerShdw blurRad="38100" dist="38100" dir="2700000" algn="tl">
                    <a:srgbClr val="DDDDDD"/>
                  </a:outerShdw>
                </a:effectLst>
              </a:rPr>
              <a:t>What Bones Can Tell Us </a:t>
            </a:r>
            <a:endParaRPr lang="en-US" sz="2000" b="0" i="1" dirty="0">
              <a:solidFill>
                <a:schemeClr val="tx1"/>
              </a:solidFill>
            </a:endParaRPr>
          </a:p>
        </p:txBody>
      </p:sp>
      <p:sp>
        <p:nvSpPr>
          <p:cNvPr id="70659" name="Rectangle 3"/>
          <p:cNvSpPr>
            <a:spLocks noGrp="1" noChangeArrowheads="1"/>
          </p:cNvSpPr>
          <p:nvPr>
            <p:ph idx="1"/>
          </p:nvPr>
        </p:nvSpPr>
        <p:spPr>
          <a:xfrm>
            <a:off x="448212" y="1666875"/>
            <a:ext cx="8695788" cy="4886325"/>
          </a:xfrm>
        </p:spPr>
        <p:txBody>
          <a:bodyPr>
            <a:normAutofit/>
          </a:bodyPr>
          <a:lstStyle/>
          <a:p>
            <a:pPr marL="533400" indent="-533400">
              <a:lnSpc>
                <a:spcPct val="90000"/>
              </a:lnSpc>
              <a:spcBef>
                <a:spcPct val="0"/>
              </a:spcBef>
              <a:spcAft>
                <a:spcPct val="30000"/>
              </a:spcAft>
              <a:buSzPct val="90000"/>
            </a:pPr>
            <a:r>
              <a:rPr lang="en-US" b="1" dirty="0"/>
              <a:t>Osteology</a:t>
            </a:r>
            <a:r>
              <a:rPr lang="en-US" dirty="0"/>
              <a:t> is the study of bones  </a:t>
            </a:r>
          </a:p>
          <a:p>
            <a:pPr marL="533400" indent="-533400">
              <a:lnSpc>
                <a:spcPct val="90000"/>
              </a:lnSpc>
              <a:spcBef>
                <a:spcPct val="0"/>
              </a:spcBef>
              <a:spcAft>
                <a:spcPct val="30000"/>
              </a:spcAft>
              <a:buSzPct val="90000"/>
            </a:pPr>
            <a:r>
              <a:rPr lang="en-US" dirty="0" smtClean="0"/>
              <a:t>There are 206 </a:t>
            </a:r>
            <a:r>
              <a:rPr lang="en-US" dirty="0"/>
              <a:t>bones in an </a:t>
            </a:r>
            <a:r>
              <a:rPr lang="en-US" dirty="0" smtClean="0"/>
              <a:t>adult (if they have all they are supposed to have) </a:t>
            </a:r>
            <a:r>
              <a:rPr lang="en-US" dirty="0"/>
              <a:t>and over 300 in a </a:t>
            </a:r>
            <a:r>
              <a:rPr lang="en-US" dirty="0" smtClean="0"/>
              <a:t>baby</a:t>
            </a:r>
            <a:endParaRPr lang="en-US" dirty="0"/>
          </a:p>
          <a:p>
            <a:pPr marL="533400" indent="-533400">
              <a:lnSpc>
                <a:spcPct val="90000"/>
              </a:lnSpc>
              <a:spcBef>
                <a:spcPct val="0"/>
              </a:spcBef>
              <a:spcAft>
                <a:spcPct val="30000"/>
              </a:spcAft>
              <a:buSzPct val="90000"/>
            </a:pPr>
            <a:r>
              <a:rPr lang="en-US" dirty="0"/>
              <a:t>Bones contain a record of the physical life. </a:t>
            </a:r>
          </a:p>
          <a:p>
            <a:pPr marL="533400" indent="-533400">
              <a:lnSpc>
                <a:spcPct val="90000"/>
              </a:lnSpc>
              <a:spcBef>
                <a:spcPct val="0"/>
              </a:spcBef>
              <a:spcAft>
                <a:spcPct val="30000"/>
              </a:spcAft>
              <a:buSzPct val="90000"/>
            </a:pPr>
            <a:r>
              <a:rPr lang="en-US" dirty="0"/>
              <a:t>Analyzing bones can reveal clues to such things as gender, age, height, and health. </a:t>
            </a:r>
          </a:p>
        </p:txBody>
      </p:sp>
      <p:sp>
        <p:nvSpPr>
          <p:cNvPr id="5" name="Footer Placeholder 3"/>
          <p:cNvSpPr>
            <a:spLocks noGrp="1"/>
          </p:cNvSpPr>
          <p:nvPr>
            <p:ph type="ftr" sz="quarter" idx="11"/>
          </p:nvPr>
        </p:nvSpPr>
        <p:spPr/>
        <p:txBody>
          <a:bodyPr/>
          <a:lstStyle/>
          <a:p>
            <a:r>
              <a:rPr lang="en-US"/>
              <a:t>Forensic Science: Fundamentals &amp; Investigations, Chapter 13 </a:t>
            </a:r>
          </a:p>
        </p:txBody>
      </p:sp>
      <p:sp>
        <p:nvSpPr>
          <p:cNvPr id="6" name="Slide Number Placeholder 4"/>
          <p:cNvSpPr>
            <a:spLocks noGrp="1"/>
          </p:cNvSpPr>
          <p:nvPr>
            <p:ph type="sldNum" sz="quarter" idx="12"/>
          </p:nvPr>
        </p:nvSpPr>
        <p:spPr/>
        <p:txBody>
          <a:bodyPr/>
          <a:lstStyle/>
          <a:p>
            <a:fld id="{7BFD60CC-442D-2B44-B277-6CFC4A671FF3}" type="slidenum">
              <a:rPr lang="en-US"/>
              <a:pPr/>
              <a:t>2</a:t>
            </a:fld>
            <a:endParaRPr lang="en-US"/>
          </a:p>
        </p:txBody>
      </p:sp>
      <p:pic>
        <p:nvPicPr>
          <p:cNvPr id="70663" name="Picture 7" descr="skeleton_exercis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33260" y="5084444"/>
            <a:ext cx="19050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1096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2000"/>
                                        <p:tgtEl>
                                          <p:spTgt spid="70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659">
                                            <p:txEl>
                                              <p:pRg st="0" end="0"/>
                                            </p:txEl>
                                          </p:spTgt>
                                        </p:tgtEl>
                                        <p:attrNameLst>
                                          <p:attrName>style.visibility</p:attrName>
                                        </p:attrNameLst>
                                      </p:cBhvr>
                                      <p:to>
                                        <p:strVal val="visible"/>
                                      </p:to>
                                    </p:set>
                                    <p:animEffect transition="in" filter="fade">
                                      <p:cBhvr>
                                        <p:cTn id="12" dur="2000"/>
                                        <p:tgtEl>
                                          <p:spTgt spid="706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659">
                                            <p:txEl>
                                              <p:pRg st="1" end="1"/>
                                            </p:txEl>
                                          </p:spTgt>
                                        </p:tgtEl>
                                        <p:attrNameLst>
                                          <p:attrName>style.visibility</p:attrName>
                                        </p:attrNameLst>
                                      </p:cBhvr>
                                      <p:to>
                                        <p:strVal val="visible"/>
                                      </p:to>
                                    </p:set>
                                    <p:animEffect transition="in" filter="fade">
                                      <p:cBhvr>
                                        <p:cTn id="17" dur="2000"/>
                                        <p:tgtEl>
                                          <p:spTgt spid="706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659">
                                            <p:txEl>
                                              <p:pRg st="2" end="2"/>
                                            </p:txEl>
                                          </p:spTgt>
                                        </p:tgtEl>
                                        <p:attrNameLst>
                                          <p:attrName>style.visibility</p:attrName>
                                        </p:attrNameLst>
                                      </p:cBhvr>
                                      <p:to>
                                        <p:strVal val="visible"/>
                                      </p:to>
                                    </p:set>
                                    <p:animEffect transition="in" filter="fade">
                                      <p:cBhvr>
                                        <p:cTn id="22" dur="2000"/>
                                        <p:tgtEl>
                                          <p:spTgt spid="7065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0659">
                                            <p:txEl>
                                              <p:pRg st="3" end="3"/>
                                            </p:txEl>
                                          </p:spTgt>
                                        </p:tgtEl>
                                        <p:attrNameLst>
                                          <p:attrName>style.visibility</p:attrName>
                                        </p:attrNameLst>
                                      </p:cBhvr>
                                      <p:to>
                                        <p:strVal val="visible"/>
                                      </p:to>
                                    </p:set>
                                    <p:animEffect transition="in" filter="fade">
                                      <p:cBhvr>
                                        <p:cTn id="27" dur="2000"/>
                                        <p:tgtEl>
                                          <p:spTgt spid="70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5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AutoShape 2"/>
          <p:cNvSpPr>
            <a:spLocks noGrp="1" noChangeArrowheads="1"/>
          </p:cNvSpPr>
          <p:nvPr>
            <p:ph type="title"/>
          </p:nvPr>
        </p:nvSpPr>
        <p:spPr>
          <a:xfrm>
            <a:off x="245174" y="290639"/>
            <a:ext cx="5867400" cy="1143000"/>
          </a:xfrm>
        </p:spPr>
        <p:txBody>
          <a:bodyPr>
            <a:normAutofit/>
          </a:bodyPr>
          <a:lstStyle/>
          <a:p>
            <a:r>
              <a:rPr lang="en-US" sz="4400" b="0" dirty="0"/>
              <a:t>Facial </a:t>
            </a:r>
            <a:r>
              <a:rPr lang="en-US" sz="4400" b="0" dirty="0" smtClean="0"/>
              <a:t>Reconstruction</a:t>
            </a:r>
            <a:endParaRPr lang="en-US" sz="4400" b="0" dirty="0"/>
          </a:p>
        </p:txBody>
      </p:sp>
      <p:sp>
        <p:nvSpPr>
          <p:cNvPr id="139267" name="Rectangle 3"/>
          <p:cNvSpPr>
            <a:spLocks noGrp="1" noChangeArrowheads="1"/>
          </p:cNvSpPr>
          <p:nvPr>
            <p:ph type="body" sz="half" idx="1"/>
          </p:nvPr>
        </p:nvSpPr>
        <p:spPr>
          <a:xfrm>
            <a:off x="84138" y="1444428"/>
            <a:ext cx="5791200" cy="4114800"/>
          </a:xfrm>
        </p:spPr>
        <p:txBody>
          <a:bodyPr/>
          <a:lstStyle/>
          <a:p>
            <a:pPr>
              <a:buFont typeface="Wingdings" charset="0"/>
              <a:buNone/>
            </a:pPr>
            <a:r>
              <a:rPr lang="en-US" sz="2400" dirty="0"/>
              <a:t>	After determining the sex, age, and race of an individual, facial features can be built upon a skull to assist in identification. Erasers are used to make tissue depths at various points on the skull. Clay is used to build  around these markers and facial features are molded.</a:t>
            </a:r>
          </a:p>
          <a:p>
            <a:pPr>
              <a:lnSpc>
                <a:spcPct val="90000"/>
              </a:lnSpc>
            </a:pPr>
            <a:endParaRPr lang="en-US" sz="2400" dirty="0"/>
          </a:p>
        </p:txBody>
      </p:sp>
      <p:pic>
        <p:nvPicPr>
          <p:cNvPr id="139268"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t="17048" b="17048"/>
          <a:stretch>
            <a:fillRect/>
          </a:stretch>
        </p:blipFill>
        <p:spPr>
          <a:xfrm>
            <a:off x="1124867" y="4360464"/>
            <a:ext cx="4987707" cy="2362599"/>
          </a:xfrm>
          <a:noFill/>
          <a:ln/>
        </p:spPr>
      </p:pic>
      <p:pic>
        <p:nvPicPr>
          <p:cNvPr id="139269" name="Picture 5"/>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875338" y="1755348"/>
            <a:ext cx="3314143" cy="1979437"/>
          </a:xfrm>
          <a:noFill/>
          <a:ln/>
        </p:spPr>
      </p:pic>
      <p:sp>
        <p:nvSpPr>
          <p:cNvPr id="7" name="Slide Number Placeholder 6"/>
          <p:cNvSpPr>
            <a:spLocks noGrp="1"/>
          </p:cNvSpPr>
          <p:nvPr>
            <p:ph type="sldNum" sz="quarter" idx="11"/>
          </p:nvPr>
        </p:nvSpPr>
        <p:spPr/>
        <p:txBody>
          <a:bodyPr/>
          <a:lstStyle/>
          <a:p>
            <a:fld id="{C75510B4-31F7-7E46-B6EC-8352757F2B19}" type="slidenum">
              <a:rPr lang="en-US"/>
              <a:pPr/>
              <a:t>20</a:t>
            </a:fld>
            <a:endParaRPr lang="en-US"/>
          </a:p>
        </p:txBody>
      </p:sp>
    </p:spTree>
    <p:extLst>
      <p:ext uri="{BB962C8B-B14F-4D97-AF65-F5344CB8AC3E}">
        <p14:creationId xmlns:p14="http://schemas.microsoft.com/office/powerpoint/2010/main" val="1246679831"/>
      </p:ext>
    </p:extLst>
  </p:cSld>
  <p:clrMapOvr>
    <a:masterClrMapping/>
  </p:clrMapOvr>
  <p:transition>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4" name="AutoShape 8"/>
          <p:cNvSpPr>
            <a:spLocks noGrp="1" noChangeArrowheads="1"/>
          </p:cNvSpPr>
          <p:nvPr>
            <p:ph type="title"/>
          </p:nvPr>
        </p:nvSpPr>
        <p:spPr>
          <a:xfrm>
            <a:off x="239086" y="190500"/>
            <a:ext cx="7924800" cy="1143000"/>
          </a:xfrm>
        </p:spPr>
        <p:txBody>
          <a:bodyPr>
            <a:normAutofit/>
          </a:bodyPr>
          <a:lstStyle/>
          <a:p>
            <a:r>
              <a:rPr lang="en-US" sz="4400" b="0" dirty="0"/>
              <a:t>Facial Reconstruction</a:t>
            </a:r>
            <a:endParaRPr lang="en-US" sz="4400" dirty="0">
              <a:solidFill>
                <a:schemeClr val="bg2"/>
              </a:solidFill>
            </a:endParaRPr>
          </a:p>
        </p:txBody>
      </p:sp>
      <p:sp>
        <p:nvSpPr>
          <p:cNvPr id="101386" name="Rectangle 10"/>
          <p:cNvSpPr>
            <a:spLocks noGrp="1" noChangeArrowheads="1"/>
          </p:cNvSpPr>
          <p:nvPr>
            <p:ph type="body" sz="half" idx="2"/>
          </p:nvPr>
        </p:nvSpPr>
        <p:spPr>
          <a:xfrm>
            <a:off x="4567709" y="2012353"/>
            <a:ext cx="4383088" cy="4229697"/>
          </a:xfrm>
        </p:spPr>
        <p:txBody>
          <a:bodyPr>
            <a:normAutofit/>
          </a:bodyPr>
          <a:lstStyle/>
          <a:p>
            <a:pPr marL="457200" indent="-457200"/>
            <a:r>
              <a:rPr lang="en-US" sz="2800" dirty="0"/>
              <a:t>Add tissue depth markers</a:t>
            </a:r>
          </a:p>
          <a:p>
            <a:pPr marL="838200" lvl="1" indent="-381000"/>
            <a:r>
              <a:rPr lang="en-US" dirty="0"/>
              <a:t>Based on largely on sex and race</a:t>
            </a:r>
          </a:p>
          <a:p>
            <a:pPr marL="457200" indent="-457200"/>
            <a:r>
              <a:rPr lang="en-US" sz="2800" dirty="0"/>
              <a:t>Begin to add common fat deposits and underlying muscles</a:t>
            </a:r>
          </a:p>
        </p:txBody>
      </p:sp>
      <p:sp>
        <p:nvSpPr>
          <p:cNvPr id="8" name="Slide Number Placeholder 5"/>
          <p:cNvSpPr>
            <a:spLocks noGrp="1"/>
          </p:cNvSpPr>
          <p:nvPr>
            <p:ph type="sldNum" sz="quarter" idx="11"/>
          </p:nvPr>
        </p:nvSpPr>
        <p:spPr/>
        <p:txBody>
          <a:bodyPr/>
          <a:lstStyle/>
          <a:p>
            <a:fld id="{24732E0B-B9D4-224C-BFFC-409694ACF037}" type="slidenum">
              <a:rPr lang="en-US"/>
              <a:pPr/>
              <a:t>21</a:t>
            </a:fld>
            <a:endParaRPr lang="en-US"/>
          </a:p>
        </p:txBody>
      </p:sp>
      <p:pic>
        <p:nvPicPr>
          <p:cNvPr id="101379" name="Picture 3" descr="pear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9691"/>
            <a:ext cx="2127250" cy="3088509"/>
          </a:xfrm>
          <a:prstGeom prst="rect">
            <a:avLst/>
          </a:prstGeom>
          <a:noFill/>
          <a:extLst>
            <a:ext uri="{909E8E84-426E-40DD-AFC4-6F175D3DCCD1}">
              <a14:hiddenFill xmlns:a14="http://schemas.microsoft.com/office/drawing/2010/main">
                <a:solidFill>
                  <a:srgbClr val="FFFFFF"/>
                </a:solidFill>
              </a14:hiddenFill>
            </a:ext>
          </a:extLst>
        </p:spPr>
      </p:pic>
      <p:pic>
        <p:nvPicPr>
          <p:cNvPr id="101380" name="Picture 4" descr="pearl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2231" y="1755349"/>
            <a:ext cx="2225478" cy="2293158"/>
          </a:xfrm>
          <a:prstGeom prst="rect">
            <a:avLst/>
          </a:prstGeom>
          <a:noFill/>
          <a:extLst>
            <a:ext uri="{909E8E84-426E-40DD-AFC4-6F175D3DCCD1}">
              <a14:hiddenFill xmlns:a14="http://schemas.microsoft.com/office/drawing/2010/main">
                <a:solidFill>
                  <a:srgbClr val="FFFFFF"/>
                </a:solidFill>
              </a14:hiddenFill>
            </a:ext>
          </a:extLst>
        </p:spPr>
      </p:pic>
      <p:pic>
        <p:nvPicPr>
          <p:cNvPr id="101382" name="Picture 6" descr="pearl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8887" y="4343400"/>
            <a:ext cx="2226083" cy="290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943954"/>
      </p:ext>
    </p:extLst>
  </p:cSld>
  <p:clrMapOvr>
    <a:masterClrMapping/>
  </p:clrMapOvr>
  <p:transition>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3D8FBBAF-0038-A246-8BF0-87D35BA14FE9}" type="slidenum">
              <a:rPr lang="en-US"/>
              <a:pPr/>
              <a:t>22</a:t>
            </a:fld>
            <a:endParaRPr lang="en-US"/>
          </a:p>
        </p:txBody>
      </p:sp>
      <p:sp>
        <p:nvSpPr>
          <p:cNvPr id="102402" name="Text Box 2"/>
          <p:cNvSpPr txBox="1">
            <a:spLocks noChangeArrowheads="1"/>
          </p:cNvSpPr>
          <p:nvPr/>
        </p:nvSpPr>
        <p:spPr bwMode="auto">
          <a:xfrm>
            <a:off x="313352" y="346322"/>
            <a:ext cx="5638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4400" b="0" dirty="0" smtClean="0">
                <a:solidFill>
                  <a:schemeClr val="accent1"/>
                </a:solidFill>
                <a:latin typeface="+mj-lt"/>
              </a:rPr>
              <a:t>Facial</a:t>
            </a:r>
            <a:r>
              <a:rPr lang="en-US" sz="4400" b="0" dirty="0" smtClean="0"/>
              <a:t> </a:t>
            </a:r>
            <a:r>
              <a:rPr lang="en-US" sz="4400" b="0" dirty="0" smtClean="0">
                <a:solidFill>
                  <a:srgbClr val="F0AD00"/>
                </a:solidFill>
              </a:rPr>
              <a:t>Reconstruction</a:t>
            </a:r>
            <a:endParaRPr lang="en-US" sz="4400" b="1" dirty="0">
              <a:solidFill>
                <a:srgbClr val="F0AD00"/>
              </a:solidFill>
            </a:endParaRPr>
          </a:p>
        </p:txBody>
      </p:sp>
      <p:pic>
        <p:nvPicPr>
          <p:cNvPr id="102403" name="Picture 3" descr="pearl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3082"/>
            <a:ext cx="1921461" cy="2652636"/>
          </a:xfrm>
          <a:prstGeom prst="rect">
            <a:avLst/>
          </a:prstGeom>
          <a:noFill/>
          <a:extLst>
            <a:ext uri="{909E8E84-426E-40DD-AFC4-6F175D3DCCD1}">
              <a14:hiddenFill xmlns:a14="http://schemas.microsoft.com/office/drawing/2010/main">
                <a:solidFill>
                  <a:srgbClr val="FFFFFF"/>
                </a:solidFill>
              </a14:hiddenFill>
            </a:ext>
          </a:extLst>
        </p:spPr>
      </p:pic>
      <p:pic>
        <p:nvPicPr>
          <p:cNvPr id="102405" name="Picture 5" descr="pearl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684" y="1584515"/>
            <a:ext cx="1965724" cy="2561203"/>
          </a:xfrm>
          <a:prstGeom prst="rect">
            <a:avLst/>
          </a:prstGeom>
          <a:noFill/>
          <a:extLst>
            <a:ext uri="{909E8E84-426E-40DD-AFC4-6F175D3DCCD1}">
              <a14:hiddenFill xmlns:a14="http://schemas.microsoft.com/office/drawing/2010/main">
                <a:solidFill>
                  <a:srgbClr val="FFFFFF"/>
                </a:solidFill>
              </a14:hiddenFill>
            </a:ext>
          </a:extLst>
        </p:spPr>
      </p:pic>
      <p:pic>
        <p:nvPicPr>
          <p:cNvPr id="102406" name="Picture 6" descr="pearl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9564"/>
            <a:ext cx="1970137" cy="2748436"/>
          </a:xfrm>
          <a:prstGeom prst="rect">
            <a:avLst/>
          </a:prstGeom>
          <a:noFill/>
          <a:extLst>
            <a:ext uri="{909E8E84-426E-40DD-AFC4-6F175D3DCCD1}">
              <a14:hiddenFill xmlns:a14="http://schemas.microsoft.com/office/drawing/2010/main">
                <a:solidFill>
                  <a:srgbClr val="FFFFFF"/>
                </a:solidFill>
              </a14:hiddenFill>
            </a:ext>
          </a:extLst>
        </p:spPr>
      </p:pic>
      <p:sp>
        <p:nvSpPr>
          <p:cNvPr id="102409" name="Text Box 9"/>
          <p:cNvSpPr txBox="1">
            <a:spLocks noChangeArrowheads="1"/>
          </p:cNvSpPr>
          <p:nvPr/>
        </p:nvSpPr>
        <p:spPr bwMode="auto">
          <a:xfrm>
            <a:off x="4648200" y="1584515"/>
            <a:ext cx="409194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400" dirty="0">
                <a:solidFill>
                  <a:srgbClr val="000000"/>
                </a:solidFill>
              </a:rPr>
              <a:t>Add muscle to average depth for race</a:t>
            </a:r>
          </a:p>
          <a:p>
            <a:pPr eaLnBrk="1" hangingPunct="1">
              <a:spcBef>
                <a:spcPct val="50000"/>
              </a:spcBef>
            </a:pPr>
            <a:r>
              <a:rPr lang="en-US" sz="2400" dirty="0">
                <a:solidFill>
                  <a:srgbClr val="000000"/>
                </a:solidFill>
              </a:rPr>
              <a:t>Add skin, nose, </a:t>
            </a:r>
            <a:r>
              <a:rPr lang="en-US" sz="2400" dirty="0" smtClean="0">
                <a:solidFill>
                  <a:srgbClr val="000000"/>
                </a:solidFill>
              </a:rPr>
              <a:t>ears</a:t>
            </a:r>
          </a:p>
          <a:p>
            <a:pPr eaLnBrk="1" hangingPunct="1">
              <a:spcBef>
                <a:spcPct val="50000"/>
              </a:spcBef>
            </a:pPr>
            <a:endParaRPr lang="en-US" sz="2400" dirty="0">
              <a:solidFill>
                <a:srgbClr val="000000"/>
              </a:solidFill>
            </a:endParaRPr>
          </a:p>
          <a:p>
            <a:r>
              <a:rPr lang="en-US" sz="2400" dirty="0">
                <a:solidFill>
                  <a:srgbClr val="000000"/>
                </a:solidFill>
              </a:rPr>
              <a:t>Add features related to age and race (wrinkles, eye and hair color</a:t>
            </a:r>
            <a:r>
              <a:rPr lang="en-US" sz="2400" dirty="0" smtClean="0">
                <a:solidFill>
                  <a:srgbClr val="000000"/>
                </a:solidFill>
              </a:rPr>
              <a:t>)</a:t>
            </a:r>
          </a:p>
          <a:p>
            <a:endParaRPr lang="en-US" sz="2400" dirty="0" smtClean="0">
              <a:solidFill>
                <a:srgbClr val="000000"/>
              </a:solidFill>
            </a:endParaRPr>
          </a:p>
          <a:p>
            <a:r>
              <a:rPr lang="en-US" sz="2400" dirty="0" smtClean="0"/>
              <a:t>Add clothing </a:t>
            </a:r>
            <a:r>
              <a:rPr lang="en-US" sz="2400" dirty="0" err="1" smtClean="0"/>
              <a:t>etc</a:t>
            </a:r>
            <a:r>
              <a:rPr lang="en-US" sz="2400" dirty="0" smtClean="0"/>
              <a:t> appropriate for the time period, religious affiliations, </a:t>
            </a:r>
            <a:r>
              <a:rPr lang="en-US" sz="2400" dirty="0" err="1" smtClean="0"/>
              <a:t>etc</a:t>
            </a:r>
            <a:endParaRPr lang="en-US" sz="2400" dirty="0" smtClean="0"/>
          </a:p>
          <a:p>
            <a:endParaRPr lang="en-US" sz="2400" dirty="0">
              <a:solidFill>
                <a:srgbClr val="000000"/>
              </a:solidFill>
            </a:endParaRPr>
          </a:p>
        </p:txBody>
      </p:sp>
      <p:pic>
        <p:nvPicPr>
          <p:cNvPr id="9" name="Picture 3" descr="pearl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0137" y="4103235"/>
            <a:ext cx="2096219" cy="284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674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9" name="Picture 5" descr="FR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3985" b="3985"/>
          <a:stretch>
            <a:fillRect/>
          </a:stretch>
        </p:blipFill>
        <p:spPr>
          <a:xfrm>
            <a:off x="-469787" y="2998788"/>
            <a:ext cx="3770313" cy="3724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03430" name="Picture 6" descr="FR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300526" y="1684961"/>
            <a:ext cx="2633247" cy="28087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8" name="Footer Placeholder 5"/>
          <p:cNvSpPr>
            <a:spLocks noGrp="1"/>
          </p:cNvSpPr>
          <p:nvPr>
            <p:ph type="ftr" sz="quarter" idx="10"/>
          </p:nvPr>
        </p:nvSpPr>
        <p:spPr/>
        <p:txBody>
          <a:bodyPr/>
          <a:lstStyle/>
          <a:p>
            <a:r>
              <a:rPr lang="en-US"/>
              <a:t>Forensic Science: Fundamentals &amp; Investigations, Chapter 13 </a:t>
            </a:r>
          </a:p>
        </p:txBody>
      </p:sp>
      <p:sp>
        <p:nvSpPr>
          <p:cNvPr id="9" name="Slide Number Placeholder 6"/>
          <p:cNvSpPr>
            <a:spLocks noGrp="1"/>
          </p:cNvSpPr>
          <p:nvPr>
            <p:ph type="sldNum" sz="quarter" idx="11"/>
          </p:nvPr>
        </p:nvSpPr>
        <p:spPr/>
        <p:txBody>
          <a:bodyPr/>
          <a:lstStyle/>
          <a:p>
            <a:fld id="{916A5F53-F7C3-6D4A-AA30-66424C78F146}" type="slidenum">
              <a:rPr lang="en-US"/>
              <a:pPr/>
              <a:t>23</a:t>
            </a:fld>
            <a:endParaRPr lang="en-US"/>
          </a:p>
        </p:txBody>
      </p:sp>
      <p:sp>
        <p:nvSpPr>
          <p:cNvPr id="103426" name="Text Box 2"/>
          <p:cNvSpPr txBox="1">
            <a:spLocks noChangeArrowheads="1"/>
          </p:cNvSpPr>
          <p:nvPr/>
        </p:nvSpPr>
        <p:spPr bwMode="auto">
          <a:xfrm>
            <a:off x="239883" y="654843"/>
            <a:ext cx="5410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4400" b="1" dirty="0">
                <a:solidFill>
                  <a:schemeClr val="accent1"/>
                </a:solidFill>
                <a:latin typeface="+mj-lt"/>
              </a:rPr>
              <a:t>Facial Reconstruction</a:t>
            </a:r>
          </a:p>
        </p:txBody>
      </p:sp>
      <p:pic>
        <p:nvPicPr>
          <p:cNvPr id="10" name="Picture 7" descr="F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101272" y="3612423"/>
            <a:ext cx="3042728" cy="32455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113685088"/>
      </p:ext>
    </p:extLst>
  </p:cSld>
  <p:clrMapOvr>
    <a:masterClrMapping/>
  </p:clrMapOvr>
  <p:transition>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AutoShape 2"/>
          <p:cNvSpPr>
            <a:spLocks noGrp="1" noChangeArrowheads="1"/>
          </p:cNvSpPr>
          <p:nvPr>
            <p:ph type="title"/>
          </p:nvPr>
        </p:nvSpPr>
        <p:spPr>
          <a:xfrm>
            <a:off x="457200" y="271965"/>
            <a:ext cx="5943600" cy="1143000"/>
          </a:xfrm>
        </p:spPr>
        <p:txBody>
          <a:bodyPr>
            <a:normAutofit/>
          </a:bodyPr>
          <a:lstStyle/>
          <a:p>
            <a:r>
              <a:rPr lang="en-US" sz="4400" b="0" dirty="0" smtClean="0"/>
              <a:t>Real Life</a:t>
            </a:r>
            <a:endParaRPr lang="en-US" sz="4400" b="0" dirty="0"/>
          </a:p>
        </p:txBody>
      </p:sp>
      <p:sp>
        <p:nvSpPr>
          <p:cNvPr id="141315" name="Rectangle 3"/>
          <p:cNvSpPr>
            <a:spLocks noGrp="1" noChangeArrowheads="1"/>
          </p:cNvSpPr>
          <p:nvPr>
            <p:ph type="body" sz="half" idx="1"/>
          </p:nvPr>
        </p:nvSpPr>
        <p:spPr>
          <a:xfrm>
            <a:off x="457200" y="1820656"/>
            <a:ext cx="8458200" cy="4114800"/>
          </a:xfrm>
        </p:spPr>
        <p:txBody>
          <a:bodyPr/>
          <a:lstStyle/>
          <a:p>
            <a:pPr>
              <a:spcBef>
                <a:spcPct val="40000"/>
              </a:spcBef>
              <a:buFont typeface="Wingdings" charset="0"/>
              <a:buNone/>
            </a:pPr>
            <a:r>
              <a:rPr lang="en-US" sz="2000" dirty="0"/>
              <a:t>	</a:t>
            </a:r>
            <a:r>
              <a:rPr lang="en-US" sz="2400" dirty="0"/>
              <a:t>John List killed his entire family, moved to a new town and assumed a new identity. Seventeen years later, Frank Bender reconstructed what he believed List would look like.  It was shown on </a:t>
            </a:r>
            <a:r>
              <a:rPr lang="en-US" sz="2400" dirty="0" smtClean="0"/>
              <a:t>America</a:t>
            </a:r>
            <a:r>
              <a:rPr lang="en-US" sz="2400" dirty="0" smtClean="0">
                <a:latin typeface="Arial"/>
              </a:rPr>
              <a:t>’</a:t>
            </a:r>
            <a:r>
              <a:rPr lang="en-US" sz="2400" dirty="0" smtClean="0"/>
              <a:t>s </a:t>
            </a:r>
            <a:r>
              <a:rPr lang="en-US" sz="2400" dirty="0"/>
              <a:t>Most Wanted, and he was turned in by the viewers almost immediately. . . looking very much like the reconstruction.</a:t>
            </a:r>
          </a:p>
          <a:p>
            <a:pPr>
              <a:spcBef>
                <a:spcPct val="40000"/>
              </a:spcBef>
              <a:buFont typeface="Wingdings" charset="0"/>
              <a:buNone/>
            </a:pPr>
            <a:r>
              <a:rPr lang="en-US" sz="2400" dirty="0"/>
              <a:t>	</a:t>
            </a:r>
          </a:p>
          <a:p>
            <a:pPr>
              <a:lnSpc>
                <a:spcPct val="90000"/>
              </a:lnSpc>
            </a:pPr>
            <a:endParaRPr lang="en-US" sz="2000" dirty="0"/>
          </a:p>
        </p:txBody>
      </p:sp>
      <p:sp>
        <p:nvSpPr>
          <p:cNvPr id="5" name="Slide Number Placeholder 5"/>
          <p:cNvSpPr>
            <a:spLocks noGrp="1"/>
          </p:cNvSpPr>
          <p:nvPr>
            <p:ph type="sldNum" sz="quarter" idx="11"/>
          </p:nvPr>
        </p:nvSpPr>
        <p:spPr/>
        <p:txBody>
          <a:bodyPr/>
          <a:lstStyle/>
          <a:p>
            <a:fld id="{B6B44C52-FD58-5E4B-A10E-24EA7E63B6FA}" type="slidenum">
              <a:rPr lang="en-US"/>
              <a:pPr/>
              <a:t>24</a:t>
            </a:fld>
            <a:endParaRPr lang="en-US"/>
          </a:p>
        </p:txBody>
      </p:sp>
      <p:pic>
        <p:nvPicPr>
          <p:cNvPr id="2" name="Picture 1"/>
          <p:cNvPicPr>
            <a:picLocks noChangeAspect="1"/>
          </p:cNvPicPr>
          <p:nvPr/>
        </p:nvPicPr>
        <p:blipFill>
          <a:blip r:embed="rId3"/>
          <a:stretch>
            <a:fillRect/>
          </a:stretch>
        </p:blipFill>
        <p:spPr>
          <a:xfrm>
            <a:off x="5524500" y="4178300"/>
            <a:ext cx="1905000" cy="2070100"/>
          </a:xfrm>
          <a:prstGeom prst="rect">
            <a:avLst/>
          </a:prstGeom>
        </p:spPr>
      </p:pic>
      <p:pic>
        <p:nvPicPr>
          <p:cNvPr id="3" name="Picture 2"/>
          <p:cNvPicPr>
            <a:picLocks noChangeAspect="1"/>
          </p:cNvPicPr>
          <p:nvPr/>
        </p:nvPicPr>
        <p:blipFill>
          <a:blip r:embed="rId4"/>
          <a:stretch>
            <a:fillRect/>
          </a:stretch>
        </p:blipFill>
        <p:spPr>
          <a:xfrm>
            <a:off x="6604000" y="0"/>
            <a:ext cx="2540000" cy="1549400"/>
          </a:xfrm>
          <a:prstGeom prst="rect">
            <a:avLst/>
          </a:prstGeom>
        </p:spPr>
      </p:pic>
      <p:pic>
        <p:nvPicPr>
          <p:cNvPr id="6" name="Picture 5"/>
          <p:cNvPicPr>
            <a:picLocks noChangeAspect="1"/>
          </p:cNvPicPr>
          <p:nvPr/>
        </p:nvPicPr>
        <p:blipFill>
          <a:blip r:embed="rId5"/>
          <a:stretch>
            <a:fillRect/>
          </a:stretch>
        </p:blipFill>
        <p:spPr>
          <a:xfrm>
            <a:off x="2268725" y="4178300"/>
            <a:ext cx="2540000" cy="2540000"/>
          </a:xfrm>
          <a:prstGeom prst="rect">
            <a:avLst/>
          </a:prstGeom>
        </p:spPr>
      </p:pic>
    </p:spTree>
    <p:extLst>
      <p:ext uri="{BB962C8B-B14F-4D97-AF65-F5344CB8AC3E}">
        <p14:creationId xmlns:p14="http://schemas.microsoft.com/office/powerpoint/2010/main" val="237576851"/>
      </p:ext>
    </p:extLst>
  </p:cSld>
  <p:clrMapOvr>
    <a:masterClrMapping/>
  </p:clrMapOvr>
  <p:transition>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AutoShape 2"/>
          <p:cNvSpPr>
            <a:spLocks noGrp="1" noChangeArrowheads="1"/>
          </p:cNvSpPr>
          <p:nvPr>
            <p:ph type="title"/>
          </p:nvPr>
        </p:nvSpPr>
        <p:spPr>
          <a:xfrm>
            <a:off x="277935" y="428878"/>
            <a:ext cx="5867400" cy="1143000"/>
          </a:xfrm>
        </p:spPr>
        <p:txBody>
          <a:bodyPr>
            <a:normAutofit/>
          </a:bodyPr>
          <a:lstStyle/>
          <a:p>
            <a:r>
              <a:rPr lang="en-US" sz="4400" b="0" dirty="0"/>
              <a:t>More Applications</a:t>
            </a:r>
          </a:p>
        </p:txBody>
      </p:sp>
      <p:sp>
        <p:nvSpPr>
          <p:cNvPr id="6" name="Footer Placeholder 3"/>
          <p:cNvSpPr>
            <a:spLocks noGrp="1"/>
          </p:cNvSpPr>
          <p:nvPr>
            <p:ph type="ftr" sz="quarter" idx="11"/>
          </p:nvPr>
        </p:nvSpPr>
        <p:spPr/>
        <p:txBody>
          <a:bodyPr/>
          <a:lstStyle/>
          <a:p>
            <a:r>
              <a:rPr lang="en-US"/>
              <a:t>Forensic Science: Fundamentals &amp; Investigations, Chapter 13 </a:t>
            </a:r>
          </a:p>
        </p:txBody>
      </p:sp>
      <p:sp>
        <p:nvSpPr>
          <p:cNvPr id="7" name="Slide Number Placeholder 4"/>
          <p:cNvSpPr>
            <a:spLocks noGrp="1"/>
          </p:cNvSpPr>
          <p:nvPr>
            <p:ph type="sldNum" sz="quarter" idx="12"/>
          </p:nvPr>
        </p:nvSpPr>
        <p:spPr/>
        <p:txBody>
          <a:bodyPr/>
          <a:lstStyle/>
          <a:p>
            <a:fld id="{FEA72618-73B7-BB45-8F5C-F4EF60933E9E}" type="slidenum">
              <a:rPr lang="en-US"/>
              <a:pPr/>
              <a:t>25</a:t>
            </a:fld>
            <a:endParaRPr lang="en-US"/>
          </a:p>
        </p:txBody>
      </p:sp>
      <p:pic>
        <p:nvPicPr>
          <p:cNvPr id="145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313" y="1981200"/>
            <a:ext cx="2452687" cy="1895475"/>
          </a:xfrm>
          <a:prstGeom prst="rect">
            <a:avLst/>
          </a:prstGeom>
          <a:noFill/>
          <a:extLst>
            <a:ext uri="{909E8E84-426E-40DD-AFC4-6F175D3DCCD1}">
              <a14:hiddenFill xmlns:a14="http://schemas.microsoft.com/office/drawing/2010/main">
                <a:solidFill>
                  <a:srgbClr val="FFFFFF"/>
                </a:solidFill>
              </a14:hiddenFill>
            </a:ext>
          </a:extLst>
        </p:spPr>
      </p:pic>
      <p:sp>
        <p:nvSpPr>
          <p:cNvPr id="145412" name="Rectangle 4"/>
          <p:cNvSpPr>
            <a:spLocks noChangeArrowheads="1"/>
          </p:cNvSpPr>
          <p:nvPr/>
        </p:nvSpPr>
        <p:spPr bwMode="auto">
          <a:xfrm>
            <a:off x="277935" y="1948082"/>
            <a:ext cx="5562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dirty="0"/>
              <a:t>Forensic experts may be called upon</a:t>
            </a:r>
          </a:p>
          <a:p>
            <a:r>
              <a:rPr lang="en-US" sz="2400" dirty="0"/>
              <a:t>to give information on the life and death</a:t>
            </a:r>
          </a:p>
          <a:p>
            <a:r>
              <a:rPr lang="en-US" sz="2400" dirty="0"/>
              <a:t>of humans and animals in unique</a:t>
            </a:r>
          </a:p>
          <a:p>
            <a:r>
              <a:rPr lang="en-US" sz="2400" dirty="0"/>
              <a:t>circumstances, including:</a:t>
            </a:r>
          </a:p>
          <a:p>
            <a:endParaRPr lang="en-US" sz="2400" dirty="0"/>
          </a:p>
        </p:txBody>
      </p:sp>
      <p:sp>
        <p:nvSpPr>
          <p:cNvPr id="145413" name="Rectangle 5"/>
          <p:cNvSpPr>
            <a:spLocks noChangeArrowheads="1"/>
          </p:cNvSpPr>
          <p:nvPr/>
        </p:nvSpPr>
        <p:spPr bwMode="auto">
          <a:xfrm>
            <a:off x="-205740" y="4098457"/>
            <a:ext cx="9349740" cy="264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742950" lvl="3" indent="-342900">
              <a:spcBef>
                <a:spcPct val="30000"/>
              </a:spcBef>
              <a:buFont typeface="Wingdings" charset="0"/>
              <a:buChar char="§"/>
            </a:pPr>
            <a:r>
              <a:rPr lang="en-US" sz="2400" dirty="0"/>
              <a:t>Mass Murder (Oklahoma bombing, plane crashes, World Trade Center)</a:t>
            </a:r>
          </a:p>
          <a:p>
            <a:pPr marL="742950" lvl="3" indent="-342900">
              <a:spcBef>
                <a:spcPct val="30000"/>
              </a:spcBef>
              <a:buFont typeface="Wingdings" charset="0"/>
              <a:buChar char="§"/>
            </a:pPr>
            <a:r>
              <a:rPr lang="en-US" sz="2400" dirty="0"/>
              <a:t>Earlier man (mummies, Iceman, </a:t>
            </a:r>
            <a:r>
              <a:rPr lang="en-US" sz="2400" dirty="0" err="1"/>
              <a:t>Lindow</a:t>
            </a:r>
            <a:r>
              <a:rPr lang="en-US" sz="2400" dirty="0"/>
              <a:t> man)</a:t>
            </a:r>
          </a:p>
          <a:p>
            <a:pPr marL="742950" lvl="3" indent="-342900">
              <a:spcBef>
                <a:spcPct val="30000"/>
              </a:spcBef>
              <a:buFont typeface="Wingdings" charset="0"/>
              <a:buChar char="§"/>
            </a:pPr>
            <a:r>
              <a:rPr lang="en-US" sz="2400" dirty="0"/>
              <a:t>Historical Significance (Holocaust, uncertain death of famous people)</a:t>
            </a:r>
          </a:p>
          <a:p>
            <a:pPr marL="742950" lvl="3" indent="-342900">
              <a:spcBef>
                <a:spcPct val="30000"/>
              </a:spcBef>
              <a:buFont typeface="Wingdings" charset="0"/>
              <a:buChar char="§"/>
            </a:pPr>
            <a:r>
              <a:rPr lang="en-US" sz="2400" dirty="0"/>
              <a:t>Prehistoric Animals (Dinosaurs)</a:t>
            </a:r>
          </a:p>
        </p:txBody>
      </p:sp>
    </p:spTree>
    <p:extLst>
      <p:ext uri="{BB962C8B-B14F-4D97-AF65-F5344CB8AC3E}">
        <p14:creationId xmlns:p14="http://schemas.microsoft.com/office/powerpoint/2010/main" val="3957336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Grp="1" noChangeArrowheads="1"/>
          </p:cNvSpPr>
          <p:nvPr>
            <p:ph type="title"/>
          </p:nvPr>
        </p:nvSpPr>
        <p:spPr>
          <a:xfrm>
            <a:off x="762000" y="187621"/>
            <a:ext cx="6858000" cy="990600"/>
          </a:xfrm>
        </p:spPr>
        <p:txBody>
          <a:bodyPr/>
          <a:lstStyle/>
          <a:p>
            <a:pPr>
              <a:lnSpc>
                <a:spcPct val="60000"/>
              </a:lnSpc>
            </a:pPr>
            <a:r>
              <a:rPr lang="en-US" sz="4800" dirty="0">
                <a:solidFill>
                  <a:srgbClr val="3A763A"/>
                </a:solidFill>
                <a:latin typeface="Kartika" charset="0"/>
              </a:rPr>
              <a:t>How Bones Connect </a:t>
            </a:r>
          </a:p>
        </p:txBody>
      </p:sp>
      <p:sp>
        <p:nvSpPr>
          <p:cNvPr id="88067" name="Rectangle 3"/>
          <p:cNvSpPr>
            <a:spLocks noGrp="1" noChangeArrowheads="1"/>
          </p:cNvSpPr>
          <p:nvPr>
            <p:ph idx="1"/>
          </p:nvPr>
        </p:nvSpPr>
        <p:spPr>
          <a:xfrm>
            <a:off x="448212" y="1792697"/>
            <a:ext cx="8083013" cy="4608103"/>
          </a:xfrm>
        </p:spPr>
        <p:txBody>
          <a:bodyPr/>
          <a:lstStyle/>
          <a:p>
            <a:pPr marL="533400" indent="-533400">
              <a:lnSpc>
                <a:spcPct val="70000"/>
              </a:lnSpc>
              <a:spcBef>
                <a:spcPct val="0"/>
              </a:spcBef>
              <a:spcAft>
                <a:spcPct val="20000"/>
              </a:spcAft>
              <a:buSzPct val="90000"/>
            </a:pPr>
            <a:r>
              <a:rPr lang="en-US" sz="2700" dirty="0"/>
              <a:t>Bones are held together by: </a:t>
            </a:r>
          </a:p>
          <a:p>
            <a:pPr marL="914400" lvl="1" indent="-457200">
              <a:lnSpc>
                <a:spcPct val="85000"/>
              </a:lnSpc>
              <a:spcBef>
                <a:spcPct val="0"/>
              </a:spcBef>
              <a:spcAft>
                <a:spcPct val="20000"/>
              </a:spcAft>
              <a:buSzPct val="90000"/>
              <a:buFontTx/>
              <a:buAutoNum type="alphaLcPeriod"/>
            </a:pPr>
            <a:r>
              <a:rPr lang="en-US" sz="2700" b="1" dirty="0">
                <a:solidFill>
                  <a:srgbClr val="CC3300"/>
                </a:solidFill>
              </a:rPr>
              <a:t>cartilage</a:t>
            </a:r>
            <a:r>
              <a:rPr lang="en-US" sz="2700" dirty="0"/>
              <a:t>—wraps the ends of bones and keeps them from scraping one another. </a:t>
            </a:r>
          </a:p>
          <a:p>
            <a:pPr marL="914400" lvl="1" indent="-457200">
              <a:lnSpc>
                <a:spcPct val="85000"/>
              </a:lnSpc>
              <a:spcBef>
                <a:spcPct val="0"/>
              </a:spcBef>
              <a:spcAft>
                <a:spcPct val="20000"/>
              </a:spcAft>
              <a:buSzPct val="90000"/>
              <a:buFontTx/>
              <a:buAutoNum type="alphaLcPeriod"/>
            </a:pPr>
            <a:r>
              <a:rPr lang="en-US" sz="2700" b="1" dirty="0">
                <a:solidFill>
                  <a:srgbClr val="CC3300"/>
                </a:solidFill>
              </a:rPr>
              <a:t>ligaments</a:t>
            </a:r>
            <a:r>
              <a:rPr lang="en-US" sz="2700" dirty="0"/>
              <a:t>—bands that connect two or more bones together. </a:t>
            </a:r>
          </a:p>
          <a:p>
            <a:pPr marL="914400" lvl="1" indent="-457200">
              <a:lnSpc>
                <a:spcPct val="85000"/>
              </a:lnSpc>
              <a:spcBef>
                <a:spcPct val="0"/>
              </a:spcBef>
              <a:spcAft>
                <a:spcPct val="20000"/>
              </a:spcAft>
              <a:buSzPct val="90000"/>
              <a:buFontTx/>
              <a:buAutoNum type="alphaLcPeriod"/>
            </a:pPr>
            <a:r>
              <a:rPr lang="en-US" sz="2700" b="1" dirty="0">
                <a:solidFill>
                  <a:srgbClr val="CC3300"/>
                </a:solidFill>
              </a:rPr>
              <a:t>tendons</a:t>
            </a:r>
            <a:r>
              <a:rPr lang="en-US" sz="2700" dirty="0"/>
              <a:t>—connect muscle to bone. </a:t>
            </a:r>
          </a:p>
          <a:p>
            <a:pPr marL="533400" indent="-533400">
              <a:lnSpc>
                <a:spcPct val="85000"/>
              </a:lnSpc>
              <a:spcBef>
                <a:spcPct val="0"/>
              </a:spcBef>
              <a:spcAft>
                <a:spcPct val="20000"/>
              </a:spcAft>
              <a:buSzPct val="90000"/>
            </a:pPr>
            <a:r>
              <a:rPr lang="en-US" sz="2700" dirty="0"/>
              <a:t>Until about 30 years of age, bones increase in size. </a:t>
            </a:r>
          </a:p>
          <a:p>
            <a:pPr marL="533400" indent="-533400">
              <a:lnSpc>
                <a:spcPct val="85000"/>
              </a:lnSpc>
              <a:spcBef>
                <a:spcPct val="0"/>
              </a:spcBef>
              <a:spcAft>
                <a:spcPct val="20000"/>
              </a:spcAft>
              <a:buSzPct val="90000"/>
            </a:pPr>
            <a:r>
              <a:rPr lang="en-US" sz="2700" dirty="0"/>
              <a:t>Deterioration after 30 can be slowed with exercise. </a:t>
            </a:r>
          </a:p>
        </p:txBody>
      </p:sp>
      <p:sp>
        <p:nvSpPr>
          <p:cNvPr id="4" name="Footer Placeholder 3"/>
          <p:cNvSpPr>
            <a:spLocks noGrp="1"/>
          </p:cNvSpPr>
          <p:nvPr>
            <p:ph type="ftr" sz="quarter" idx="11"/>
          </p:nvPr>
        </p:nvSpPr>
        <p:spPr/>
        <p:txBody>
          <a:bodyPr/>
          <a:lstStyle/>
          <a:p>
            <a:r>
              <a:rPr lang="en-US"/>
              <a:t>Forensic Science: Fundamentals &amp; Investigations, Chapter 13 </a:t>
            </a:r>
          </a:p>
        </p:txBody>
      </p:sp>
      <p:sp>
        <p:nvSpPr>
          <p:cNvPr id="5" name="Slide Number Placeholder 4"/>
          <p:cNvSpPr>
            <a:spLocks noGrp="1"/>
          </p:cNvSpPr>
          <p:nvPr>
            <p:ph type="sldNum" sz="quarter" idx="12"/>
          </p:nvPr>
        </p:nvSpPr>
        <p:spPr/>
        <p:txBody>
          <a:bodyPr/>
          <a:lstStyle/>
          <a:p>
            <a:fld id="{0B2A785A-8BF4-E540-8AF5-FC63CF2CBEEA}" type="slidenum">
              <a:rPr lang="en-US"/>
              <a:pPr/>
              <a:t>3</a:t>
            </a:fld>
            <a:endParaRPr lang="en-US"/>
          </a:p>
        </p:txBody>
      </p:sp>
    </p:spTree>
    <p:extLst>
      <p:ext uri="{BB962C8B-B14F-4D97-AF65-F5344CB8AC3E}">
        <p14:creationId xmlns:p14="http://schemas.microsoft.com/office/powerpoint/2010/main" val="84952658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1"/>
          </p:nvPr>
        </p:nvSpPr>
        <p:spPr>
          <a:xfrm>
            <a:off x="282575" y="1727286"/>
            <a:ext cx="8305800" cy="1981200"/>
          </a:xfrm>
          <a:ln/>
        </p:spPr>
        <p:txBody>
          <a:bodyPr/>
          <a:lstStyle/>
          <a:p>
            <a:pPr marL="438150" indent="-319088"/>
            <a:r>
              <a:rPr lang="en-US" sz="2400" dirty="0"/>
              <a:t>Done by measuring the long bones:  </a:t>
            </a:r>
            <a:r>
              <a:rPr lang="en-US" sz="2400" dirty="0" err="1"/>
              <a:t>humerus</a:t>
            </a:r>
            <a:r>
              <a:rPr lang="en-US" sz="2400" dirty="0"/>
              <a:t>, radius, ulna, femur, tibia, &amp; fibula</a:t>
            </a:r>
          </a:p>
          <a:p>
            <a:pPr marL="438150" indent="-319088"/>
            <a:r>
              <a:rPr lang="en-US" sz="2400" dirty="0"/>
              <a:t>Length is put into a formula that is different depending on race and gender.</a:t>
            </a:r>
          </a:p>
        </p:txBody>
      </p:sp>
      <p:sp>
        <p:nvSpPr>
          <p:cNvPr id="9" name="Slide Number Placeholder 5"/>
          <p:cNvSpPr>
            <a:spLocks noGrp="1"/>
          </p:cNvSpPr>
          <p:nvPr>
            <p:ph type="sldNum" sz="quarter" idx="11"/>
          </p:nvPr>
        </p:nvSpPr>
        <p:spPr/>
        <p:txBody>
          <a:bodyPr/>
          <a:lstStyle/>
          <a:p>
            <a:fld id="{D89258CF-4983-8F4C-B5D4-428442B1B7E6}" type="slidenum">
              <a:rPr lang="en-US"/>
              <a:pPr/>
              <a:t>4</a:t>
            </a:fld>
            <a:endParaRPr lang="en-US"/>
          </a:p>
        </p:txBody>
      </p:sp>
      <p:sp>
        <p:nvSpPr>
          <p:cNvPr id="136196" name="Rectangle 4"/>
          <p:cNvSpPr>
            <a:spLocks noChangeArrowheads="1"/>
          </p:cNvSpPr>
          <p:nvPr/>
        </p:nvSpPr>
        <p:spPr bwMode="auto">
          <a:xfrm>
            <a:off x="1066800" y="4419600"/>
            <a:ext cx="6858000" cy="2133600"/>
          </a:xfrm>
          <a:prstGeom prst="rect">
            <a:avLst/>
          </a:prstGeom>
          <a:noFill/>
          <a:ln w="381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a:solidFill>
                <a:schemeClr val="tx2"/>
              </a:solidFill>
              <a:latin typeface="Times" charset="0"/>
            </a:endParaRPr>
          </a:p>
        </p:txBody>
      </p:sp>
      <p:sp>
        <p:nvSpPr>
          <p:cNvPr id="136197" name="Text Box 5"/>
          <p:cNvSpPr txBox="1">
            <a:spLocks noChangeArrowheads="1"/>
          </p:cNvSpPr>
          <p:nvPr/>
        </p:nvSpPr>
        <p:spPr bwMode="auto">
          <a:xfrm>
            <a:off x="1295400" y="4191000"/>
            <a:ext cx="6470650" cy="2209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2400" dirty="0">
              <a:solidFill>
                <a:schemeClr val="tx2"/>
              </a:solidFill>
              <a:latin typeface="Times" charset="0"/>
            </a:endParaRPr>
          </a:p>
          <a:p>
            <a:pPr>
              <a:lnSpc>
                <a:spcPct val="70000"/>
              </a:lnSpc>
            </a:pPr>
            <a:r>
              <a:rPr lang="en-US" sz="2400" b="1" dirty="0">
                <a:solidFill>
                  <a:schemeClr val="tx2"/>
                </a:solidFill>
                <a:latin typeface="Times" charset="0"/>
              </a:rPr>
              <a:t>Male				</a:t>
            </a:r>
            <a:r>
              <a:rPr lang="en-US" sz="2400" b="1" dirty="0" smtClean="0">
                <a:solidFill>
                  <a:schemeClr val="tx2"/>
                </a:solidFill>
                <a:latin typeface="Times" charset="0"/>
              </a:rPr>
              <a:t>				Female</a:t>
            </a:r>
            <a:endParaRPr lang="en-US" sz="2400" b="1" dirty="0">
              <a:solidFill>
                <a:schemeClr val="tx2"/>
              </a:solidFill>
              <a:latin typeface="Times" charset="0"/>
            </a:endParaRPr>
          </a:p>
          <a:p>
            <a:pPr>
              <a:lnSpc>
                <a:spcPct val="70000"/>
              </a:lnSpc>
            </a:pPr>
            <a:endParaRPr lang="en-US" sz="2400" b="1" dirty="0">
              <a:solidFill>
                <a:schemeClr val="tx2"/>
              </a:solidFill>
              <a:latin typeface="Times" charset="0"/>
            </a:endParaRPr>
          </a:p>
          <a:p>
            <a:r>
              <a:rPr lang="en-US" sz="2000" b="1" dirty="0">
                <a:solidFill>
                  <a:schemeClr val="tx2"/>
                </a:solidFill>
                <a:latin typeface="Times" charset="0"/>
              </a:rPr>
              <a:t>femur  x  2.23 + 69.08		femur  x  2.21 +61.41</a:t>
            </a:r>
          </a:p>
          <a:p>
            <a:r>
              <a:rPr lang="en-US" sz="2000" b="1" dirty="0">
                <a:solidFill>
                  <a:schemeClr val="tx2"/>
                </a:solidFill>
                <a:latin typeface="Times" charset="0"/>
              </a:rPr>
              <a:t>tibia  x  2.39 + 81.68		</a:t>
            </a:r>
            <a:r>
              <a:rPr lang="en-US" sz="2000" b="1" dirty="0" smtClean="0">
                <a:solidFill>
                  <a:schemeClr val="tx2"/>
                </a:solidFill>
                <a:latin typeface="Times" charset="0"/>
              </a:rPr>
              <a:t>	tibia  </a:t>
            </a:r>
            <a:r>
              <a:rPr lang="en-US" sz="2000" b="1" dirty="0">
                <a:solidFill>
                  <a:schemeClr val="tx2"/>
                </a:solidFill>
                <a:latin typeface="Times" charset="0"/>
              </a:rPr>
              <a:t>x  2.53 + 72.57</a:t>
            </a:r>
          </a:p>
          <a:p>
            <a:r>
              <a:rPr lang="en-US" sz="2000" b="1" dirty="0" err="1">
                <a:solidFill>
                  <a:schemeClr val="tx2"/>
                </a:solidFill>
                <a:latin typeface="Times" charset="0"/>
              </a:rPr>
              <a:t>humerus</a:t>
            </a:r>
            <a:r>
              <a:rPr lang="en-US" sz="2000" b="1" dirty="0">
                <a:solidFill>
                  <a:schemeClr val="tx2"/>
                </a:solidFill>
                <a:latin typeface="Times" charset="0"/>
              </a:rPr>
              <a:t>  x  2.97 + 73.57		</a:t>
            </a:r>
            <a:r>
              <a:rPr lang="en-US" sz="2000" b="1" dirty="0" err="1">
                <a:solidFill>
                  <a:schemeClr val="tx2"/>
                </a:solidFill>
                <a:latin typeface="Times" charset="0"/>
              </a:rPr>
              <a:t>humerus</a:t>
            </a:r>
            <a:r>
              <a:rPr lang="en-US" sz="2000" b="1" dirty="0">
                <a:solidFill>
                  <a:schemeClr val="tx2"/>
                </a:solidFill>
                <a:latin typeface="Times" charset="0"/>
              </a:rPr>
              <a:t>  x  3.14 + 64.97</a:t>
            </a:r>
          </a:p>
          <a:p>
            <a:r>
              <a:rPr lang="en-US" sz="2000" b="1" dirty="0">
                <a:solidFill>
                  <a:schemeClr val="tx2"/>
                </a:solidFill>
                <a:latin typeface="Times" charset="0"/>
              </a:rPr>
              <a:t>radius  x  3.65 + 80.40		radius  x  3.87 + 73.50</a:t>
            </a:r>
            <a:endParaRPr lang="en-US" sz="2000" dirty="0">
              <a:solidFill>
                <a:schemeClr val="tx2"/>
              </a:solidFill>
              <a:latin typeface="Times" charset="0"/>
            </a:endParaRPr>
          </a:p>
        </p:txBody>
      </p:sp>
      <p:sp>
        <p:nvSpPr>
          <p:cNvPr id="136198" name="Line 6"/>
          <p:cNvSpPr>
            <a:spLocks noChangeShapeType="1"/>
          </p:cNvSpPr>
          <p:nvPr/>
        </p:nvSpPr>
        <p:spPr bwMode="auto">
          <a:xfrm>
            <a:off x="4419600" y="4419600"/>
            <a:ext cx="0" cy="213360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6199" name="Line 7"/>
          <p:cNvSpPr>
            <a:spLocks noChangeShapeType="1"/>
          </p:cNvSpPr>
          <p:nvPr/>
        </p:nvSpPr>
        <p:spPr bwMode="auto">
          <a:xfrm>
            <a:off x="1066800" y="5053787"/>
            <a:ext cx="68580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Titl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130968"/>
            <a:ext cx="8504237"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753927649"/>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t>Forensic Science: Fundamentals &amp; Investigations, Chapter 13 </a:t>
            </a:r>
          </a:p>
        </p:txBody>
      </p:sp>
      <p:sp>
        <p:nvSpPr>
          <p:cNvPr id="6" name="Slide Number Placeholder 2"/>
          <p:cNvSpPr>
            <a:spLocks noGrp="1"/>
          </p:cNvSpPr>
          <p:nvPr>
            <p:ph type="sldNum" sz="quarter" idx="12"/>
          </p:nvPr>
        </p:nvSpPr>
        <p:spPr/>
        <p:txBody>
          <a:bodyPr/>
          <a:lstStyle/>
          <a:p>
            <a:fld id="{05D84892-7CC4-BE46-9A53-A2720E755980}" type="slidenum">
              <a:rPr lang="en-US"/>
              <a:pPr/>
              <a:t>5</a:t>
            </a:fld>
            <a:endParaRPr lang="en-US"/>
          </a:p>
        </p:txBody>
      </p:sp>
      <p:sp>
        <p:nvSpPr>
          <p:cNvPr id="2" name="Title 1"/>
          <p:cNvSpPr>
            <a:spLocks noGrp="1"/>
          </p:cNvSpPr>
          <p:nvPr>
            <p:ph type="title" idx="4294967295"/>
          </p:nvPr>
        </p:nvSpPr>
        <p:spPr>
          <a:xfrm>
            <a:off x="609600" y="30875"/>
            <a:ext cx="8229600" cy="1252538"/>
          </a:xfrm>
          <a:prstGeom prst="rect">
            <a:avLst/>
          </a:prstGeom>
          <a:noFill/>
        </p:spPr>
        <p:txBody>
          <a:bodyPr rIns="45720" rtlCol="0" anchor="ctr">
            <a:normAutofit/>
            <a:scene3d>
              <a:camera prst="orthographicFront"/>
              <a:lightRig rig="threePt" dir="t">
                <a:rot lat="0" lon="0" rev="4800000"/>
              </a:lightRig>
            </a:scene3d>
            <a:sp3d prstMaterial="matte">
              <a:bevelT w="50800" h="10160"/>
            </a:sp3d>
          </a:bodyPr>
          <a:lstStyle/>
          <a:p>
            <a:pPr fontAlgn="auto">
              <a:lnSpc>
                <a:spcPct val="100000"/>
              </a:lnSpc>
              <a:spcAft>
                <a:spcPts val="0"/>
              </a:spcAft>
              <a:defRPr/>
            </a:pPr>
            <a:r>
              <a:rPr lang="en-US" sz="4400" kern="1200" dirty="0">
                <a:solidFill>
                  <a:schemeClr val="accent1">
                    <a:satMod val="150000"/>
                  </a:schemeClr>
                </a:solidFill>
                <a:latin typeface="+mj-lt"/>
                <a:ea typeface="+mj-ea"/>
                <a:cs typeface="+mj-cs"/>
              </a:rPr>
              <a:t>Distinguishing Gender – Pelvis</a:t>
            </a:r>
            <a:endParaRPr lang="en-US" sz="4500" kern="1200" dirty="0">
              <a:solidFill>
                <a:schemeClr val="accent1">
                  <a:satMod val="150000"/>
                </a:schemeClr>
              </a:solidFill>
              <a:latin typeface="+mj-lt"/>
              <a:ea typeface="+mj-ea"/>
              <a:cs typeface="+mj-cs"/>
            </a:endParaRPr>
          </a:p>
        </p:txBody>
      </p:sp>
      <p:sp>
        <p:nvSpPr>
          <p:cNvPr id="154627" name="Content Placeholder 2"/>
          <p:cNvSpPr>
            <a:spLocks noGrp="1"/>
          </p:cNvSpPr>
          <p:nvPr>
            <p:ph idx="4294967295"/>
          </p:nvPr>
        </p:nvSpPr>
        <p:spPr>
          <a:xfrm>
            <a:off x="609600" y="1039812"/>
            <a:ext cx="8534400" cy="815975"/>
          </a:xfrm>
        </p:spPr>
        <p:txBody>
          <a:bodyPr lIns="54864" tIns="91440"/>
          <a:lstStyle/>
          <a:p>
            <a:pPr marL="438150" indent="-319088"/>
            <a:r>
              <a:rPr lang="en-US" dirty="0" err="1"/>
              <a:t>Subpubic</a:t>
            </a:r>
            <a:r>
              <a:rPr lang="en-US" dirty="0"/>
              <a:t> angle –90° in females, less in males</a:t>
            </a:r>
          </a:p>
        </p:txBody>
      </p:sp>
      <p:pic>
        <p:nvPicPr>
          <p:cNvPr id="154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997" y="2054132"/>
            <a:ext cx="8435203" cy="404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348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1"/>
          </p:nvPr>
        </p:nvSpPr>
        <p:spPr/>
        <p:txBody>
          <a:bodyPr/>
          <a:lstStyle/>
          <a:p>
            <a:r>
              <a:rPr lang="en-US"/>
              <a:t>Forensic Science: Fundamentals &amp; Investigations, Chapter 13 </a:t>
            </a:r>
          </a:p>
        </p:txBody>
      </p:sp>
      <p:sp>
        <p:nvSpPr>
          <p:cNvPr id="8" name="Slide Number Placeholder 2"/>
          <p:cNvSpPr>
            <a:spLocks noGrp="1"/>
          </p:cNvSpPr>
          <p:nvPr>
            <p:ph type="sldNum" sz="quarter" idx="12"/>
          </p:nvPr>
        </p:nvSpPr>
        <p:spPr/>
        <p:txBody>
          <a:bodyPr/>
          <a:lstStyle/>
          <a:p>
            <a:fld id="{46B5583F-1736-084E-8D45-81E7A1071FAE}" type="slidenum">
              <a:rPr lang="en-US"/>
              <a:pPr/>
              <a:t>6</a:t>
            </a:fld>
            <a:endParaRPr lang="en-US"/>
          </a:p>
        </p:txBody>
      </p:sp>
      <p:sp>
        <p:nvSpPr>
          <p:cNvPr id="2" name="Title 1"/>
          <p:cNvSpPr>
            <a:spLocks noGrp="1"/>
          </p:cNvSpPr>
          <p:nvPr>
            <p:ph type="title" idx="4294967295"/>
          </p:nvPr>
        </p:nvSpPr>
        <p:spPr>
          <a:xfrm>
            <a:off x="685800" y="135731"/>
            <a:ext cx="8229600" cy="1252538"/>
          </a:xfrm>
          <a:prstGeom prst="rect">
            <a:avLst/>
          </a:prstGeom>
          <a:noFill/>
        </p:spPr>
        <p:txBody>
          <a:bodyPr rIns="45720" rtlCol="0" anchor="ctr">
            <a:normAutofit/>
            <a:scene3d>
              <a:camera prst="orthographicFront"/>
              <a:lightRig rig="threePt" dir="t">
                <a:rot lat="0" lon="0" rev="4800000"/>
              </a:lightRig>
            </a:scene3d>
            <a:sp3d prstMaterial="matte">
              <a:bevelT w="50800" h="10160"/>
            </a:sp3d>
          </a:bodyPr>
          <a:lstStyle/>
          <a:p>
            <a:pPr fontAlgn="auto">
              <a:lnSpc>
                <a:spcPct val="100000"/>
              </a:lnSpc>
              <a:spcAft>
                <a:spcPts val="0"/>
              </a:spcAft>
              <a:defRPr/>
            </a:pPr>
            <a:r>
              <a:rPr lang="en-US" sz="4800" kern="1200" dirty="0">
                <a:solidFill>
                  <a:schemeClr val="accent1">
                    <a:satMod val="150000"/>
                  </a:schemeClr>
                </a:solidFill>
                <a:latin typeface="+mj-lt"/>
                <a:ea typeface="+mj-ea"/>
                <a:cs typeface="+mj-cs"/>
              </a:rPr>
              <a:t>Distinguishing Gender – Pelvis</a:t>
            </a:r>
            <a:endParaRPr lang="en-US" sz="4500" kern="1200" dirty="0">
              <a:solidFill>
                <a:schemeClr val="accent1">
                  <a:satMod val="150000"/>
                </a:schemeClr>
              </a:solidFill>
              <a:latin typeface="+mj-lt"/>
              <a:ea typeface="+mj-ea"/>
              <a:cs typeface="+mj-cs"/>
            </a:endParaRPr>
          </a:p>
        </p:txBody>
      </p:sp>
      <p:sp>
        <p:nvSpPr>
          <p:cNvPr id="3" name="Content Placeholder 2"/>
          <p:cNvSpPr>
            <a:spLocks noGrp="1"/>
          </p:cNvSpPr>
          <p:nvPr>
            <p:ph idx="4294967295"/>
          </p:nvPr>
        </p:nvSpPr>
        <p:spPr>
          <a:xfrm>
            <a:off x="240296" y="2044743"/>
            <a:ext cx="4800600" cy="3724275"/>
          </a:xfrm>
        </p:spPr>
        <p:txBody>
          <a:bodyPr lIns="54864" tIns="91440"/>
          <a:lstStyle/>
          <a:p>
            <a:pPr marL="438150" indent="-319088"/>
            <a:r>
              <a:rPr lang="en-US" dirty="0"/>
              <a:t>Pelvic cavity – Oval (F) vs. heart shaped (M)</a:t>
            </a:r>
          </a:p>
          <a:p>
            <a:pPr marL="438150" indent="-319088"/>
            <a:r>
              <a:rPr lang="en-US" dirty="0"/>
              <a:t>Sacrum – curved out in females, inward in males</a:t>
            </a:r>
          </a:p>
          <a:p>
            <a:pPr marL="438150" indent="-319088"/>
            <a:r>
              <a:rPr lang="en-US" dirty="0"/>
              <a:t>Female pelvis may have scarring from childbirth.</a:t>
            </a:r>
          </a:p>
        </p:txBody>
      </p:sp>
      <p:pic>
        <p:nvPicPr>
          <p:cNvPr id="155654" name="Picture 6" descr="250px-Gray242">
            <a:hlinkClick r:id="rId3" tooltip="Gray242.pn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7060" y="1232480"/>
            <a:ext cx="3338478" cy="2376996"/>
          </a:xfrm>
          <a:prstGeom prst="rect">
            <a:avLst/>
          </a:prstGeom>
          <a:noFill/>
          <a:extLst>
            <a:ext uri="{909E8E84-426E-40DD-AFC4-6F175D3DCCD1}">
              <a14:hiddenFill xmlns:a14="http://schemas.microsoft.com/office/drawing/2010/main">
                <a:solidFill>
                  <a:srgbClr val="FFFFFF"/>
                </a:solidFill>
              </a14:hiddenFill>
            </a:ext>
          </a:extLst>
        </p:spPr>
      </p:pic>
      <p:pic>
        <p:nvPicPr>
          <p:cNvPr id="155658" name="Picture 10" descr="250px-Gray241">
            <a:hlinkClick r:id="rId5" tooltip="Gray241.png"/>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2886" y="3977547"/>
            <a:ext cx="3022652" cy="2442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602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2"/>
          <p:cNvSpPr>
            <a:spLocks noGrp="1"/>
          </p:cNvSpPr>
          <p:nvPr>
            <p:ph type="sldNum" sz="quarter" idx="12"/>
          </p:nvPr>
        </p:nvSpPr>
        <p:spPr/>
        <p:txBody>
          <a:bodyPr/>
          <a:lstStyle/>
          <a:p>
            <a:fld id="{B9A8E6B0-AF1E-EF40-8179-D10F8D077F47}" type="slidenum">
              <a:rPr lang="en-US"/>
              <a:pPr/>
              <a:t>7</a:t>
            </a:fld>
            <a:endParaRPr lang="en-US"/>
          </a:p>
        </p:txBody>
      </p:sp>
      <p:sp>
        <p:nvSpPr>
          <p:cNvPr id="130050" name="Rectangle 2"/>
          <p:cNvSpPr>
            <a:spLocks noChangeArrowheads="1"/>
          </p:cNvSpPr>
          <p:nvPr/>
        </p:nvSpPr>
        <p:spPr bwMode="auto">
          <a:xfrm>
            <a:off x="1600200" y="4572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lnSpc>
                <a:spcPct val="90000"/>
              </a:lnSpc>
            </a:pPr>
            <a:r>
              <a:rPr lang="en-US" sz="2800" dirty="0">
                <a:solidFill>
                  <a:schemeClr val="tx2"/>
                </a:solidFill>
                <a:latin typeface="Arial Black" charset="0"/>
              </a:rPr>
              <a:t>Male   </a:t>
            </a:r>
            <a:r>
              <a:rPr lang="en-US" sz="3600" b="1" dirty="0">
                <a:solidFill>
                  <a:schemeClr val="tx2"/>
                </a:solidFill>
              </a:rPr>
              <a:t>		              </a:t>
            </a:r>
            <a:r>
              <a:rPr lang="en-US" sz="3600" b="1" dirty="0" smtClean="0">
                <a:solidFill>
                  <a:schemeClr val="tx2"/>
                </a:solidFill>
              </a:rPr>
              <a:t>              </a:t>
            </a:r>
            <a:r>
              <a:rPr lang="en-US" sz="2800" dirty="0" smtClean="0">
                <a:solidFill>
                  <a:schemeClr val="tx2"/>
                </a:solidFill>
                <a:latin typeface="Arial Black" charset="0"/>
              </a:rPr>
              <a:t>Female</a:t>
            </a:r>
            <a:r>
              <a:rPr lang="en-US" sz="3600" b="1" dirty="0" smtClean="0">
                <a:solidFill>
                  <a:schemeClr val="tx2"/>
                </a:solidFill>
              </a:rPr>
              <a:t>  </a:t>
            </a:r>
            <a:endParaRPr lang="en-US" sz="3600" b="1" dirty="0">
              <a:solidFill>
                <a:schemeClr val="tx2"/>
              </a:solidFill>
            </a:endParaRPr>
          </a:p>
        </p:txBody>
      </p:sp>
      <p:pic>
        <p:nvPicPr>
          <p:cNvPr id="130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143000"/>
            <a:ext cx="37338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0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46175"/>
            <a:ext cx="3733800" cy="2897188"/>
          </a:xfrm>
          <a:prstGeom prst="rect">
            <a:avLst/>
          </a:prstGeom>
          <a:noFill/>
          <a:extLst>
            <a:ext uri="{909E8E84-426E-40DD-AFC4-6F175D3DCCD1}">
              <a14:hiddenFill xmlns:a14="http://schemas.microsoft.com/office/drawing/2010/main">
                <a:solidFill>
                  <a:srgbClr val="FFFFFF"/>
                </a:solidFill>
              </a14:hiddenFill>
            </a:ext>
          </a:extLst>
        </p:spPr>
      </p:pic>
      <p:pic>
        <p:nvPicPr>
          <p:cNvPr id="130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346575"/>
            <a:ext cx="39624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30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346575"/>
            <a:ext cx="3505200" cy="2090738"/>
          </a:xfrm>
          <a:prstGeom prst="rect">
            <a:avLst/>
          </a:prstGeom>
          <a:noFill/>
          <a:extLst>
            <a:ext uri="{909E8E84-426E-40DD-AFC4-6F175D3DCCD1}">
              <a14:hiddenFill xmlns:a14="http://schemas.microsoft.com/office/drawing/2010/main">
                <a:solidFill>
                  <a:srgbClr val="FFFFFF"/>
                </a:solidFill>
              </a14:hiddenFill>
            </a:ext>
          </a:extLst>
        </p:spPr>
      </p:pic>
      <p:sp>
        <p:nvSpPr>
          <p:cNvPr id="130055" name="Line 7"/>
          <p:cNvSpPr>
            <a:spLocks noChangeShapeType="1"/>
          </p:cNvSpPr>
          <p:nvPr/>
        </p:nvSpPr>
        <p:spPr bwMode="auto">
          <a:xfrm>
            <a:off x="5257800" y="2517775"/>
            <a:ext cx="3352800" cy="1588"/>
          </a:xfrm>
          <a:prstGeom prst="line">
            <a:avLst/>
          </a:prstGeom>
          <a:noFill/>
          <a:ln w="38100" cap="sq">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56" name="Line 8"/>
          <p:cNvSpPr>
            <a:spLocks noChangeShapeType="1"/>
          </p:cNvSpPr>
          <p:nvPr/>
        </p:nvSpPr>
        <p:spPr bwMode="auto">
          <a:xfrm>
            <a:off x="609600" y="2289175"/>
            <a:ext cx="3276600" cy="1588"/>
          </a:xfrm>
          <a:prstGeom prst="line">
            <a:avLst/>
          </a:prstGeom>
          <a:noFill/>
          <a:ln w="38100" cap="sq">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57" name="Line 9"/>
          <p:cNvSpPr>
            <a:spLocks noChangeShapeType="1"/>
          </p:cNvSpPr>
          <p:nvPr/>
        </p:nvSpPr>
        <p:spPr bwMode="auto">
          <a:xfrm>
            <a:off x="6248400" y="2974975"/>
            <a:ext cx="1371600" cy="1588"/>
          </a:xfrm>
          <a:prstGeom prst="line">
            <a:avLst/>
          </a:prstGeom>
          <a:noFill/>
          <a:ln w="38100" cap="sq">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58" name="Line 10"/>
          <p:cNvSpPr>
            <a:spLocks noChangeShapeType="1"/>
          </p:cNvSpPr>
          <p:nvPr/>
        </p:nvSpPr>
        <p:spPr bwMode="auto">
          <a:xfrm>
            <a:off x="1676400" y="2898775"/>
            <a:ext cx="1219200" cy="1588"/>
          </a:xfrm>
          <a:prstGeom prst="line">
            <a:avLst/>
          </a:prstGeom>
          <a:noFill/>
          <a:ln w="38100" cap="sq">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59" name="Line 11"/>
          <p:cNvSpPr>
            <a:spLocks noChangeShapeType="1"/>
          </p:cNvSpPr>
          <p:nvPr/>
        </p:nvSpPr>
        <p:spPr bwMode="auto">
          <a:xfrm>
            <a:off x="1600200" y="6556375"/>
            <a:ext cx="1295400" cy="1588"/>
          </a:xfrm>
          <a:prstGeom prst="line">
            <a:avLst/>
          </a:prstGeom>
          <a:noFill/>
          <a:ln w="38100" cap="sq">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60" name="Line 12"/>
          <p:cNvSpPr>
            <a:spLocks noChangeShapeType="1"/>
          </p:cNvSpPr>
          <p:nvPr/>
        </p:nvSpPr>
        <p:spPr bwMode="auto">
          <a:xfrm>
            <a:off x="6019800" y="6556375"/>
            <a:ext cx="1981200" cy="1588"/>
          </a:xfrm>
          <a:prstGeom prst="line">
            <a:avLst/>
          </a:prstGeom>
          <a:noFill/>
          <a:ln w="38100" cap="sq">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61" name="Text Box 13"/>
          <p:cNvSpPr txBox="1">
            <a:spLocks noChangeArrowheads="1"/>
          </p:cNvSpPr>
          <p:nvPr/>
        </p:nvSpPr>
        <p:spPr bwMode="auto">
          <a:xfrm>
            <a:off x="3413125" y="6402388"/>
            <a:ext cx="2439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t>Sub Pubic Angle</a:t>
            </a:r>
          </a:p>
        </p:txBody>
      </p:sp>
    </p:spTree>
    <p:extLst>
      <p:ext uri="{BB962C8B-B14F-4D97-AF65-F5344CB8AC3E}">
        <p14:creationId xmlns:p14="http://schemas.microsoft.com/office/powerpoint/2010/main" val="404207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2"/>
          <p:cNvSpPr>
            <a:spLocks noGrp="1"/>
          </p:cNvSpPr>
          <p:nvPr>
            <p:ph type="sldNum" sz="quarter" idx="12"/>
          </p:nvPr>
        </p:nvSpPr>
        <p:spPr/>
        <p:txBody>
          <a:bodyPr/>
          <a:lstStyle/>
          <a:p>
            <a:fld id="{C6A1A9CA-E992-274F-A251-6A29C06469C0}" type="slidenum">
              <a:rPr lang="en-US"/>
              <a:pPr/>
              <a:t>8</a:t>
            </a:fld>
            <a:endParaRPr lang="en-US"/>
          </a:p>
        </p:txBody>
      </p:sp>
      <p:sp>
        <p:nvSpPr>
          <p:cNvPr id="2" name="Title 1"/>
          <p:cNvSpPr>
            <a:spLocks noGrp="1"/>
          </p:cNvSpPr>
          <p:nvPr>
            <p:ph type="title" idx="4294967295"/>
          </p:nvPr>
        </p:nvSpPr>
        <p:spPr>
          <a:xfrm>
            <a:off x="706634" y="405606"/>
            <a:ext cx="7497762" cy="1176338"/>
          </a:xfrm>
          <a:prstGeom prst="rect">
            <a:avLst/>
          </a:prstGeom>
          <a:noFill/>
        </p:spPr>
        <p:txBody>
          <a:bodyPr rIns="45720" rtlCol="0" anchor="ctr">
            <a:normAutofit fontScale="90000"/>
            <a:scene3d>
              <a:camera prst="orthographicFront"/>
              <a:lightRig rig="threePt" dir="t">
                <a:rot lat="0" lon="0" rev="4800000"/>
              </a:lightRig>
            </a:scene3d>
            <a:sp3d prstMaterial="matte">
              <a:bevelT w="50800" h="10160"/>
            </a:sp3d>
          </a:bodyPr>
          <a:lstStyle/>
          <a:p>
            <a:pPr fontAlgn="auto">
              <a:lnSpc>
                <a:spcPct val="100000"/>
              </a:lnSpc>
              <a:spcAft>
                <a:spcPts val="0"/>
              </a:spcAft>
              <a:defRPr/>
            </a:pPr>
            <a:r>
              <a:rPr lang="en-US" sz="4800" kern="1200" dirty="0">
                <a:solidFill>
                  <a:schemeClr val="accent1">
                    <a:satMod val="150000"/>
                  </a:schemeClr>
                </a:solidFill>
                <a:latin typeface="+mj-lt"/>
                <a:ea typeface="+mj-ea"/>
                <a:cs typeface="+mj-cs"/>
              </a:rPr>
              <a:t>Distinguishing Gender - Skulls</a:t>
            </a:r>
          </a:p>
        </p:txBody>
      </p:sp>
      <p:sp>
        <p:nvSpPr>
          <p:cNvPr id="3" name="Content Placeholder 2"/>
          <p:cNvSpPr>
            <a:spLocks noGrp="1"/>
          </p:cNvSpPr>
          <p:nvPr>
            <p:ph idx="4294967295"/>
          </p:nvPr>
        </p:nvSpPr>
        <p:spPr>
          <a:xfrm>
            <a:off x="706634" y="1512888"/>
            <a:ext cx="7693025" cy="719137"/>
          </a:xfrm>
        </p:spPr>
        <p:txBody>
          <a:bodyPr lIns="54864" tIns="91440"/>
          <a:lstStyle/>
          <a:p>
            <a:pPr marL="438150" indent="-319088"/>
            <a:r>
              <a:rPr lang="en-US" dirty="0"/>
              <a:t>Eye shape (square vs. round)</a:t>
            </a:r>
          </a:p>
          <a:p>
            <a:pPr marL="438150" indent="-319088"/>
            <a:endParaRPr lang="en-US" dirty="0"/>
          </a:p>
          <a:p>
            <a:pPr marL="438150" indent="-319088">
              <a:buFont typeface="Wingdings" charset="0"/>
              <a:buNone/>
            </a:pPr>
            <a:endParaRPr lang="en-US" dirty="0"/>
          </a:p>
        </p:txBody>
      </p:sp>
      <p:pic>
        <p:nvPicPr>
          <p:cNvPr id="150532" name="Picture 4" descr="http://skullduggery.com/images/0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1973" y="2286000"/>
            <a:ext cx="2864440" cy="412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3" name="Picture 6" descr="http://skullduggery.com/images/0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31" y="2119590"/>
            <a:ext cx="2812769" cy="420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4" name="TextBox 6"/>
          <p:cNvSpPr txBox="1">
            <a:spLocks noChangeArrowheads="1"/>
          </p:cNvSpPr>
          <p:nvPr/>
        </p:nvSpPr>
        <p:spPr bwMode="auto">
          <a:xfrm>
            <a:off x="1051120" y="6293642"/>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eaLnBrk="1" hangingPunct="1"/>
            <a:r>
              <a:rPr lang="en-US" b="1" dirty="0">
                <a:latin typeface="Corbel" charset="0"/>
              </a:rPr>
              <a:t>Male</a:t>
            </a:r>
          </a:p>
        </p:txBody>
      </p:sp>
      <p:sp>
        <p:nvSpPr>
          <p:cNvPr id="150535" name="TextBox 7"/>
          <p:cNvSpPr txBox="1">
            <a:spLocks noChangeArrowheads="1"/>
          </p:cNvSpPr>
          <p:nvPr/>
        </p:nvSpPr>
        <p:spPr bwMode="auto">
          <a:xfrm>
            <a:off x="6324600" y="63246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r>
              <a:rPr lang="en-US" b="1">
                <a:latin typeface="Corbel" charset="0"/>
              </a:rPr>
              <a:t>Female</a:t>
            </a:r>
          </a:p>
        </p:txBody>
      </p:sp>
      <p:sp>
        <p:nvSpPr>
          <p:cNvPr id="10" name="Content Placeholder 2"/>
          <p:cNvSpPr txBox="1">
            <a:spLocks/>
          </p:cNvSpPr>
          <p:nvPr/>
        </p:nvSpPr>
        <p:spPr bwMode="auto">
          <a:xfrm>
            <a:off x="478871" y="1393825"/>
            <a:ext cx="8229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91440"/>
          <a:lstStyle>
            <a:lvl1pPr marL="438150" indent="-319088">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buClr>
                <a:schemeClr val="accent1"/>
              </a:buClr>
              <a:buSzPct val="80000"/>
              <a:buFont typeface="Wingdings 2" charset="0"/>
              <a:buChar char=""/>
            </a:pPr>
            <a:r>
              <a:rPr lang="en-US" sz="3200" dirty="0">
                <a:latin typeface="Corbel" charset="0"/>
              </a:rPr>
              <a:t>Jaw shape (more square vs. V-shaped)</a:t>
            </a:r>
          </a:p>
          <a:p>
            <a:pPr eaLnBrk="1" hangingPunct="1">
              <a:buClr>
                <a:schemeClr val="accent1"/>
              </a:buClr>
              <a:buSzPct val="80000"/>
              <a:buFont typeface="Wingdings 2" charset="0"/>
              <a:buNone/>
            </a:pPr>
            <a:endParaRPr lang="en-US" sz="3200" dirty="0">
              <a:latin typeface="Corbel" charset="0"/>
            </a:endParaRPr>
          </a:p>
        </p:txBody>
      </p:sp>
      <p:sp>
        <p:nvSpPr>
          <p:cNvPr id="11" name="Content Placeholder 2"/>
          <p:cNvSpPr txBox="1">
            <a:spLocks/>
          </p:cNvSpPr>
          <p:nvPr/>
        </p:nvSpPr>
        <p:spPr bwMode="auto">
          <a:xfrm>
            <a:off x="478871" y="1512888"/>
            <a:ext cx="8229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91440"/>
          <a:lstStyle>
            <a:lvl1pPr marL="438150" indent="-319088">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buClr>
                <a:schemeClr val="accent1"/>
              </a:buClr>
              <a:buSzPct val="80000"/>
              <a:buFont typeface="Wingdings 2" charset="0"/>
              <a:buChar char=""/>
            </a:pPr>
            <a:r>
              <a:rPr lang="en-US" sz="3200" dirty="0">
                <a:latin typeface="Corbel" charset="0"/>
              </a:rPr>
              <a:t>Brow ridge (thicker vs. thinner)</a:t>
            </a:r>
          </a:p>
          <a:p>
            <a:pPr eaLnBrk="1" hangingPunct="1">
              <a:buClr>
                <a:schemeClr val="accent1"/>
              </a:buClr>
              <a:buSzPct val="80000"/>
              <a:buFont typeface="Wingdings 2" charset="0"/>
              <a:buNone/>
            </a:pPr>
            <a:endParaRPr lang="en-US" sz="3200" dirty="0">
              <a:latin typeface="Corbel" charset="0"/>
            </a:endParaRPr>
          </a:p>
        </p:txBody>
      </p:sp>
    </p:spTree>
    <p:extLst>
      <p:ext uri="{BB962C8B-B14F-4D97-AF65-F5344CB8AC3E}">
        <p14:creationId xmlns:p14="http://schemas.microsoft.com/office/powerpoint/2010/main" val="3076421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2000"/>
                                        <p:tgtEl>
                                          <p:spTgt spid="3">
                                            <p:txEl>
                                              <p:pRg st="0" end="0"/>
                                            </p:txEl>
                                          </p:spTgt>
                                        </p:tgtEl>
                                      </p:cBhvr>
                                    </p:animEffect>
                                    <p:set>
                                      <p:cBhvr>
                                        <p:cTn id="12" dur="1" fill="hold">
                                          <p:stCondLst>
                                            <p:cond delay="1999"/>
                                          </p:stCondLst>
                                        </p:cTn>
                                        <p:tgtEl>
                                          <p:spTgt spid="3">
                                            <p:txEl>
                                              <p:pRg st="0" end="0"/>
                                            </p:txEl>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2000"/>
                                        <p:tgtEl>
                                          <p:spTgt spid="10">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2000"/>
                                        <p:tgtEl>
                                          <p:spTgt spid="10">
                                            <p:txEl>
                                              <p:pRg st="0" end="0"/>
                                            </p:txEl>
                                          </p:spTgt>
                                        </p:tgtEl>
                                      </p:cBhvr>
                                    </p:animEffect>
                                    <p:set>
                                      <p:cBhvr>
                                        <p:cTn id="20" dur="1" fill="hold">
                                          <p:stCondLst>
                                            <p:cond delay="1999"/>
                                          </p:stCondLst>
                                        </p:cTn>
                                        <p:tgtEl>
                                          <p:spTgt spid="10">
                                            <p:txEl>
                                              <p:pRg st="0" end="0"/>
                                            </p:txEl>
                                          </p:spTgt>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2000"/>
                                        <p:tgtEl>
                                          <p:spTgt spid="11">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nodeType="clickEffect">
                                  <p:stCondLst>
                                    <p:cond delay="0"/>
                                  </p:stCondLst>
                                  <p:childTnLst>
                                    <p:animEffect transition="out" filter="fade">
                                      <p:cBhvr>
                                        <p:cTn id="27" dur="2000"/>
                                        <p:tgtEl>
                                          <p:spTgt spid="11">
                                            <p:txEl>
                                              <p:pRg st="0" end="0"/>
                                            </p:txEl>
                                          </p:spTgt>
                                        </p:tgtEl>
                                      </p:cBhvr>
                                    </p:animEffect>
                                    <p:set>
                                      <p:cBhvr>
                                        <p:cTn id="28" dur="1" fill="hold">
                                          <p:stCondLst>
                                            <p:cond delay="1999"/>
                                          </p:stCondLst>
                                        </p:cTn>
                                        <p:tgtEl>
                                          <p:spTgt spid="1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t>Forensic Science: Fundamentals &amp; Investigations, Chapter 13 </a:t>
            </a:r>
          </a:p>
        </p:txBody>
      </p:sp>
      <p:sp>
        <p:nvSpPr>
          <p:cNvPr id="6" name="Slide Number Placeholder 2"/>
          <p:cNvSpPr>
            <a:spLocks noGrp="1"/>
          </p:cNvSpPr>
          <p:nvPr>
            <p:ph type="sldNum" sz="quarter" idx="12"/>
          </p:nvPr>
        </p:nvSpPr>
        <p:spPr/>
        <p:txBody>
          <a:bodyPr/>
          <a:lstStyle/>
          <a:p>
            <a:fld id="{E9508B7E-6147-374A-8D88-0FDA718C7E2A}" type="slidenum">
              <a:rPr lang="en-US"/>
              <a:pPr/>
              <a:t>9</a:t>
            </a:fld>
            <a:endParaRPr lang="en-US"/>
          </a:p>
        </p:txBody>
      </p:sp>
      <p:sp>
        <p:nvSpPr>
          <p:cNvPr id="2" name="Title 1"/>
          <p:cNvSpPr>
            <a:spLocks noGrp="1"/>
          </p:cNvSpPr>
          <p:nvPr>
            <p:ph type="title" idx="4294967295"/>
          </p:nvPr>
        </p:nvSpPr>
        <p:spPr>
          <a:xfrm>
            <a:off x="625044" y="404812"/>
            <a:ext cx="7827962" cy="1025525"/>
          </a:xfrm>
          <a:prstGeom prst="rect">
            <a:avLst/>
          </a:prstGeom>
          <a:noFill/>
        </p:spPr>
        <p:txBody>
          <a:bodyPr rIns="45720" rtlCol="0" anchor="ctr">
            <a:normAutofit/>
            <a:scene3d>
              <a:camera prst="orthographicFront"/>
              <a:lightRig rig="threePt" dir="t">
                <a:rot lat="0" lon="0" rev="4800000"/>
              </a:lightRig>
            </a:scene3d>
            <a:sp3d prstMaterial="matte">
              <a:bevelT w="50800" h="10160"/>
            </a:sp3d>
          </a:bodyPr>
          <a:lstStyle/>
          <a:p>
            <a:pPr fontAlgn="auto">
              <a:lnSpc>
                <a:spcPct val="100000"/>
              </a:lnSpc>
              <a:spcAft>
                <a:spcPts val="0"/>
              </a:spcAft>
              <a:defRPr/>
            </a:pPr>
            <a:r>
              <a:rPr lang="en-US" sz="4400" kern="1200" dirty="0">
                <a:solidFill>
                  <a:schemeClr val="accent1">
                    <a:satMod val="150000"/>
                  </a:schemeClr>
                </a:solidFill>
                <a:latin typeface="+mj-lt"/>
                <a:ea typeface="+mj-ea"/>
                <a:cs typeface="+mj-cs"/>
              </a:rPr>
              <a:t>Distinguishing Gender - Skulls</a:t>
            </a:r>
            <a:endParaRPr lang="en-US" sz="4500" kern="1200" dirty="0">
              <a:solidFill>
                <a:schemeClr val="accent1">
                  <a:satMod val="150000"/>
                </a:schemeClr>
              </a:solidFill>
              <a:latin typeface="+mj-lt"/>
              <a:ea typeface="+mj-ea"/>
              <a:cs typeface="+mj-cs"/>
            </a:endParaRPr>
          </a:p>
        </p:txBody>
      </p:sp>
      <p:sp>
        <p:nvSpPr>
          <p:cNvPr id="151555" name="Content Placeholder 2"/>
          <p:cNvSpPr>
            <a:spLocks noGrp="1"/>
          </p:cNvSpPr>
          <p:nvPr>
            <p:ph idx="4294967295"/>
          </p:nvPr>
        </p:nvSpPr>
        <p:spPr>
          <a:xfrm>
            <a:off x="625044" y="1458296"/>
            <a:ext cx="7693025" cy="3724275"/>
          </a:xfrm>
        </p:spPr>
        <p:txBody>
          <a:bodyPr lIns="54864" tIns="91440"/>
          <a:lstStyle/>
          <a:p>
            <a:pPr marL="438150" indent="-319088"/>
            <a:r>
              <a:rPr lang="en-US" dirty="0"/>
              <a:t>Occipital Protuberance (present in males)</a:t>
            </a:r>
          </a:p>
          <a:p>
            <a:pPr marL="438150" indent="-319088"/>
            <a:endParaRPr lang="en-US" dirty="0"/>
          </a:p>
        </p:txBody>
      </p:sp>
      <p:pic>
        <p:nvPicPr>
          <p:cNvPr id="151558" name="Picture 6" descr="sklato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207" y="2142164"/>
            <a:ext cx="4821980" cy="471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792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RespondQuestionMaster">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iRespondGraphMaster">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181</TotalTime>
  <Words>1017</Words>
  <Application>Microsoft Office PowerPoint</Application>
  <PresentationFormat>On-screen Show (4:3)</PresentationFormat>
  <Paragraphs>170</Paragraphs>
  <Slides>25</Slides>
  <Notes>25</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39" baseType="lpstr">
      <vt:lpstr>ＭＳ Ｐゴシック</vt:lpstr>
      <vt:lpstr>Arial</vt:lpstr>
      <vt:lpstr>Arial Black</vt:lpstr>
      <vt:lpstr>Calibri</vt:lpstr>
      <vt:lpstr>Corbel</vt:lpstr>
      <vt:lpstr>Kartika</vt:lpstr>
      <vt:lpstr>Times</vt:lpstr>
      <vt:lpstr>Wingdings</vt:lpstr>
      <vt:lpstr>Wingdings 2</vt:lpstr>
      <vt:lpstr>Wingdings 3</vt:lpstr>
      <vt:lpstr>Module</vt:lpstr>
      <vt:lpstr>iRespondQuestionMaster</vt:lpstr>
      <vt:lpstr>iRespondGraphMaster</vt:lpstr>
      <vt:lpstr>MS_ClipArt_Gallery</vt:lpstr>
      <vt:lpstr>Forensic Anthropology</vt:lpstr>
      <vt:lpstr>What Bones Can Tell Us </vt:lpstr>
      <vt:lpstr>How Bones Connect </vt:lpstr>
      <vt:lpstr>PowerPoint Presentation</vt:lpstr>
      <vt:lpstr>Distinguishing Gender – Pelvis</vt:lpstr>
      <vt:lpstr>Distinguishing Gender – Pelvis</vt:lpstr>
      <vt:lpstr>PowerPoint Presentation</vt:lpstr>
      <vt:lpstr>Distinguishing Gender - Skulls</vt:lpstr>
      <vt:lpstr>Distinguishing Gender - Skulls</vt:lpstr>
      <vt:lpstr>Distinguishing Gender - Skulls</vt:lpstr>
      <vt:lpstr>Distinguishing Gender – Thigh Bones</vt:lpstr>
      <vt:lpstr> Gender Differences </vt:lpstr>
      <vt:lpstr>Distinguishing Race</vt:lpstr>
      <vt:lpstr>Race</vt:lpstr>
      <vt:lpstr>Estimating Age - Skull</vt:lpstr>
      <vt:lpstr>Age </vt:lpstr>
      <vt:lpstr>Estimating Age – Cartilaginous Lines</vt:lpstr>
      <vt:lpstr>Estimating Age – Cartilaginous Lines</vt:lpstr>
      <vt:lpstr>Skeletal Trauma Analysis </vt:lpstr>
      <vt:lpstr>Facial Reconstruction</vt:lpstr>
      <vt:lpstr>Facial Reconstruction</vt:lpstr>
      <vt:lpstr>PowerPoint Presentation</vt:lpstr>
      <vt:lpstr>PowerPoint Presentation</vt:lpstr>
      <vt:lpstr>Real Life</vt:lpstr>
      <vt:lpstr>More Applications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Anthropology</dc:title>
  <dc:creator>Nikki Bisesi</dc:creator>
  <cp:lastModifiedBy>Allyson John</cp:lastModifiedBy>
  <cp:revision>11</cp:revision>
  <dcterms:created xsi:type="dcterms:W3CDTF">2011-10-24T01:23:23Z</dcterms:created>
  <dcterms:modified xsi:type="dcterms:W3CDTF">2019-03-25T15:02:38Z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AutoReflect">
    <vt:bool>false</vt:bool>
  </property>
  <property fmtid="{D5CDD505-2E9C-101B-9397-08002B2CF9AE}" pid="5" name="KeepGraph">
    <vt:bool>false</vt:bool>
  </property>
</Properties>
</file>