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91" r:id="rId2"/>
    <p:sldId id="346" r:id="rId3"/>
    <p:sldId id="292" r:id="rId4"/>
    <p:sldId id="347" r:id="rId5"/>
    <p:sldId id="294" r:id="rId6"/>
    <p:sldId id="295" r:id="rId7"/>
    <p:sldId id="296" r:id="rId8"/>
    <p:sldId id="297" r:id="rId9"/>
    <p:sldId id="298" r:id="rId10"/>
    <p:sldId id="299" r:id="rId11"/>
    <p:sldId id="300" r:id="rId12"/>
    <p:sldId id="301" r:id="rId13"/>
    <p:sldId id="302"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1" autoAdjust="0"/>
    <p:restoredTop sz="94660"/>
  </p:normalViewPr>
  <p:slideViewPr>
    <p:cSldViewPr>
      <p:cViewPr varScale="1">
        <p:scale>
          <a:sx n="61" d="100"/>
          <a:sy n="61" d="100"/>
        </p:scale>
        <p:origin x="136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 charset="0"/>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8F6AF1C-5B53-418B-B60F-AC032B143E85}" type="datetime1">
              <a:rPr lang="en-US"/>
              <a:pPr/>
              <a:t>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 charset="0"/>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0B7F6B0-5AAB-450E-BDC2-F9CD7C292342}" type="slidenum">
              <a:rPr lang="en-US"/>
              <a:pPr/>
              <a:t>‹#›</a:t>
            </a:fld>
            <a:endParaRPr lang="en-US"/>
          </a:p>
        </p:txBody>
      </p:sp>
    </p:spTree>
    <p:extLst>
      <p:ext uri="{BB962C8B-B14F-4D97-AF65-F5344CB8AC3E}">
        <p14:creationId xmlns:p14="http://schemas.microsoft.com/office/powerpoint/2010/main" val="35877462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ea typeface="+mn-ea"/>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charset="0"/>
              </a:defRPr>
            </a:lvl1pPr>
          </a:lstStyle>
          <a:p>
            <a:fld id="{95CFD879-4670-4E84-A83E-1AA2B33C61B0}" type="datetime1">
              <a:rPr lang="en-US"/>
              <a:pPr/>
              <a:t>2/5/2019</a:t>
            </a:fld>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ea typeface="+mn-ea"/>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charset="0"/>
              </a:defRPr>
            </a:lvl1pPr>
          </a:lstStyle>
          <a:p>
            <a:fld id="{7FB7BD9F-DF92-4C0A-994E-7D41727A3B21}" type="slidenum">
              <a:rPr lang="en-US"/>
              <a:pPr/>
              <a:t>‹#›</a:t>
            </a:fld>
            <a:endParaRPr lang="en-US"/>
          </a:p>
        </p:txBody>
      </p:sp>
    </p:spTree>
    <p:extLst>
      <p:ext uri="{BB962C8B-B14F-4D97-AF65-F5344CB8AC3E}">
        <p14:creationId xmlns:p14="http://schemas.microsoft.com/office/powerpoint/2010/main" val="95113456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EAAE7A7-D617-4352-AC93-0E956FD569FE}" type="slidenum">
              <a:rPr lang="en-US"/>
              <a:pPr/>
              <a:t>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1443831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DBEE77-2663-4F6C-89BD-938B80B93DFE}"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2770307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3ABE166-7A44-4CFE-A519-08DFB5DAFE16}" type="slidenum">
              <a:rPr lang="en-US"/>
              <a:pPr/>
              <a:t>11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48378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D67B5BD-DBC8-4A45-855B-B179A5C6E28F}" type="slidenum">
              <a:rPr lang="en-US"/>
              <a:pPr/>
              <a:t>12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1166281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p:nvSpPr>
        <p:spPr bwMode="invGray">
          <a:xfrm>
            <a:off x="0" y="5127625"/>
            <a:ext cx="9144000" cy="46038"/>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solidFill>
                  <a:srgbClr val="FFFFFF"/>
                </a:solidFill>
              </a:defRPr>
            </a:lvl1pPr>
          </a:lstStyle>
          <a:p>
            <a:fld id="{0B5D52E4-7341-4E4F-AF37-47B2AC699690}" type="datetime1">
              <a:rPr lang="en-US"/>
              <a:pPr/>
              <a:t>2/5/2019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D27FAE38-3344-4D46-A7C2-7017822D06AF}"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483A6B3-2849-48DB-B1B5-F2075BDC32FD}" type="datetime1">
              <a:rPr lang="en-US"/>
              <a:pPr/>
              <a:t>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08C2FF0-13FD-48C0-B793-965F8DD5871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6599238" y="0"/>
            <a:ext cx="46037" cy="6858000"/>
          </a:xfrm>
          <a:prstGeom prst="rect">
            <a:avLst/>
          </a:prstGeom>
          <a:solidFill>
            <a:srgbClr val="FFFFFF"/>
          </a:solidFill>
          <a:ln w="48000" cmpd="thickThin">
            <a:noFill/>
            <a:miter lim="800000"/>
            <a:headEnd/>
            <a:tailEnd/>
          </a:ln>
          <a:effectLst>
            <a:outerShdw blurRad="63500" dist="10160" dir="10800000" algn="tl" rotWithShape="0">
              <a:srgbClr val="00000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9323AFAD-10AF-45E4-AA27-F8CCFCDBD789}" type="datetime1">
              <a:rPr lang="en-US"/>
              <a:pPr/>
              <a:t>2/5/2019</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1F55B3CD-4282-4B52-ACBD-57B8261C134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74825"/>
            <a:ext cx="4038600" cy="462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74825"/>
            <a:ext cx="4038600" cy="4625975"/>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fld id="{FBADD257-A9F4-434A-A675-E523E7BFE604}" type="datetime1">
              <a:rPr lang="en-US"/>
              <a:pPr/>
              <a:t>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FAE36E2-5BC4-45BE-BD92-E67130C65D8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74825"/>
            <a:ext cx="4038600" cy="462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4825"/>
            <a:ext cx="4038600" cy="462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ED26287-B9E2-443C-B1FB-574C773B1FDE}" type="datetime1">
              <a:rPr lang="en-US"/>
              <a:pPr/>
              <a:t>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39FB7DF-692E-4967-93F8-C4E46A5532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74825"/>
            <a:ext cx="4038600" cy="462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774825"/>
            <a:ext cx="4038600" cy="4625975"/>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fld id="{8FA271A3-BD1C-4C22-9682-8FE43CBEE2D6}" type="datetime1">
              <a:rPr lang="en-US"/>
              <a:pPr/>
              <a:t>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ADE4612-FA06-4902-9456-E8349D6467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3FBDFF-30C3-4266-A1D1-3A6522B5D07A}" type="datetime1">
              <a:rPr lang="en-US"/>
              <a:pPr/>
              <a:t>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C6237A-3B16-44C4-B084-E8C2ECD93A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p:nvSpPr>
        <p:spPr bwMode="invGray">
          <a:xfrm>
            <a:off x="0" y="2601913"/>
            <a:ext cx="9144000" cy="46037"/>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srgbClr val="FFFFFF"/>
                </a:solidFill>
              </a:defRPr>
            </a:lvl1pPr>
          </a:lstStyle>
          <a:p>
            <a:fld id="{B29EAF91-13F4-4654-9F66-5A4760BB2CE5}" type="datetime1">
              <a:rPr lang="en-US"/>
              <a:pPr/>
              <a:t>2/5/2019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79FAE46F-7AF0-447A-9801-6081BF78C757}"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168C5DA-A8D9-4EDD-AE1E-02DBBB4259D4}" type="datetime1">
              <a:rPr lang="en-US"/>
              <a:pPr/>
              <a:t>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A68557F-F879-4E0D-B078-5DEA66AABD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C1F27FD-48E3-4FDB-B3A5-12A333AE3D20}" type="datetime1">
              <a:rPr lang="en-US"/>
              <a:pPr/>
              <a:t>2/5/2019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B2607BD-389B-48D4-A9A7-383923F3AA9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948844F-D38F-480A-90DC-666A34CF294F}" type="datetime1">
              <a:rPr lang="en-US"/>
              <a:pPr/>
              <a:t>2/5/2019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7BC5304-CF54-47BA-BC5F-0640D6DBAA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EA796A8-262B-45A6-81E2-6777921348B6}" type="datetime1">
              <a:rPr lang="en-US"/>
              <a:pPr/>
              <a:t>2/5/2019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EA217B8B-8165-4BEA-AC79-628E356863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F7CACD50-56A7-4753-9D43-CD969523477A}" type="datetime1">
              <a:rPr lang="en-US"/>
              <a:pPr/>
              <a:t>2/5/2019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95D88F76-BC6C-4FEE-AB71-79FD6DE1A8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fld id="{2046A5CD-0228-412D-A417-90B67990ACB4}" type="datetime1">
              <a:rPr lang="en-US"/>
              <a:pPr/>
              <a:t>2/5/2019</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FDAFE3AC-4961-494C-9D9E-E9DDFA8587B9}"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9144000" cy="44450"/>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3F3F3F"/>
                </a:solidFill>
                <a:latin typeface="Corbel" charset="0"/>
              </a:defRPr>
            </a:lvl1pPr>
          </a:lstStyle>
          <a:p>
            <a:fld id="{DA3B79F5-A91B-4F98-AAD5-480AA4B7A24A}" type="datetime1">
              <a:rPr lang="en-US"/>
              <a:pPr/>
              <a:t>2/5/2019</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charset="0"/>
              </a:defRPr>
            </a:lvl1pPr>
          </a:lstStyle>
          <a:p>
            <a:fld id="{A35B0B6E-AE80-4C7F-8DA7-E3AB4159C37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9" r:id="rId3"/>
    <p:sldLayoutId id="2147483741" r:id="rId4"/>
    <p:sldLayoutId id="2147483742" r:id="rId5"/>
    <p:sldLayoutId id="2147483743" r:id="rId6"/>
    <p:sldLayoutId id="2147483750" r:id="rId7"/>
    <p:sldLayoutId id="2147483751" r:id="rId8"/>
    <p:sldLayoutId id="2147483752" r:id="rId9"/>
    <p:sldLayoutId id="2147483744" r:id="rId10"/>
    <p:sldLayoutId id="2147483753" r:id="rId11"/>
    <p:sldLayoutId id="2147483745" r:id="rId12"/>
    <p:sldLayoutId id="2147483746" r:id="rId13"/>
    <p:sldLayoutId id="2147483747" r:id="rId14"/>
  </p:sldLayoutIdLst>
  <p:hf sldNum="0" hdr="0" ftr="0" dt="0"/>
  <p:txStyles>
    <p:titleStyle>
      <a:lvl1pPr algn="l" rtl="0" eaLnBrk="0" fontAlgn="base" hangingPunct="0">
        <a:spcBef>
          <a:spcPct val="0"/>
        </a:spcBef>
        <a:spcAft>
          <a:spcPct val="0"/>
        </a:spcAft>
        <a:defRPr sz="4500" b="1" kern="1200">
          <a:solidFill>
            <a:srgbClr val="FFC800"/>
          </a:solidFill>
          <a:latin typeface="+mj-lt"/>
          <a:ea typeface="ＭＳ Ｐゴシック" charset="-128"/>
          <a:cs typeface="+mj-cs"/>
        </a:defRPr>
      </a:lvl1pPr>
      <a:lvl2pPr algn="l" rtl="0" eaLnBrk="0" fontAlgn="base" hangingPunct="0">
        <a:spcBef>
          <a:spcPct val="0"/>
        </a:spcBef>
        <a:spcAft>
          <a:spcPct val="0"/>
        </a:spcAft>
        <a:defRPr sz="4500" b="1">
          <a:solidFill>
            <a:srgbClr val="FFC800"/>
          </a:solidFill>
          <a:latin typeface="Corbel" pitchFamily="34" charset="0"/>
          <a:ea typeface="ＭＳ Ｐゴシック" charset="-128"/>
        </a:defRPr>
      </a:lvl2pPr>
      <a:lvl3pPr algn="l" rtl="0" eaLnBrk="0" fontAlgn="base" hangingPunct="0">
        <a:spcBef>
          <a:spcPct val="0"/>
        </a:spcBef>
        <a:spcAft>
          <a:spcPct val="0"/>
        </a:spcAft>
        <a:defRPr sz="4500" b="1">
          <a:solidFill>
            <a:srgbClr val="FFC800"/>
          </a:solidFill>
          <a:latin typeface="Corbel" pitchFamily="34" charset="0"/>
          <a:ea typeface="ＭＳ Ｐゴシック" charset="-128"/>
        </a:defRPr>
      </a:lvl3pPr>
      <a:lvl4pPr algn="l" rtl="0" eaLnBrk="0" fontAlgn="base" hangingPunct="0">
        <a:spcBef>
          <a:spcPct val="0"/>
        </a:spcBef>
        <a:spcAft>
          <a:spcPct val="0"/>
        </a:spcAft>
        <a:defRPr sz="4500" b="1">
          <a:solidFill>
            <a:srgbClr val="FFC800"/>
          </a:solidFill>
          <a:latin typeface="Corbel" pitchFamily="34" charset="0"/>
          <a:ea typeface="ＭＳ Ｐゴシック" charset="-128"/>
        </a:defRPr>
      </a:lvl4pPr>
      <a:lvl5pPr algn="l" rtl="0" eaLnBrk="0" fontAlgn="base" hangingPunct="0">
        <a:spcBef>
          <a:spcPct val="0"/>
        </a:spcBef>
        <a:spcAft>
          <a:spcPct val="0"/>
        </a:spcAft>
        <a:defRPr sz="4500" b="1">
          <a:solidFill>
            <a:srgbClr val="FFC800"/>
          </a:solidFill>
          <a:latin typeface="Corbel" pitchFamily="34" charset="0"/>
          <a:ea typeface="ＭＳ Ｐゴシック" charset="-128"/>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charset="2"/>
        <a:buChar char=""/>
        <a:defRPr sz="3200" kern="1200">
          <a:solidFill>
            <a:schemeClr val="tx1"/>
          </a:solidFill>
          <a:latin typeface="+mn-lt"/>
          <a:ea typeface="ＭＳ Ｐゴシック" charset="-128"/>
          <a:cs typeface="+mn-cs"/>
        </a:defRPr>
      </a:lvl1pPr>
      <a:lvl2pPr marL="730250" indent="-273050" algn="l" rtl="0" eaLnBrk="0" fontAlgn="base" hangingPunct="0">
        <a:spcBef>
          <a:spcPct val="20000"/>
        </a:spcBef>
        <a:spcAft>
          <a:spcPct val="0"/>
        </a:spcAft>
        <a:buClr>
          <a:schemeClr val="accent2"/>
        </a:buClr>
        <a:buSzPct val="90000"/>
        <a:buFont typeface="Wingdings" charset="2"/>
        <a:buChar char=""/>
        <a:defRPr sz="2800" kern="1200">
          <a:solidFill>
            <a:schemeClr val="tx1"/>
          </a:solidFill>
          <a:latin typeface="+mn-lt"/>
          <a:ea typeface="ＭＳ Ｐゴシック" pitchFamily="-1" charset="-128"/>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ＭＳ Ｐゴシック" pitchFamily="-1" charset="-128"/>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ＭＳ Ｐゴシック" pitchFamily="-1" charset="-128"/>
          <a:cs typeface="+mn-cs"/>
        </a:defRPr>
      </a:lvl4pPr>
      <a:lvl5pPr marL="1425575" indent="-182563" algn="l" rtl="0" eaLnBrk="0" fontAlgn="base" hangingPunct="0">
        <a:spcBef>
          <a:spcPct val="20000"/>
        </a:spcBef>
        <a:spcAft>
          <a:spcPct val="0"/>
        </a:spcAft>
        <a:buClr>
          <a:srgbClr val="E88651"/>
        </a:buClr>
        <a:buFont typeface="Wingdings 3" charset="2"/>
        <a:buChar char=""/>
        <a:defRPr lang="en-US" sz="2000" kern="1200">
          <a:solidFill>
            <a:schemeClr val="tx1"/>
          </a:solidFill>
          <a:latin typeface="+mn-lt"/>
          <a:ea typeface="ＭＳ Ｐゴシック" pitchFamily="-1"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edcrossblood.org/learn-about-blood/blood-typ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AutoShape 4"/>
          <p:cNvSpPr>
            <a:spLocks noGrp="1" noChangeArrowheads="1"/>
          </p:cNvSpPr>
          <p:nvPr>
            <p:ph type="title"/>
          </p:nvPr>
        </p:nvSpPr>
        <p:spPr>
          <a:xfrm>
            <a:off x="609600" y="533400"/>
            <a:ext cx="7467600" cy="1219200"/>
          </a:xfrm>
        </p:spPr>
        <p:txBody>
          <a:bodyPr/>
          <a:lstStyle/>
          <a:p>
            <a:pPr eaLnBrk="1" hangingPunct="1">
              <a:spcBef>
                <a:spcPts val="600"/>
              </a:spcBef>
              <a:spcAft>
                <a:spcPts val="600"/>
              </a:spcAft>
              <a:defRPr/>
            </a:pPr>
            <a:r>
              <a:rPr lang="en-US" sz="3600" dirty="0" smtClean="0">
                <a:solidFill>
                  <a:schemeClr val="accent1"/>
                </a:solidFill>
                <a:effectLst>
                  <a:outerShdw blurRad="38100" dist="38100" dir="2700000" algn="tl">
                    <a:srgbClr val="000000">
                      <a:alpha val="43137"/>
                    </a:srgbClr>
                  </a:outerShdw>
                </a:effectLst>
                <a:ea typeface="+mj-ea"/>
              </a:rPr>
              <a:t>Blood </a:t>
            </a:r>
            <a:r>
              <a:rPr lang="en-US" sz="3600" dirty="0">
                <a:solidFill>
                  <a:schemeClr val="accent1"/>
                </a:solidFill>
                <a:effectLst>
                  <a:outerShdw blurRad="38100" dist="38100" dir="2700000" algn="tl">
                    <a:srgbClr val="000000">
                      <a:alpha val="43137"/>
                    </a:srgbClr>
                  </a:outerShdw>
                </a:effectLst>
                <a:ea typeface="+mj-ea"/>
              </a:rPr>
              <a:t>and Blood Spatter </a:t>
            </a:r>
            <a:r>
              <a:rPr lang="en-US" sz="2700" b="0" dirty="0">
                <a:solidFill>
                  <a:schemeClr val="accent1"/>
                </a:solidFill>
                <a:effectLst>
                  <a:outerShdw blurRad="38100" dist="38100" dir="2700000" algn="tl">
                    <a:srgbClr val="000000">
                      <a:alpha val="43137"/>
                    </a:srgbClr>
                  </a:outerShdw>
                </a:effectLst>
                <a:ea typeface="+mj-ea"/>
              </a:rPr>
              <a:t/>
            </a:r>
            <a:br>
              <a:rPr lang="en-US" sz="2700" b="0" dirty="0">
                <a:solidFill>
                  <a:schemeClr val="accent1"/>
                </a:solidFill>
                <a:effectLst>
                  <a:outerShdw blurRad="38100" dist="38100" dir="2700000" algn="tl">
                    <a:srgbClr val="000000">
                      <a:alpha val="43137"/>
                    </a:srgbClr>
                  </a:outerShdw>
                </a:effectLst>
                <a:ea typeface="+mj-ea"/>
              </a:rPr>
            </a:br>
            <a:endParaRPr lang="en-US" sz="1800" dirty="0">
              <a:solidFill>
                <a:schemeClr val="accent1"/>
              </a:solidFill>
              <a:effectLst>
                <a:outerShdw blurRad="38100" dist="38100" dir="2700000" algn="tl">
                  <a:srgbClr val="000000">
                    <a:alpha val="43137"/>
                  </a:srgbClr>
                </a:outerShdw>
              </a:effectLst>
              <a:ea typeface="+mj-ea"/>
            </a:endParaRPr>
          </a:p>
        </p:txBody>
      </p:sp>
      <p:sp>
        <p:nvSpPr>
          <p:cNvPr id="19459" name="Rectangle 5"/>
          <p:cNvSpPr>
            <a:spLocks noGrp="1" noChangeArrowheads="1"/>
          </p:cNvSpPr>
          <p:nvPr>
            <p:ph type="body" idx="1"/>
          </p:nvPr>
        </p:nvSpPr>
        <p:spPr>
          <a:xfrm>
            <a:off x="381000" y="1371600"/>
            <a:ext cx="8077200" cy="4410075"/>
          </a:xfrm>
        </p:spPr>
        <p:txBody>
          <a:bodyPr/>
          <a:lstStyle/>
          <a:p>
            <a:pPr marL="533400" indent="-533400" eaLnBrk="1" hangingPunct="1">
              <a:buFont typeface="Wingdings" charset="2"/>
              <a:buNone/>
            </a:pPr>
            <a:r>
              <a:rPr lang="en-US" b="1" smtClean="0"/>
              <a:t>SFS1. Students will recognize and classify various types of evidence in relation  to the definition and scope of Forensic Science </a:t>
            </a:r>
          </a:p>
          <a:p>
            <a:pPr marL="533400" indent="-533400" eaLnBrk="1" hangingPunct="1">
              <a:buFont typeface="Wingdings" charset="2"/>
              <a:buNone/>
            </a:pPr>
            <a:r>
              <a:rPr lang="en-US" b="1" smtClean="0"/>
              <a:t>SFS3. Students will assess how the analysis of DNA, toxicology, serology, and illicit drugs are used for forensic investigations </a:t>
            </a:r>
            <a:endParaRPr lang="en-US" smtClean="0"/>
          </a:p>
          <a:p>
            <a:pPr marL="533400" indent="-533400" eaLnBrk="1" hangingPunct="1"/>
            <a:r>
              <a:rPr lang="en-US" smtClean="0"/>
              <a:t>Differentiate the forensic techniques used to distinguish human and animal blood </a:t>
            </a:r>
          </a:p>
          <a:p>
            <a:pPr marL="533400" indent="-533400" eaLnBrk="1" hangingPunct="1"/>
            <a:r>
              <a:rPr lang="en-US" smtClean="0"/>
              <a:t>Analyze the physics of blood stain patterns.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2"/>
          <p:cNvSpPr>
            <a:spLocks noGrp="1" noChangeArrowheads="1"/>
          </p:cNvSpPr>
          <p:nvPr>
            <p:ph type="title"/>
          </p:nvPr>
        </p:nvSpPr>
        <p:spPr>
          <a:xfrm>
            <a:off x="0" y="304800"/>
            <a:ext cx="7772400" cy="838200"/>
          </a:xfrm>
        </p:spPr>
        <p:txBody>
          <a:bodyPr>
            <a:noAutofit/>
          </a:bodyPr>
          <a:lstStyle/>
          <a:p>
            <a:pPr eaLnBrk="1" hangingPunct="1">
              <a:defRPr/>
            </a:pPr>
            <a:r>
              <a:rPr lang="en-US" sz="3600" dirty="0">
                <a:ea typeface="+mj-ea"/>
              </a:rPr>
              <a:t>Historical Perspective</a:t>
            </a:r>
            <a:r>
              <a:rPr lang="en-US" sz="3600" dirty="0" smtClean="0">
                <a:ea typeface="+mj-ea"/>
              </a:rPr>
              <a:t> of </a:t>
            </a:r>
            <a:r>
              <a:rPr lang="en-US" sz="3600" dirty="0">
                <a:ea typeface="+mj-ea"/>
              </a:rPr>
              <a:t>Blood Typing</a:t>
            </a:r>
          </a:p>
        </p:txBody>
      </p:sp>
      <p:sp>
        <p:nvSpPr>
          <p:cNvPr id="30723" name="Rectangle 3"/>
          <p:cNvSpPr>
            <a:spLocks noGrp="1" noChangeArrowheads="1"/>
          </p:cNvSpPr>
          <p:nvPr>
            <p:ph type="body" idx="1"/>
          </p:nvPr>
        </p:nvSpPr>
        <p:spPr>
          <a:xfrm>
            <a:off x="-304800" y="1828800"/>
            <a:ext cx="9448800" cy="4343400"/>
          </a:xfrm>
        </p:spPr>
        <p:txBody>
          <a:bodyPr/>
          <a:lstStyle/>
          <a:p>
            <a:pPr eaLnBrk="1" hangingPunct="1">
              <a:spcBef>
                <a:spcPct val="50000"/>
              </a:spcBef>
              <a:buFont typeface="Wingdings" charset="2"/>
              <a:buNone/>
            </a:pPr>
            <a:r>
              <a:rPr lang="en-US" smtClean="0"/>
              <a:t>	Around 1900, Karl Landsteiner discovered that there are four different types of human blood based on the presence or absence of specific antigens found on the surface of the red blood cells.  </a:t>
            </a:r>
          </a:p>
          <a:p>
            <a:pPr eaLnBrk="1" hangingPunct="1">
              <a:spcBef>
                <a:spcPct val="50000"/>
              </a:spcBef>
              <a:buFont typeface="Wingdings" charset="2"/>
              <a:buNone/>
            </a:pPr>
            <a:r>
              <a:rPr lang="en-US" smtClean="0"/>
              <a:t>	In 1940, Landsteiner and Weiner reported the discovery of the Rh factor by studying the blood of the Rhesus monkey. 85% of Caucasians, 94% of Black Americans and 99% of all Asians are Rh positive.</a:t>
            </a:r>
          </a:p>
        </p:txBody>
      </p:sp>
      <p:pic>
        <p:nvPicPr>
          <p:cNvPr id="30724" name="Picture 4"/>
          <p:cNvPicPr>
            <a:picLocks noChangeAspect="1" noChangeArrowheads="1"/>
          </p:cNvPicPr>
          <p:nvPr/>
        </p:nvPicPr>
        <p:blipFill>
          <a:blip r:embed="rId2" cstate="print"/>
          <a:srcRect/>
          <a:stretch>
            <a:fillRect/>
          </a:stretch>
        </p:blipFill>
        <p:spPr bwMode="auto">
          <a:xfrm>
            <a:off x="7535863" y="0"/>
            <a:ext cx="1608137"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Grp="1" noChangeArrowheads="1"/>
          </p:cNvSpPr>
          <p:nvPr>
            <p:ph type="title"/>
          </p:nvPr>
        </p:nvSpPr>
        <p:spPr/>
        <p:txBody>
          <a:bodyPr/>
          <a:lstStyle/>
          <a:p>
            <a:pPr eaLnBrk="1" hangingPunct="1">
              <a:defRPr/>
            </a:pPr>
            <a:r>
              <a:rPr lang="en-US" dirty="0">
                <a:effectLst>
                  <a:outerShdw blurRad="38100" dist="38100" dir="2700000" algn="tl">
                    <a:srgbClr val="000000">
                      <a:alpha val="43137"/>
                    </a:srgbClr>
                  </a:outerShdw>
                </a:effectLst>
                <a:ea typeface="+mj-ea"/>
              </a:rPr>
              <a:t>Forensic Use of Blood Types</a:t>
            </a:r>
          </a:p>
        </p:txBody>
      </p:sp>
      <p:sp>
        <p:nvSpPr>
          <p:cNvPr id="31747" name="Rectangle 3"/>
          <p:cNvSpPr>
            <a:spLocks noGrp="1" noChangeArrowheads="1"/>
          </p:cNvSpPr>
          <p:nvPr>
            <p:ph type="body" idx="1"/>
          </p:nvPr>
        </p:nvSpPr>
        <p:spPr>
          <a:xfrm>
            <a:off x="228600" y="1905000"/>
            <a:ext cx="8610600" cy="4648200"/>
          </a:xfrm>
        </p:spPr>
        <p:txBody>
          <a:bodyPr/>
          <a:lstStyle/>
          <a:p>
            <a:pPr eaLnBrk="1" hangingPunct="1">
              <a:buFont typeface="Wingdings" charset="2"/>
              <a:buChar char="§"/>
            </a:pPr>
            <a:r>
              <a:rPr lang="en-US" smtClean="0"/>
              <a:t>Although DNA analysis has replaced most conventional serology tests, there is still some useful information in the blood</a:t>
            </a:r>
          </a:p>
          <a:p>
            <a:pPr eaLnBrk="1" hangingPunct="1">
              <a:buFont typeface="Wingdings" charset="2"/>
              <a:buChar char="§"/>
            </a:pPr>
            <a:r>
              <a:rPr lang="en-US" smtClean="0"/>
              <a:t>About 80% of the population are secretors</a:t>
            </a:r>
          </a:p>
          <a:p>
            <a:pPr lvl="1" eaLnBrk="1" hangingPunct="1">
              <a:buFont typeface="Wingdings" charset="2"/>
              <a:buChar char="§"/>
            </a:pPr>
            <a:r>
              <a:rPr lang="en-US" smtClean="0">
                <a:ea typeface="ＭＳ Ｐゴシック" charset="-128"/>
              </a:rPr>
              <a:t>Secretors secrete their blood antigens into their tears, sweat, semen and saliva</a:t>
            </a:r>
          </a:p>
          <a:p>
            <a:pPr eaLnBrk="1" hangingPunct="1">
              <a:buFont typeface="Wingdings" charset="2"/>
              <a:buChar char="§"/>
            </a:pPr>
            <a:r>
              <a:rPr lang="en-US" smtClean="0"/>
              <a:t>Knowing the blood type allows you to rule out suspects rather than identify them.</a:t>
            </a:r>
            <a:r>
              <a:rPr lang="en-US" sz="24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2"/>
          <p:cNvSpPr>
            <a:spLocks noGrp="1" noChangeArrowheads="1"/>
          </p:cNvSpPr>
          <p:nvPr>
            <p:ph type="title"/>
          </p:nvPr>
        </p:nvSpPr>
        <p:spPr/>
        <p:txBody>
          <a:bodyPr/>
          <a:lstStyle/>
          <a:p>
            <a:pPr eaLnBrk="1" hangingPunct="1">
              <a:defRPr/>
            </a:pPr>
            <a:r>
              <a:rPr lang="en-US">
                <a:latin typeface="Deathhead KeltCaps" pitchFamily="34" charset="0"/>
                <a:ea typeface="+mj-ea"/>
              </a:rPr>
              <a:t>Blood Types - Testing</a:t>
            </a:r>
          </a:p>
        </p:txBody>
      </p:sp>
      <p:pic>
        <p:nvPicPr>
          <p:cNvPr id="33795" name="Picture 3" descr="http://mac122.icu.ac.jp/gen-ed/mendel-gifs/17-abo-blood-test.JPG"/>
          <p:cNvPicPr>
            <a:picLocks noChangeAspect="1" noChangeArrowheads="1"/>
          </p:cNvPicPr>
          <p:nvPr/>
        </p:nvPicPr>
        <p:blipFill>
          <a:blip r:embed="rId3" cstate="print"/>
          <a:srcRect/>
          <a:stretch>
            <a:fillRect/>
          </a:stretch>
        </p:blipFill>
        <p:spPr bwMode="auto">
          <a:xfrm>
            <a:off x="1066800" y="1582738"/>
            <a:ext cx="6934200" cy="5275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4419600" y="3429000"/>
            <a:ext cx="2009775" cy="3200400"/>
            <a:chOff x="1632" y="144"/>
            <a:chExt cx="1266" cy="2016"/>
          </a:xfrm>
        </p:grpSpPr>
        <p:grpSp>
          <p:nvGrpSpPr>
            <p:cNvPr id="35900" name="Group 3"/>
            <p:cNvGrpSpPr>
              <a:grpSpLocks/>
            </p:cNvGrpSpPr>
            <p:nvPr/>
          </p:nvGrpSpPr>
          <p:grpSpPr bwMode="auto">
            <a:xfrm>
              <a:off x="1632" y="144"/>
              <a:ext cx="1266" cy="2016"/>
              <a:chOff x="192" y="144"/>
              <a:chExt cx="1266" cy="2016"/>
            </a:xfrm>
          </p:grpSpPr>
          <p:grpSp>
            <p:nvGrpSpPr>
              <p:cNvPr id="35908" name="Group 4"/>
              <p:cNvGrpSpPr>
                <a:grpSpLocks/>
              </p:cNvGrpSpPr>
              <p:nvPr/>
            </p:nvGrpSpPr>
            <p:grpSpPr bwMode="auto">
              <a:xfrm>
                <a:off x="192" y="144"/>
                <a:ext cx="1266" cy="1632"/>
                <a:chOff x="366" y="528"/>
                <a:chExt cx="834" cy="1056"/>
              </a:xfrm>
            </p:grpSpPr>
            <p:sp>
              <p:nvSpPr>
                <p:cNvPr id="35910" name="Rectangle 5"/>
                <p:cNvSpPr>
                  <a:spLocks noChangeArrowheads="1"/>
                </p:cNvSpPr>
                <p:nvPr/>
              </p:nvSpPr>
              <p:spPr bwMode="auto">
                <a:xfrm>
                  <a:off x="366" y="528"/>
                  <a:ext cx="834" cy="1056"/>
                </a:xfrm>
                <a:prstGeom prst="rect">
                  <a:avLst/>
                </a:prstGeom>
                <a:solidFill>
                  <a:srgbClr val="FFFFFF"/>
                </a:solidFill>
                <a:ln w="9525">
                  <a:solidFill>
                    <a:srgbClr val="000000"/>
                  </a:solidFill>
                  <a:miter lim="800000"/>
                  <a:headEnd/>
                  <a:tailEnd/>
                </a:ln>
              </p:spPr>
              <p:txBody>
                <a:bodyPr/>
                <a:lstStyle/>
                <a:p>
                  <a:endParaRPr lang="en-US" sz="1800"/>
                </a:p>
              </p:txBody>
            </p:sp>
            <p:sp>
              <p:nvSpPr>
                <p:cNvPr id="35911" name="Oval 6"/>
                <p:cNvSpPr>
                  <a:spLocks noChangeArrowheads="1"/>
                </p:cNvSpPr>
                <p:nvPr/>
              </p:nvSpPr>
              <p:spPr bwMode="auto">
                <a:xfrm>
                  <a:off x="902" y="880"/>
                  <a:ext cx="179" cy="352"/>
                </a:xfrm>
                <a:prstGeom prst="ellipse">
                  <a:avLst/>
                </a:prstGeom>
                <a:solidFill>
                  <a:srgbClr val="FFFFFF"/>
                </a:solidFill>
                <a:ln w="9525">
                  <a:solidFill>
                    <a:srgbClr val="000000"/>
                  </a:solidFill>
                  <a:round/>
                  <a:headEnd/>
                  <a:tailEnd/>
                </a:ln>
              </p:spPr>
              <p:txBody>
                <a:bodyPr/>
                <a:lstStyle/>
                <a:p>
                  <a:endParaRPr lang="en-US" sz="1800"/>
                </a:p>
              </p:txBody>
            </p:sp>
            <p:sp>
              <p:nvSpPr>
                <p:cNvPr id="35912" name="Text Box 7"/>
                <p:cNvSpPr txBox="1">
                  <a:spLocks noChangeArrowheads="1"/>
                </p:cNvSpPr>
                <p:nvPr/>
              </p:nvSpPr>
              <p:spPr bwMode="auto">
                <a:xfrm>
                  <a:off x="411" y="572"/>
                  <a:ext cx="134" cy="176"/>
                </a:xfrm>
                <a:prstGeom prst="rect">
                  <a:avLst/>
                </a:prstGeom>
                <a:solidFill>
                  <a:srgbClr val="FFFFFF"/>
                </a:solidFill>
                <a:ln w="9525">
                  <a:noFill/>
                  <a:miter lim="800000"/>
                  <a:headEnd/>
                  <a:tailEnd/>
                </a:ln>
              </p:spPr>
              <p:txBody>
                <a:bodyPr/>
                <a:lstStyle/>
                <a:p>
                  <a:r>
                    <a:rPr lang="en-US" sz="1600">
                      <a:latin typeface="Times New Roman" charset="0"/>
                    </a:rPr>
                    <a:t>A</a:t>
                  </a:r>
                </a:p>
              </p:txBody>
            </p:sp>
            <p:sp>
              <p:nvSpPr>
                <p:cNvPr id="35913" name="Oval 8"/>
                <p:cNvSpPr>
                  <a:spLocks noChangeArrowheads="1"/>
                </p:cNvSpPr>
                <p:nvPr/>
              </p:nvSpPr>
              <p:spPr bwMode="auto">
                <a:xfrm>
                  <a:off x="545" y="660"/>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914" name="Text Box 9"/>
                <p:cNvSpPr txBox="1">
                  <a:spLocks noChangeArrowheads="1"/>
                </p:cNvSpPr>
                <p:nvPr/>
              </p:nvSpPr>
              <p:spPr bwMode="auto">
                <a:xfrm>
                  <a:off x="418" y="1349"/>
                  <a:ext cx="127" cy="176"/>
                </a:xfrm>
                <a:prstGeom prst="rect">
                  <a:avLst/>
                </a:prstGeom>
                <a:solidFill>
                  <a:srgbClr val="FFFFFF"/>
                </a:solidFill>
                <a:ln w="9525">
                  <a:noFill/>
                  <a:miter lim="800000"/>
                  <a:headEnd/>
                  <a:tailEnd/>
                </a:ln>
              </p:spPr>
              <p:txBody>
                <a:bodyPr/>
                <a:lstStyle/>
                <a:p>
                  <a:r>
                    <a:rPr lang="en-US" sz="1600">
                      <a:latin typeface="Times New Roman" charset="0"/>
                    </a:rPr>
                    <a:t>B</a:t>
                  </a:r>
                </a:p>
              </p:txBody>
            </p:sp>
            <p:sp>
              <p:nvSpPr>
                <p:cNvPr id="35915" name="Oval 10"/>
                <p:cNvSpPr>
                  <a:spLocks noChangeArrowheads="1"/>
                </p:cNvSpPr>
                <p:nvPr/>
              </p:nvSpPr>
              <p:spPr bwMode="auto">
                <a:xfrm>
                  <a:off x="545" y="1144"/>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916" name="Text Box 11"/>
                <p:cNvSpPr txBox="1">
                  <a:spLocks noChangeArrowheads="1"/>
                </p:cNvSpPr>
                <p:nvPr/>
              </p:nvSpPr>
              <p:spPr bwMode="auto">
                <a:xfrm>
                  <a:off x="864" y="720"/>
                  <a:ext cx="261" cy="208"/>
                </a:xfrm>
                <a:prstGeom prst="rect">
                  <a:avLst/>
                </a:prstGeom>
                <a:noFill/>
                <a:ln w="9525">
                  <a:noFill/>
                  <a:miter lim="800000"/>
                  <a:headEnd/>
                  <a:tailEnd/>
                </a:ln>
              </p:spPr>
              <p:txBody>
                <a:bodyPr/>
                <a:lstStyle/>
                <a:p>
                  <a:pPr algn="ctr"/>
                  <a:r>
                    <a:rPr lang="en-US" sz="1600">
                      <a:latin typeface="Times New Roman" charset="0"/>
                    </a:rPr>
                    <a:t>Rh</a:t>
                  </a:r>
                </a:p>
              </p:txBody>
            </p:sp>
          </p:grpSp>
          <p:sp>
            <p:nvSpPr>
              <p:cNvPr id="35909" name="Text Box 12"/>
              <p:cNvSpPr txBox="1">
                <a:spLocks noChangeArrowheads="1"/>
              </p:cNvSpPr>
              <p:nvPr/>
            </p:nvSpPr>
            <p:spPr bwMode="auto">
              <a:xfrm>
                <a:off x="192" y="1920"/>
                <a:ext cx="1248" cy="240"/>
              </a:xfrm>
              <a:prstGeom prst="rect">
                <a:avLst/>
              </a:prstGeom>
              <a:solidFill>
                <a:srgbClr val="FFFFFF"/>
              </a:solidFill>
              <a:ln w="9525">
                <a:noFill/>
                <a:miter lim="800000"/>
                <a:headEnd/>
                <a:tailEnd/>
              </a:ln>
            </p:spPr>
            <p:txBody>
              <a:bodyPr/>
              <a:lstStyle/>
              <a:p>
                <a:pPr algn="ctr"/>
                <a:r>
                  <a:rPr lang="en-US" sz="1400" b="1">
                    <a:latin typeface="Times New Roman" charset="0"/>
                  </a:rPr>
                  <a:t>Blood Type: ___  </a:t>
                </a:r>
                <a:endParaRPr lang="en-US" sz="1400">
                  <a:latin typeface="Times New Roman" charset="0"/>
                </a:endParaRPr>
              </a:p>
            </p:txBody>
          </p:sp>
        </p:grpSp>
        <p:grpSp>
          <p:nvGrpSpPr>
            <p:cNvPr id="35901" name="Group 13"/>
            <p:cNvGrpSpPr>
              <a:grpSpLocks/>
            </p:cNvGrpSpPr>
            <p:nvPr/>
          </p:nvGrpSpPr>
          <p:grpSpPr bwMode="auto">
            <a:xfrm>
              <a:off x="1946" y="1288"/>
              <a:ext cx="181" cy="181"/>
              <a:chOff x="1329" y="9129"/>
              <a:chExt cx="240" cy="240"/>
            </a:xfrm>
          </p:grpSpPr>
          <p:sp>
            <p:nvSpPr>
              <p:cNvPr id="35906" name="Line 14"/>
              <p:cNvSpPr>
                <a:spLocks noChangeShapeType="1"/>
              </p:cNvSpPr>
              <p:nvPr/>
            </p:nvSpPr>
            <p:spPr bwMode="auto">
              <a:xfrm>
                <a:off x="1329" y="9249"/>
                <a:ext cx="240" cy="0"/>
              </a:xfrm>
              <a:prstGeom prst="line">
                <a:avLst/>
              </a:prstGeom>
              <a:noFill/>
              <a:ln w="19050">
                <a:solidFill>
                  <a:srgbClr val="000000"/>
                </a:solidFill>
                <a:round/>
                <a:headEnd/>
                <a:tailEnd/>
              </a:ln>
            </p:spPr>
            <p:txBody>
              <a:bodyPr/>
              <a:lstStyle/>
              <a:p>
                <a:endParaRPr lang="en-US"/>
              </a:p>
            </p:txBody>
          </p:sp>
          <p:sp>
            <p:nvSpPr>
              <p:cNvPr id="35907" name="Line 15"/>
              <p:cNvSpPr>
                <a:spLocks noChangeShapeType="1"/>
              </p:cNvSpPr>
              <p:nvPr/>
            </p:nvSpPr>
            <p:spPr bwMode="auto">
              <a:xfrm rot="-5400000">
                <a:off x="1329" y="9249"/>
                <a:ext cx="240" cy="0"/>
              </a:xfrm>
              <a:prstGeom prst="line">
                <a:avLst/>
              </a:prstGeom>
              <a:noFill/>
              <a:ln w="19050">
                <a:solidFill>
                  <a:srgbClr val="000000"/>
                </a:solidFill>
                <a:round/>
                <a:headEnd/>
                <a:tailEnd/>
              </a:ln>
            </p:spPr>
            <p:txBody>
              <a:bodyPr/>
              <a:lstStyle/>
              <a:p>
                <a:endParaRPr lang="en-US"/>
              </a:p>
            </p:txBody>
          </p:sp>
        </p:grpSp>
        <p:grpSp>
          <p:nvGrpSpPr>
            <p:cNvPr id="35902" name="Group 16"/>
            <p:cNvGrpSpPr>
              <a:grpSpLocks/>
            </p:cNvGrpSpPr>
            <p:nvPr/>
          </p:nvGrpSpPr>
          <p:grpSpPr bwMode="auto">
            <a:xfrm>
              <a:off x="1946" y="528"/>
              <a:ext cx="181" cy="181"/>
              <a:chOff x="1329" y="9129"/>
              <a:chExt cx="240" cy="240"/>
            </a:xfrm>
          </p:grpSpPr>
          <p:sp>
            <p:nvSpPr>
              <p:cNvPr id="35904" name="Line 17"/>
              <p:cNvSpPr>
                <a:spLocks noChangeShapeType="1"/>
              </p:cNvSpPr>
              <p:nvPr/>
            </p:nvSpPr>
            <p:spPr bwMode="auto">
              <a:xfrm>
                <a:off x="1329" y="9249"/>
                <a:ext cx="240" cy="0"/>
              </a:xfrm>
              <a:prstGeom prst="line">
                <a:avLst/>
              </a:prstGeom>
              <a:noFill/>
              <a:ln w="19050">
                <a:solidFill>
                  <a:srgbClr val="000000"/>
                </a:solidFill>
                <a:round/>
                <a:headEnd/>
                <a:tailEnd/>
              </a:ln>
            </p:spPr>
            <p:txBody>
              <a:bodyPr/>
              <a:lstStyle/>
              <a:p>
                <a:endParaRPr lang="en-US"/>
              </a:p>
            </p:txBody>
          </p:sp>
          <p:sp>
            <p:nvSpPr>
              <p:cNvPr id="35905" name="Line 18"/>
              <p:cNvSpPr>
                <a:spLocks noChangeShapeType="1"/>
              </p:cNvSpPr>
              <p:nvPr/>
            </p:nvSpPr>
            <p:spPr bwMode="auto">
              <a:xfrm rot="-5400000">
                <a:off x="1329" y="9249"/>
                <a:ext cx="240" cy="0"/>
              </a:xfrm>
              <a:prstGeom prst="line">
                <a:avLst/>
              </a:prstGeom>
              <a:noFill/>
              <a:ln w="19050">
                <a:solidFill>
                  <a:srgbClr val="000000"/>
                </a:solidFill>
                <a:round/>
                <a:headEnd/>
                <a:tailEnd/>
              </a:ln>
            </p:spPr>
            <p:txBody>
              <a:bodyPr/>
              <a:lstStyle/>
              <a:p>
                <a:endParaRPr lang="en-US"/>
              </a:p>
            </p:txBody>
          </p:sp>
        </p:grpSp>
        <p:sp>
          <p:nvSpPr>
            <p:cNvPr id="35903" name="Line 19"/>
            <p:cNvSpPr>
              <a:spLocks noChangeShapeType="1"/>
            </p:cNvSpPr>
            <p:nvPr/>
          </p:nvSpPr>
          <p:spPr bwMode="auto">
            <a:xfrm>
              <a:off x="2482" y="960"/>
              <a:ext cx="181" cy="2"/>
            </a:xfrm>
            <a:prstGeom prst="line">
              <a:avLst/>
            </a:prstGeom>
            <a:noFill/>
            <a:ln w="19050">
              <a:solidFill>
                <a:srgbClr val="000000"/>
              </a:solidFill>
              <a:round/>
              <a:headEnd/>
              <a:tailEnd/>
            </a:ln>
          </p:spPr>
          <p:txBody>
            <a:bodyPr/>
            <a:lstStyle/>
            <a:p>
              <a:endParaRPr lang="en-US"/>
            </a:p>
          </p:txBody>
        </p:sp>
      </p:grpSp>
      <p:grpSp>
        <p:nvGrpSpPr>
          <p:cNvPr id="35843" name="Group 20"/>
          <p:cNvGrpSpPr>
            <a:grpSpLocks/>
          </p:cNvGrpSpPr>
          <p:nvPr/>
        </p:nvGrpSpPr>
        <p:grpSpPr bwMode="auto">
          <a:xfrm>
            <a:off x="6781800" y="152400"/>
            <a:ext cx="2009775" cy="3200400"/>
            <a:chOff x="3168" y="144"/>
            <a:chExt cx="1266" cy="2016"/>
          </a:xfrm>
        </p:grpSpPr>
        <p:grpSp>
          <p:nvGrpSpPr>
            <p:cNvPr id="35885" name="Group 21"/>
            <p:cNvGrpSpPr>
              <a:grpSpLocks/>
            </p:cNvGrpSpPr>
            <p:nvPr/>
          </p:nvGrpSpPr>
          <p:grpSpPr bwMode="auto">
            <a:xfrm>
              <a:off x="3168" y="144"/>
              <a:ext cx="1266" cy="2016"/>
              <a:chOff x="192" y="144"/>
              <a:chExt cx="1266" cy="2016"/>
            </a:xfrm>
          </p:grpSpPr>
          <p:grpSp>
            <p:nvGrpSpPr>
              <p:cNvPr id="35891" name="Group 22"/>
              <p:cNvGrpSpPr>
                <a:grpSpLocks/>
              </p:cNvGrpSpPr>
              <p:nvPr/>
            </p:nvGrpSpPr>
            <p:grpSpPr bwMode="auto">
              <a:xfrm>
                <a:off x="192" y="144"/>
                <a:ext cx="1266" cy="1632"/>
                <a:chOff x="366" y="528"/>
                <a:chExt cx="834" cy="1056"/>
              </a:xfrm>
            </p:grpSpPr>
            <p:sp>
              <p:nvSpPr>
                <p:cNvPr id="35893" name="Rectangle 23"/>
                <p:cNvSpPr>
                  <a:spLocks noChangeArrowheads="1"/>
                </p:cNvSpPr>
                <p:nvPr/>
              </p:nvSpPr>
              <p:spPr bwMode="auto">
                <a:xfrm>
                  <a:off x="366" y="528"/>
                  <a:ext cx="834" cy="1056"/>
                </a:xfrm>
                <a:prstGeom prst="rect">
                  <a:avLst/>
                </a:prstGeom>
                <a:solidFill>
                  <a:srgbClr val="FFFFFF"/>
                </a:solidFill>
                <a:ln w="9525">
                  <a:solidFill>
                    <a:srgbClr val="000000"/>
                  </a:solidFill>
                  <a:miter lim="800000"/>
                  <a:headEnd/>
                  <a:tailEnd/>
                </a:ln>
              </p:spPr>
              <p:txBody>
                <a:bodyPr/>
                <a:lstStyle/>
                <a:p>
                  <a:endParaRPr lang="en-US" sz="1800"/>
                </a:p>
              </p:txBody>
            </p:sp>
            <p:sp>
              <p:nvSpPr>
                <p:cNvPr id="35894" name="Oval 24"/>
                <p:cNvSpPr>
                  <a:spLocks noChangeArrowheads="1"/>
                </p:cNvSpPr>
                <p:nvPr/>
              </p:nvSpPr>
              <p:spPr bwMode="auto">
                <a:xfrm>
                  <a:off x="902" y="880"/>
                  <a:ext cx="179" cy="352"/>
                </a:xfrm>
                <a:prstGeom prst="ellipse">
                  <a:avLst/>
                </a:prstGeom>
                <a:solidFill>
                  <a:srgbClr val="FFFFFF"/>
                </a:solidFill>
                <a:ln w="9525">
                  <a:solidFill>
                    <a:srgbClr val="000000"/>
                  </a:solidFill>
                  <a:round/>
                  <a:headEnd/>
                  <a:tailEnd/>
                </a:ln>
              </p:spPr>
              <p:txBody>
                <a:bodyPr/>
                <a:lstStyle/>
                <a:p>
                  <a:endParaRPr lang="en-US" sz="1800"/>
                </a:p>
              </p:txBody>
            </p:sp>
            <p:sp>
              <p:nvSpPr>
                <p:cNvPr id="35895" name="Text Box 25"/>
                <p:cNvSpPr txBox="1">
                  <a:spLocks noChangeArrowheads="1"/>
                </p:cNvSpPr>
                <p:nvPr/>
              </p:nvSpPr>
              <p:spPr bwMode="auto">
                <a:xfrm>
                  <a:off x="411" y="572"/>
                  <a:ext cx="134" cy="176"/>
                </a:xfrm>
                <a:prstGeom prst="rect">
                  <a:avLst/>
                </a:prstGeom>
                <a:solidFill>
                  <a:srgbClr val="FFFFFF"/>
                </a:solidFill>
                <a:ln w="9525">
                  <a:noFill/>
                  <a:miter lim="800000"/>
                  <a:headEnd/>
                  <a:tailEnd/>
                </a:ln>
              </p:spPr>
              <p:txBody>
                <a:bodyPr/>
                <a:lstStyle/>
                <a:p>
                  <a:r>
                    <a:rPr lang="en-US" sz="1600">
                      <a:latin typeface="Times New Roman" charset="0"/>
                    </a:rPr>
                    <a:t>A</a:t>
                  </a:r>
                </a:p>
              </p:txBody>
            </p:sp>
            <p:sp>
              <p:nvSpPr>
                <p:cNvPr id="35896" name="Oval 26"/>
                <p:cNvSpPr>
                  <a:spLocks noChangeArrowheads="1"/>
                </p:cNvSpPr>
                <p:nvPr/>
              </p:nvSpPr>
              <p:spPr bwMode="auto">
                <a:xfrm>
                  <a:off x="545" y="660"/>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97" name="Text Box 27"/>
                <p:cNvSpPr txBox="1">
                  <a:spLocks noChangeArrowheads="1"/>
                </p:cNvSpPr>
                <p:nvPr/>
              </p:nvSpPr>
              <p:spPr bwMode="auto">
                <a:xfrm>
                  <a:off x="418" y="1349"/>
                  <a:ext cx="127" cy="176"/>
                </a:xfrm>
                <a:prstGeom prst="rect">
                  <a:avLst/>
                </a:prstGeom>
                <a:solidFill>
                  <a:srgbClr val="FFFFFF"/>
                </a:solidFill>
                <a:ln w="9525">
                  <a:noFill/>
                  <a:miter lim="800000"/>
                  <a:headEnd/>
                  <a:tailEnd/>
                </a:ln>
              </p:spPr>
              <p:txBody>
                <a:bodyPr/>
                <a:lstStyle/>
                <a:p>
                  <a:r>
                    <a:rPr lang="en-US" sz="1600">
                      <a:latin typeface="Times New Roman" charset="0"/>
                    </a:rPr>
                    <a:t>B</a:t>
                  </a:r>
                </a:p>
              </p:txBody>
            </p:sp>
            <p:sp>
              <p:nvSpPr>
                <p:cNvPr id="35898" name="Oval 28"/>
                <p:cNvSpPr>
                  <a:spLocks noChangeArrowheads="1"/>
                </p:cNvSpPr>
                <p:nvPr/>
              </p:nvSpPr>
              <p:spPr bwMode="auto">
                <a:xfrm>
                  <a:off x="545" y="1144"/>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99" name="Text Box 29"/>
                <p:cNvSpPr txBox="1">
                  <a:spLocks noChangeArrowheads="1"/>
                </p:cNvSpPr>
                <p:nvPr/>
              </p:nvSpPr>
              <p:spPr bwMode="auto">
                <a:xfrm>
                  <a:off x="864" y="720"/>
                  <a:ext cx="261" cy="208"/>
                </a:xfrm>
                <a:prstGeom prst="rect">
                  <a:avLst/>
                </a:prstGeom>
                <a:noFill/>
                <a:ln w="9525">
                  <a:noFill/>
                  <a:miter lim="800000"/>
                  <a:headEnd/>
                  <a:tailEnd/>
                </a:ln>
              </p:spPr>
              <p:txBody>
                <a:bodyPr/>
                <a:lstStyle/>
                <a:p>
                  <a:pPr algn="ctr"/>
                  <a:r>
                    <a:rPr lang="en-US" sz="1600">
                      <a:latin typeface="Times New Roman" charset="0"/>
                    </a:rPr>
                    <a:t>Rh</a:t>
                  </a:r>
                </a:p>
              </p:txBody>
            </p:sp>
          </p:grpSp>
          <p:sp>
            <p:nvSpPr>
              <p:cNvPr id="35892" name="Text Box 30"/>
              <p:cNvSpPr txBox="1">
                <a:spLocks noChangeArrowheads="1"/>
              </p:cNvSpPr>
              <p:nvPr/>
            </p:nvSpPr>
            <p:spPr bwMode="auto">
              <a:xfrm>
                <a:off x="192" y="1920"/>
                <a:ext cx="1248" cy="240"/>
              </a:xfrm>
              <a:prstGeom prst="rect">
                <a:avLst/>
              </a:prstGeom>
              <a:solidFill>
                <a:srgbClr val="FFFFFF"/>
              </a:solidFill>
              <a:ln w="9525">
                <a:noFill/>
                <a:miter lim="800000"/>
                <a:headEnd/>
                <a:tailEnd/>
              </a:ln>
            </p:spPr>
            <p:txBody>
              <a:bodyPr/>
              <a:lstStyle/>
              <a:p>
                <a:pPr algn="ctr"/>
                <a:r>
                  <a:rPr lang="en-US" sz="1400" b="1">
                    <a:latin typeface="Times New Roman" charset="0"/>
                  </a:rPr>
                  <a:t>Blood Type: ___  </a:t>
                </a:r>
                <a:endParaRPr lang="en-US" sz="1400">
                  <a:latin typeface="Times New Roman" charset="0"/>
                </a:endParaRPr>
              </a:p>
            </p:txBody>
          </p:sp>
        </p:grpSp>
        <p:grpSp>
          <p:nvGrpSpPr>
            <p:cNvPr id="35886" name="Group 31"/>
            <p:cNvGrpSpPr>
              <a:grpSpLocks/>
            </p:cNvGrpSpPr>
            <p:nvPr/>
          </p:nvGrpSpPr>
          <p:grpSpPr bwMode="auto">
            <a:xfrm>
              <a:off x="3480" y="1296"/>
              <a:ext cx="181" cy="181"/>
              <a:chOff x="1329" y="9129"/>
              <a:chExt cx="240" cy="240"/>
            </a:xfrm>
          </p:grpSpPr>
          <p:sp>
            <p:nvSpPr>
              <p:cNvPr id="35889" name="Line 32"/>
              <p:cNvSpPr>
                <a:spLocks noChangeShapeType="1"/>
              </p:cNvSpPr>
              <p:nvPr/>
            </p:nvSpPr>
            <p:spPr bwMode="auto">
              <a:xfrm>
                <a:off x="1329" y="9249"/>
                <a:ext cx="240" cy="0"/>
              </a:xfrm>
              <a:prstGeom prst="line">
                <a:avLst/>
              </a:prstGeom>
              <a:noFill/>
              <a:ln w="19050">
                <a:solidFill>
                  <a:srgbClr val="000000"/>
                </a:solidFill>
                <a:round/>
                <a:headEnd/>
                <a:tailEnd/>
              </a:ln>
            </p:spPr>
            <p:txBody>
              <a:bodyPr/>
              <a:lstStyle/>
              <a:p>
                <a:endParaRPr lang="en-US"/>
              </a:p>
            </p:txBody>
          </p:sp>
          <p:sp>
            <p:nvSpPr>
              <p:cNvPr id="35890" name="Line 33"/>
              <p:cNvSpPr>
                <a:spLocks noChangeShapeType="1"/>
              </p:cNvSpPr>
              <p:nvPr/>
            </p:nvSpPr>
            <p:spPr bwMode="auto">
              <a:xfrm rot="-5400000">
                <a:off x="1329" y="9249"/>
                <a:ext cx="240" cy="0"/>
              </a:xfrm>
              <a:prstGeom prst="line">
                <a:avLst/>
              </a:prstGeom>
              <a:noFill/>
              <a:ln w="19050">
                <a:solidFill>
                  <a:srgbClr val="000000"/>
                </a:solidFill>
                <a:round/>
                <a:headEnd/>
                <a:tailEnd/>
              </a:ln>
            </p:spPr>
            <p:txBody>
              <a:bodyPr/>
              <a:lstStyle/>
              <a:p>
                <a:endParaRPr lang="en-US"/>
              </a:p>
            </p:txBody>
          </p:sp>
        </p:grpSp>
        <p:sp>
          <p:nvSpPr>
            <p:cNvPr id="35887" name="Line 34"/>
            <p:cNvSpPr>
              <a:spLocks noChangeShapeType="1"/>
            </p:cNvSpPr>
            <p:nvPr/>
          </p:nvSpPr>
          <p:spPr bwMode="auto">
            <a:xfrm>
              <a:off x="3480" y="624"/>
              <a:ext cx="181" cy="2"/>
            </a:xfrm>
            <a:prstGeom prst="line">
              <a:avLst/>
            </a:prstGeom>
            <a:noFill/>
            <a:ln w="19050">
              <a:solidFill>
                <a:srgbClr val="000000"/>
              </a:solidFill>
              <a:round/>
              <a:headEnd/>
              <a:tailEnd/>
            </a:ln>
          </p:spPr>
          <p:txBody>
            <a:bodyPr/>
            <a:lstStyle/>
            <a:p>
              <a:endParaRPr lang="en-US"/>
            </a:p>
          </p:txBody>
        </p:sp>
        <p:sp>
          <p:nvSpPr>
            <p:cNvPr id="35888" name="Line 35"/>
            <p:cNvSpPr>
              <a:spLocks noChangeShapeType="1"/>
            </p:cNvSpPr>
            <p:nvPr/>
          </p:nvSpPr>
          <p:spPr bwMode="auto">
            <a:xfrm>
              <a:off x="4024" y="960"/>
              <a:ext cx="181" cy="2"/>
            </a:xfrm>
            <a:prstGeom prst="line">
              <a:avLst/>
            </a:prstGeom>
            <a:noFill/>
            <a:ln w="19050">
              <a:solidFill>
                <a:srgbClr val="000000"/>
              </a:solidFill>
              <a:round/>
              <a:headEnd/>
              <a:tailEnd/>
            </a:ln>
          </p:spPr>
          <p:txBody>
            <a:bodyPr/>
            <a:lstStyle/>
            <a:p>
              <a:endParaRPr lang="en-US"/>
            </a:p>
          </p:txBody>
        </p:sp>
      </p:grpSp>
      <p:grpSp>
        <p:nvGrpSpPr>
          <p:cNvPr id="35844" name="Group 52"/>
          <p:cNvGrpSpPr>
            <a:grpSpLocks/>
          </p:cNvGrpSpPr>
          <p:nvPr/>
        </p:nvGrpSpPr>
        <p:grpSpPr bwMode="auto">
          <a:xfrm>
            <a:off x="2057400" y="3429000"/>
            <a:ext cx="2009775" cy="3200400"/>
            <a:chOff x="192" y="2208"/>
            <a:chExt cx="1266" cy="2016"/>
          </a:xfrm>
        </p:grpSpPr>
        <p:grpSp>
          <p:nvGrpSpPr>
            <p:cNvPr id="35866" name="Group 53"/>
            <p:cNvGrpSpPr>
              <a:grpSpLocks/>
            </p:cNvGrpSpPr>
            <p:nvPr/>
          </p:nvGrpSpPr>
          <p:grpSpPr bwMode="auto">
            <a:xfrm>
              <a:off x="192" y="2208"/>
              <a:ext cx="1266" cy="2016"/>
              <a:chOff x="192" y="144"/>
              <a:chExt cx="1266" cy="2016"/>
            </a:xfrm>
          </p:grpSpPr>
          <p:grpSp>
            <p:nvGrpSpPr>
              <p:cNvPr id="35876" name="Group 54"/>
              <p:cNvGrpSpPr>
                <a:grpSpLocks/>
              </p:cNvGrpSpPr>
              <p:nvPr/>
            </p:nvGrpSpPr>
            <p:grpSpPr bwMode="auto">
              <a:xfrm>
                <a:off x="192" y="144"/>
                <a:ext cx="1266" cy="1632"/>
                <a:chOff x="366" y="528"/>
                <a:chExt cx="834" cy="1056"/>
              </a:xfrm>
            </p:grpSpPr>
            <p:sp>
              <p:nvSpPr>
                <p:cNvPr id="35878" name="Rectangle 55"/>
                <p:cNvSpPr>
                  <a:spLocks noChangeArrowheads="1"/>
                </p:cNvSpPr>
                <p:nvPr/>
              </p:nvSpPr>
              <p:spPr bwMode="auto">
                <a:xfrm>
                  <a:off x="366" y="528"/>
                  <a:ext cx="834" cy="1056"/>
                </a:xfrm>
                <a:prstGeom prst="rect">
                  <a:avLst/>
                </a:prstGeom>
                <a:solidFill>
                  <a:srgbClr val="FFFFFF"/>
                </a:solidFill>
                <a:ln w="9525">
                  <a:solidFill>
                    <a:srgbClr val="000000"/>
                  </a:solidFill>
                  <a:miter lim="800000"/>
                  <a:headEnd/>
                  <a:tailEnd/>
                </a:ln>
              </p:spPr>
              <p:txBody>
                <a:bodyPr/>
                <a:lstStyle/>
                <a:p>
                  <a:endParaRPr lang="en-US" sz="1800"/>
                </a:p>
              </p:txBody>
            </p:sp>
            <p:sp>
              <p:nvSpPr>
                <p:cNvPr id="35879" name="Oval 56"/>
                <p:cNvSpPr>
                  <a:spLocks noChangeArrowheads="1"/>
                </p:cNvSpPr>
                <p:nvPr/>
              </p:nvSpPr>
              <p:spPr bwMode="auto">
                <a:xfrm>
                  <a:off x="902" y="880"/>
                  <a:ext cx="179" cy="352"/>
                </a:xfrm>
                <a:prstGeom prst="ellipse">
                  <a:avLst/>
                </a:prstGeom>
                <a:solidFill>
                  <a:srgbClr val="FFFFFF"/>
                </a:solidFill>
                <a:ln w="9525">
                  <a:solidFill>
                    <a:srgbClr val="000000"/>
                  </a:solidFill>
                  <a:round/>
                  <a:headEnd/>
                  <a:tailEnd/>
                </a:ln>
              </p:spPr>
              <p:txBody>
                <a:bodyPr/>
                <a:lstStyle/>
                <a:p>
                  <a:endParaRPr lang="en-US" sz="1800"/>
                </a:p>
              </p:txBody>
            </p:sp>
            <p:sp>
              <p:nvSpPr>
                <p:cNvPr id="35880" name="Text Box 57"/>
                <p:cNvSpPr txBox="1">
                  <a:spLocks noChangeArrowheads="1"/>
                </p:cNvSpPr>
                <p:nvPr/>
              </p:nvSpPr>
              <p:spPr bwMode="auto">
                <a:xfrm>
                  <a:off x="411" y="572"/>
                  <a:ext cx="134" cy="176"/>
                </a:xfrm>
                <a:prstGeom prst="rect">
                  <a:avLst/>
                </a:prstGeom>
                <a:solidFill>
                  <a:srgbClr val="FFFFFF"/>
                </a:solidFill>
                <a:ln w="9525">
                  <a:noFill/>
                  <a:miter lim="800000"/>
                  <a:headEnd/>
                  <a:tailEnd/>
                </a:ln>
              </p:spPr>
              <p:txBody>
                <a:bodyPr/>
                <a:lstStyle/>
                <a:p>
                  <a:r>
                    <a:rPr lang="en-US" sz="1600">
                      <a:latin typeface="Times New Roman" charset="0"/>
                    </a:rPr>
                    <a:t>A</a:t>
                  </a:r>
                </a:p>
              </p:txBody>
            </p:sp>
            <p:sp>
              <p:nvSpPr>
                <p:cNvPr id="35881" name="Oval 58"/>
                <p:cNvSpPr>
                  <a:spLocks noChangeArrowheads="1"/>
                </p:cNvSpPr>
                <p:nvPr/>
              </p:nvSpPr>
              <p:spPr bwMode="auto">
                <a:xfrm>
                  <a:off x="545" y="660"/>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82" name="Text Box 59"/>
                <p:cNvSpPr txBox="1">
                  <a:spLocks noChangeArrowheads="1"/>
                </p:cNvSpPr>
                <p:nvPr/>
              </p:nvSpPr>
              <p:spPr bwMode="auto">
                <a:xfrm>
                  <a:off x="418" y="1349"/>
                  <a:ext cx="127" cy="176"/>
                </a:xfrm>
                <a:prstGeom prst="rect">
                  <a:avLst/>
                </a:prstGeom>
                <a:solidFill>
                  <a:srgbClr val="FFFFFF"/>
                </a:solidFill>
                <a:ln w="9525">
                  <a:noFill/>
                  <a:miter lim="800000"/>
                  <a:headEnd/>
                  <a:tailEnd/>
                </a:ln>
              </p:spPr>
              <p:txBody>
                <a:bodyPr/>
                <a:lstStyle/>
                <a:p>
                  <a:r>
                    <a:rPr lang="en-US" sz="1600">
                      <a:latin typeface="Times New Roman" charset="0"/>
                    </a:rPr>
                    <a:t>B</a:t>
                  </a:r>
                </a:p>
              </p:txBody>
            </p:sp>
            <p:sp>
              <p:nvSpPr>
                <p:cNvPr id="35883" name="Oval 60"/>
                <p:cNvSpPr>
                  <a:spLocks noChangeArrowheads="1"/>
                </p:cNvSpPr>
                <p:nvPr/>
              </p:nvSpPr>
              <p:spPr bwMode="auto">
                <a:xfrm>
                  <a:off x="545" y="1144"/>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84" name="Text Box 61"/>
                <p:cNvSpPr txBox="1">
                  <a:spLocks noChangeArrowheads="1"/>
                </p:cNvSpPr>
                <p:nvPr/>
              </p:nvSpPr>
              <p:spPr bwMode="auto">
                <a:xfrm>
                  <a:off x="864" y="720"/>
                  <a:ext cx="261" cy="208"/>
                </a:xfrm>
                <a:prstGeom prst="rect">
                  <a:avLst/>
                </a:prstGeom>
                <a:noFill/>
                <a:ln w="9525">
                  <a:noFill/>
                  <a:miter lim="800000"/>
                  <a:headEnd/>
                  <a:tailEnd/>
                </a:ln>
              </p:spPr>
              <p:txBody>
                <a:bodyPr/>
                <a:lstStyle/>
                <a:p>
                  <a:pPr algn="ctr"/>
                  <a:r>
                    <a:rPr lang="en-US" sz="1600">
                      <a:latin typeface="Times New Roman" charset="0"/>
                    </a:rPr>
                    <a:t>Rh</a:t>
                  </a:r>
                </a:p>
              </p:txBody>
            </p:sp>
          </p:grpSp>
          <p:sp>
            <p:nvSpPr>
              <p:cNvPr id="35877" name="Text Box 62"/>
              <p:cNvSpPr txBox="1">
                <a:spLocks noChangeArrowheads="1"/>
              </p:cNvSpPr>
              <p:nvPr/>
            </p:nvSpPr>
            <p:spPr bwMode="auto">
              <a:xfrm>
                <a:off x="192" y="1920"/>
                <a:ext cx="1248" cy="240"/>
              </a:xfrm>
              <a:prstGeom prst="rect">
                <a:avLst/>
              </a:prstGeom>
              <a:solidFill>
                <a:srgbClr val="FFFFFF"/>
              </a:solidFill>
              <a:ln w="9525">
                <a:noFill/>
                <a:miter lim="800000"/>
                <a:headEnd/>
                <a:tailEnd/>
              </a:ln>
            </p:spPr>
            <p:txBody>
              <a:bodyPr/>
              <a:lstStyle/>
              <a:p>
                <a:pPr algn="ctr"/>
                <a:r>
                  <a:rPr lang="en-US" sz="1400" b="1">
                    <a:latin typeface="Times New Roman" charset="0"/>
                  </a:rPr>
                  <a:t>Blood Type: ___  </a:t>
                </a:r>
                <a:endParaRPr lang="en-US" sz="1400">
                  <a:latin typeface="Times New Roman" charset="0"/>
                </a:endParaRPr>
              </a:p>
            </p:txBody>
          </p:sp>
        </p:grpSp>
        <p:grpSp>
          <p:nvGrpSpPr>
            <p:cNvPr id="35867" name="Group 63"/>
            <p:cNvGrpSpPr>
              <a:grpSpLocks/>
            </p:cNvGrpSpPr>
            <p:nvPr/>
          </p:nvGrpSpPr>
          <p:grpSpPr bwMode="auto">
            <a:xfrm>
              <a:off x="504" y="2600"/>
              <a:ext cx="181" cy="181"/>
              <a:chOff x="504" y="2600"/>
              <a:chExt cx="181" cy="181"/>
            </a:xfrm>
          </p:grpSpPr>
          <p:sp>
            <p:nvSpPr>
              <p:cNvPr id="35874" name="Line 64"/>
              <p:cNvSpPr>
                <a:spLocks noChangeShapeType="1"/>
              </p:cNvSpPr>
              <p:nvPr/>
            </p:nvSpPr>
            <p:spPr bwMode="auto">
              <a:xfrm>
                <a:off x="504" y="2691"/>
                <a:ext cx="181" cy="0"/>
              </a:xfrm>
              <a:prstGeom prst="line">
                <a:avLst/>
              </a:prstGeom>
              <a:noFill/>
              <a:ln w="19050">
                <a:solidFill>
                  <a:srgbClr val="000000"/>
                </a:solidFill>
                <a:round/>
                <a:headEnd/>
                <a:tailEnd/>
              </a:ln>
            </p:spPr>
            <p:txBody>
              <a:bodyPr/>
              <a:lstStyle/>
              <a:p>
                <a:endParaRPr lang="en-US"/>
              </a:p>
            </p:txBody>
          </p:sp>
          <p:sp>
            <p:nvSpPr>
              <p:cNvPr id="35875" name="Line 65"/>
              <p:cNvSpPr>
                <a:spLocks noChangeShapeType="1"/>
              </p:cNvSpPr>
              <p:nvPr/>
            </p:nvSpPr>
            <p:spPr bwMode="auto">
              <a:xfrm rot="-5400000">
                <a:off x="504" y="2691"/>
                <a:ext cx="181" cy="0"/>
              </a:xfrm>
              <a:prstGeom prst="line">
                <a:avLst/>
              </a:prstGeom>
              <a:noFill/>
              <a:ln w="19050">
                <a:solidFill>
                  <a:srgbClr val="000000"/>
                </a:solidFill>
                <a:round/>
                <a:headEnd/>
                <a:tailEnd/>
              </a:ln>
            </p:spPr>
            <p:txBody>
              <a:bodyPr/>
              <a:lstStyle/>
              <a:p>
                <a:endParaRPr lang="en-US"/>
              </a:p>
            </p:txBody>
          </p:sp>
        </p:grpSp>
        <p:grpSp>
          <p:nvGrpSpPr>
            <p:cNvPr id="35868" name="Group 66"/>
            <p:cNvGrpSpPr>
              <a:grpSpLocks/>
            </p:cNvGrpSpPr>
            <p:nvPr/>
          </p:nvGrpSpPr>
          <p:grpSpPr bwMode="auto">
            <a:xfrm>
              <a:off x="1048" y="2944"/>
              <a:ext cx="181" cy="181"/>
              <a:chOff x="1329" y="9129"/>
              <a:chExt cx="240" cy="240"/>
            </a:xfrm>
          </p:grpSpPr>
          <p:sp>
            <p:nvSpPr>
              <p:cNvPr id="35872" name="Line 67"/>
              <p:cNvSpPr>
                <a:spLocks noChangeShapeType="1"/>
              </p:cNvSpPr>
              <p:nvPr/>
            </p:nvSpPr>
            <p:spPr bwMode="auto">
              <a:xfrm>
                <a:off x="1329" y="9249"/>
                <a:ext cx="240" cy="0"/>
              </a:xfrm>
              <a:prstGeom prst="line">
                <a:avLst/>
              </a:prstGeom>
              <a:noFill/>
              <a:ln w="19050">
                <a:solidFill>
                  <a:srgbClr val="000000"/>
                </a:solidFill>
                <a:round/>
                <a:headEnd/>
                <a:tailEnd/>
              </a:ln>
            </p:spPr>
            <p:txBody>
              <a:bodyPr/>
              <a:lstStyle/>
              <a:p>
                <a:endParaRPr lang="en-US"/>
              </a:p>
            </p:txBody>
          </p:sp>
          <p:sp>
            <p:nvSpPr>
              <p:cNvPr id="35873" name="Line 68"/>
              <p:cNvSpPr>
                <a:spLocks noChangeShapeType="1"/>
              </p:cNvSpPr>
              <p:nvPr/>
            </p:nvSpPr>
            <p:spPr bwMode="auto">
              <a:xfrm rot="-5400000">
                <a:off x="1329" y="9249"/>
                <a:ext cx="240" cy="0"/>
              </a:xfrm>
              <a:prstGeom prst="line">
                <a:avLst/>
              </a:prstGeom>
              <a:noFill/>
              <a:ln w="19050">
                <a:solidFill>
                  <a:srgbClr val="000000"/>
                </a:solidFill>
                <a:round/>
                <a:headEnd/>
                <a:tailEnd/>
              </a:ln>
            </p:spPr>
            <p:txBody>
              <a:bodyPr/>
              <a:lstStyle/>
              <a:p>
                <a:endParaRPr lang="en-US"/>
              </a:p>
            </p:txBody>
          </p:sp>
        </p:grpSp>
        <p:grpSp>
          <p:nvGrpSpPr>
            <p:cNvPr id="35869" name="Group 69"/>
            <p:cNvGrpSpPr>
              <a:grpSpLocks/>
            </p:cNvGrpSpPr>
            <p:nvPr/>
          </p:nvGrpSpPr>
          <p:grpSpPr bwMode="auto">
            <a:xfrm>
              <a:off x="507" y="3355"/>
              <a:ext cx="181" cy="181"/>
              <a:chOff x="504" y="2600"/>
              <a:chExt cx="181" cy="181"/>
            </a:xfrm>
          </p:grpSpPr>
          <p:sp>
            <p:nvSpPr>
              <p:cNvPr id="35870" name="Line 70"/>
              <p:cNvSpPr>
                <a:spLocks noChangeShapeType="1"/>
              </p:cNvSpPr>
              <p:nvPr/>
            </p:nvSpPr>
            <p:spPr bwMode="auto">
              <a:xfrm>
                <a:off x="504" y="2691"/>
                <a:ext cx="181" cy="0"/>
              </a:xfrm>
              <a:prstGeom prst="line">
                <a:avLst/>
              </a:prstGeom>
              <a:noFill/>
              <a:ln w="19050">
                <a:solidFill>
                  <a:srgbClr val="000000"/>
                </a:solidFill>
                <a:round/>
                <a:headEnd/>
                <a:tailEnd/>
              </a:ln>
            </p:spPr>
            <p:txBody>
              <a:bodyPr/>
              <a:lstStyle/>
              <a:p>
                <a:endParaRPr lang="en-US"/>
              </a:p>
            </p:txBody>
          </p:sp>
          <p:sp>
            <p:nvSpPr>
              <p:cNvPr id="35871" name="Line 71"/>
              <p:cNvSpPr>
                <a:spLocks noChangeShapeType="1"/>
              </p:cNvSpPr>
              <p:nvPr/>
            </p:nvSpPr>
            <p:spPr bwMode="auto">
              <a:xfrm rot="-5400000">
                <a:off x="504" y="2691"/>
                <a:ext cx="181" cy="0"/>
              </a:xfrm>
              <a:prstGeom prst="line">
                <a:avLst/>
              </a:prstGeom>
              <a:noFill/>
              <a:ln w="19050">
                <a:solidFill>
                  <a:srgbClr val="000000"/>
                </a:solidFill>
                <a:round/>
                <a:headEnd/>
                <a:tailEnd/>
              </a:ln>
            </p:spPr>
            <p:txBody>
              <a:bodyPr/>
              <a:lstStyle/>
              <a:p>
                <a:endParaRPr lang="en-US"/>
              </a:p>
            </p:txBody>
          </p:sp>
        </p:grpSp>
      </p:grpSp>
      <p:grpSp>
        <p:nvGrpSpPr>
          <p:cNvPr id="35845" name="Group 72"/>
          <p:cNvGrpSpPr>
            <a:grpSpLocks/>
          </p:cNvGrpSpPr>
          <p:nvPr/>
        </p:nvGrpSpPr>
        <p:grpSpPr bwMode="auto">
          <a:xfrm>
            <a:off x="6781800" y="3429000"/>
            <a:ext cx="2009775" cy="3200400"/>
            <a:chOff x="192" y="144"/>
            <a:chExt cx="1266" cy="2016"/>
          </a:xfrm>
        </p:grpSpPr>
        <p:grpSp>
          <p:nvGrpSpPr>
            <p:cNvPr id="35857" name="Group 73"/>
            <p:cNvGrpSpPr>
              <a:grpSpLocks/>
            </p:cNvGrpSpPr>
            <p:nvPr/>
          </p:nvGrpSpPr>
          <p:grpSpPr bwMode="auto">
            <a:xfrm>
              <a:off x="192" y="144"/>
              <a:ext cx="1266" cy="1632"/>
              <a:chOff x="366" y="528"/>
              <a:chExt cx="834" cy="1056"/>
            </a:xfrm>
          </p:grpSpPr>
          <p:sp>
            <p:nvSpPr>
              <p:cNvPr id="35859" name="Rectangle 74"/>
              <p:cNvSpPr>
                <a:spLocks noChangeArrowheads="1"/>
              </p:cNvSpPr>
              <p:nvPr/>
            </p:nvSpPr>
            <p:spPr bwMode="auto">
              <a:xfrm>
                <a:off x="366" y="528"/>
                <a:ext cx="834" cy="1056"/>
              </a:xfrm>
              <a:prstGeom prst="rect">
                <a:avLst/>
              </a:prstGeom>
              <a:solidFill>
                <a:srgbClr val="FFFFFF"/>
              </a:solidFill>
              <a:ln w="9525">
                <a:solidFill>
                  <a:srgbClr val="000000"/>
                </a:solidFill>
                <a:miter lim="800000"/>
                <a:headEnd/>
                <a:tailEnd/>
              </a:ln>
            </p:spPr>
            <p:txBody>
              <a:bodyPr/>
              <a:lstStyle/>
              <a:p>
                <a:endParaRPr lang="en-US" sz="1800"/>
              </a:p>
            </p:txBody>
          </p:sp>
          <p:sp>
            <p:nvSpPr>
              <p:cNvPr id="35860" name="Oval 75"/>
              <p:cNvSpPr>
                <a:spLocks noChangeArrowheads="1"/>
              </p:cNvSpPr>
              <p:nvPr/>
            </p:nvSpPr>
            <p:spPr bwMode="auto">
              <a:xfrm>
                <a:off x="902" y="880"/>
                <a:ext cx="179" cy="352"/>
              </a:xfrm>
              <a:prstGeom prst="ellipse">
                <a:avLst/>
              </a:prstGeom>
              <a:solidFill>
                <a:srgbClr val="FFFFFF"/>
              </a:solidFill>
              <a:ln w="9525">
                <a:solidFill>
                  <a:srgbClr val="000000"/>
                </a:solidFill>
                <a:round/>
                <a:headEnd/>
                <a:tailEnd/>
              </a:ln>
            </p:spPr>
            <p:txBody>
              <a:bodyPr/>
              <a:lstStyle/>
              <a:p>
                <a:endParaRPr lang="en-US" sz="1800"/>
              </a:p>
            </p:txBody>
          </p:sp>
          <p:sp>
            <p:nvSpPr>
              <p:cNvPr id="35861" name="Text Box 76"/>
              <p:cNvSpPr txBox="1">
                <a:spLocks noChangeArrowheads="1"/>
              </p:cNvSpPr>
              <p:nvPr/>
            </p:nvSpPr>
            <p:spPr bwMode="auto">
              <a:xfrm>
                <a:off x="411" y="572"/>
                <a:ext cx="134" cy="176"/>
              </a:xfrm>
              <a:prstGeom prst="rect">
                <a:avLst/>
              </a:prstGeom>
              <a:solidFill>
                <a:srgbClr val="FFFFFF"/>
              </a:solidFill>
              <a:ln w="9525">
                <a:noFill/>
                <a:miter lim="800000"/>
                <a:headEnd/>
                <a:tailEnd/>
              </a:ln>
            </p:spPr>
            <p:txBody>
              <a:bodyPr/>
              <a:lstStyle/>
              <a:p>
                <a:r>
                  <a:rPr lang="en-US" sz="1600">
                    <a:latin typeface="Times New Roman" charset="0"/>
                  </a:rPr>
                  <a:t>A</a:t>
                </a:r>
              </a:p>
            </p:txBody>
          </p:sp>
          <p:sp>
            <p:nvSpPr>
              <p:cNvPr id="35862" name="Oval 77"/>
              <p:cNvSpPr>
                <a:spLocks noChangeArrowheads="1"/>
              </p:cNvSpPr>
              <p:nvPr/>
            </p:nvSpPr>
            <p:spPr bwMode="auto">
              <a:xfrm>
                <a:off x="545" y="660"/>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63" name="Text Box 78"/>
              <p:cNvSpPr txBox="1">
                <a:spLocks noChangeArrowheads="1"/>
              </p:cNvSpPr>
              <p:nvPr/>
            </p:nvSpPr>
            <p:spPr bwMode="auto">
              <a:xfrm>
                <a:off x="418" y="1349"/>
                <a:ext cx="127" cy="176"/>
              </a:xfrm>
              <a:prstGeom prst="rect">
                <a:avLst/>
              </a:prstGeom>
              <a:solidFill>
                <a:srgbClr val="FFFFFF"/>
              </a:solidFill>
              <a:ln w="9525">
                <a:noFill/>
                <a:miter lim="800000"/>
                <a:headEnd/>
                <a:tailEnd/>
              </a:ln>
            </p:spPr>
            <p:txBody>
              <a:bodyPr/>
              <a:lstStyle/>
              <a:p>
                <a:r>
                  <a:rPr lang="en-US" sz="1600">
                    <a:latin typeface="Times New Roman" charset="0"/>
                  </a:rPr>
                  <a:t>B</a:t>
                </a:r>
              </a:p>
            </p:txBody>
          </p:sp>
          <p:sp>
            <p:nvSpPr>
              <p:cNvPr id="35864" name="Oval 79"/>
              <p:cNvSpPr>
                <a:spLocks noChangeArrowheads="1"/>
              </p:cNvSpPr>
              <p:nvPr/>
            </p:nvSpPr>
            <p:spPr bwMode="auto">
              <a:xfrm>
                <a:off x="545" y="1144"/>
                <a:ext cx="178" cy="352"/>
              </a:xfrm>
              <a:prstGeom prst="ellipse">
                <a:avLst/>
              </a:prstGeom>
              <a:solidFill>
                <a:srgbClr val="FFFFFF"/>
              </a:solidFill>
              <a:ln w="9525">
                <a:solidFill>
                  <a:srgbClr val="000000"/>
                </a:solidFill>
                <a:round/>
                <a:headEnd/>
                <a:tailEnd/>
              </a:ln>
            </p:spPr>
            <p:txBody>
              <a:bodyPr/>
              <a:lstStyle/>
              <a:p>
                <a:endParaRPr lang="en-US" sz="1800"/>
              </a:p>
            </p:txBody>
          </p:sp>
          <p:sp>
            <p:nvSpPr>
              <p:cNvPr id="35865" name="Text Box 80"/>
              <p:cNvSpPr txBox="1">
                <a:spLocks noChangeArrowheads="1"/>
              </p:cNvSpPr>
              <p:nvPr/>
            </p:nvSpPr>
            <p:spPr bwMode="auto">
              <a:xfrm>
                <a:off x="864" y="720"/>
                <a:ext cx="261" cy="208"/>
              </a:xfrm>
              <a:prstGeom prst="rect">
                <a:avLst/>
              </a:prstGeom>
              <a:noFill/>
              <a:ln w="9525">
                <a:noFill/>
                <a:miter lim="800000"/>
                <a:headEnd/>
                <a:tailEnd/>
              </a:ln>
            </p:spPr>
            <p:txBody>
              <a:bodyPr/>
              <a:lstStyle/>
              <a:p>
                <a:pPr algn="ctr"/>
                <a:r>
                  <a:rPr lang="en-US" sz="1600">
                    <a:latin typeface="Times New Roman" charset="0"/>
                  </a:rPr>
                  <a:t>Rh</a:t>
                </a:r>
              </a:p>
            </p:txBody>
          </p:sp>
        </p:grpSp>
        <p:sp>
          <p:nvSpPr>
            <p:cNvPr id="35858" name="Text Box 81"/>
            <p:cNvSpPr txBox="1">
              <a:spLocks noChangeArrowheads="1"/>
            </p:cNvSpPr>
            <p:nvPr/>
          </p:nvSpPr>
          <p:spPr bwMode="auto">
            <a:xfrm>
              <a:off x="192" y="1920"/>
              <a:ext cx="1248" cy="240"/>
            </a:xfrm>
            <a:prstGeom prst="rect">
              <a:avLst/>
            </a:prstGeom>
            <a:solidFill>
              <a:srgbClr val="FFFFFF"/>
            </a:solidFill>
            <a:ln w="9525">
              <a:noFill/>
              <a:miter lim="800000"/>
              <a:headEnd/>
              <a:tailEnd/>
            </a:ln>
          </p:spPr>
          <p:txBody>
            <a:bodyPr/>
            <a:lstStyle/>
            <a:p>
              <a:pPr algn="ctr"/>
              <a:r>
                <a:rPr lang="en-US" sz="1400" b="1">
                  <a:latin typeface="Times New Roman" charset="0"/>
                </a:rPr>
                <a:t>Blood Type: ___  </a:t>
              </a:r>
              <a:endParaRPr lang="en-US" sz="1400">
                <a:latin typeface="Times New Roman" charset="0"/>
              </a:endParaRPr>
            </a:p>
          </p:txBody>
        </p:sp>
      </p:grpSp>
      <p:sp>
        <p:nvSpPr>
          <p:cNvPr id="35846" name="Line 82"/>
          <p:cNvSpPr>
            <a:spLocks noChangeShapeType="1"/>
          </p:cNvSpPr>
          <p:nvPr/>
        </p:nvSpPr>
        <p:spPr bwMode="auto">
          <a:xfrm>
            <a:off x="7315200" y="5410200"/>
            <a:ext cx="287338" cy="0"/>
          </a:xfrm>
          <a:prstGeom prst="line">
            <a:avLst/>
          </a:prstGeom>
          <a:noFill/>
          <a:ln w="19050">
            <a:solidFill>
              <a:srgbClr val="000000"/>
            </a:solidFill>
            <a:round/>
            <a:headEnd/>
            <a:tailEnd/>
          </a:ln>
        </p:spPr>
        <p:txBody>
          <a:bodyPr/>
          <a:lstStyle/>
          <a:p>
            <a:endParaRPr lang="en-US"/>
          </a:p>
        </p:txBody>
      </p:sp>
      <p:sp>
        <p:nvSpPr>
          <p:cNvPr id="35847" name="Line 83"/>
          <p:cNvSpPr>
            <a:spLocks noChangeShapeType="1"/>
          </p:cNvSpPr>
          <p:nvPr/>
        </p:nvSpPr>
        <p:spPr bwMode="auto">
          <a:xfrm>
            <a:off x="8153400" y="4724400"/>
            <a:ext cx="287338" cy="3175"/>
          </a:xfrm>
          <a:prstGeom prst="line">
            <a:avLst/>
          </a:prstGeom>
          <a:noFill/>
          <a:ln w="19050">
            <a:solidFill>
              <a:srgbClr val="000000"/>
            </a:solidFill>
            <a:round/>
            <a:headEnd/>
            <a:tailEnd/>
          </a:ln>
        </p:spPr>
        <p:txBody>
          <a:bodyPr/>
          <a:lstStyle/>
          <a:p>
            <a:endParaRPr lang="en-US"/>
          </a:p>
        </p:txBody>
      </p:sp>
      <p:grpSp>
        <p:nvGrpSpPr>
          <p:cNvPr id="35848" name="Group 84"/>
          <p:cNvGrpSpPr>
            <a:grpSpLocks/>
          </p:cNvGrpSpPr>
          <p:nvPr/>
        </p:nvGrpSpPr>
        <p:grpSpPr bwMode="auto">
          <a:xfrm>
            <a:off x="7315200" y="4038600"/>
            <a:ext cx="287338" cy="287338"/>
            <a:chOff x="1329" y="9129"/>
            <a:chExt cx="240" cy="240"/>
          </a:xfrm>
        </p:grpSpPr>
        <p:sp>
          <p:nvSpPr>
            <p:cNvPr id="35855" name="Line 85"/>
            <p:cNvSpPr>
              <a:spLocks noChangeShapeType="1"/>
            </p:cNvSpPr>
            <p:nvPr/>
          </p:nvSpPr>
          <p:spPr bwMode="auto">
            <a:xfrm>
              <a:off x="1329" y="9249"/>
              <a:ext cx="240" cy="0"/>
            </a:xfrm>
            <a:prstGeom prst="line">
              <a:avLst/>
            </a:prstGeom>
            <a:noFill/>
            <a:ln w="19050">
              <a:solidFill>
                <a:srgbClr val="000000"/>
              </a:solidFill>
              <a:round/>
              <a:headEnd/>
              <a:tailEnd/>
            </a:ln>
          </p:spPr>
          <p:txBody>
            <a:bodyPr/>
            <a:lstStyle/>
            <a:p>
              <a:endParaRPr lang="en-US"/>
            </a:p>
          </p:txBody>
        </p:sp>
        <p:sp>
          <p:nvSpPr>
            <p:cNvPr id="35856" name="Line 86"/>
            <p:cNvSpPr>
              <a:spLocks noChangeShapeType="1"/>
            </p:cNvSpPr>
            <p:nvPr/>
          </p:nvSpPr>
          <p:spPr bwMode="auto">
            <a:xfrm rot="-5400000">
              <a:off x="1329" y="9249"/>
              <a:ext cx="240" cy="0"/>
            </a:xfrm>
            <a:prstGeom prst="line">
              <a:avLst/>
            </a:prstGeom>
            <a:noFill/>
            <a:ln w="19050">
              <a:solidFill>
                <a:srgbClr val="000000"/>
              </a:solidFill>
              <a:round/>
              <a:headEnd/>
              <a:tailEnd/>
            </a:ln>
          </p:spPr>
          <p:txBody>
            <a:bodyPr/>
            <a:lstStyle/>
            <a:p>
              <a:endParaRPr lang="en-US"/>
            </a:p>
          </p:txBody>
        </p:sp>
      </p:grpSp>
      <p:sp>
        <p:nvSpPr>
          <p:cNvPr id="35849" name="Text Box 87"/>
          <p:cNvSpPr txBox="1">
            <a:spLocks noChangeArrowheads="1"/>
          </p:cNvSpPr>
          <p:nvPr/>
        </p:nvSpPr>
        <p:spPr bwMode="auto">
          <a:xfrm>
            <a:off x="0" y="152400"/>
            <a:ext cx="2895600" cy="461963"/>
          </a:xfrm>
          <a:prstGeom prst="rect">
            <a:avLst/>
          </a:prstGeom>
          <a:noFill/>
          <a:ln w="9525">
            <a:noFill/>
            <a:miter lim="800000"/>
            <a:headEnd/>
            <a:tailEnd/>
          </a:ln>
        </p:spPr>
        <p:txBody>
          <a:bodyPr>
            <a:spAutoFit/>
          </a:bodyPr>
          <a:lstStyle/>
          <a:p>
            <a:pPr>
              <a:spcBef>
                <a:spcPct val="50000"/>
              </a:spcBef>
            </a:pPr>
            <a:r>
              <a:rPr lang="en-US" b="1">
                <a:latin typeface="Times New Roman" charset="0"/>
              </a:rPr>
              <a:t>Blood Typing Lab </a:t>
            </a:r>
          </a:p>
        </p:txBody>
      </p:sp>
      <p:sp>
        <p:nvSpPr>
          <p:cNvPr id="35850" name="Text Box 88"/>
          <p:cNvSpPr txBox="1">
            <a:spLocks noChangeArrowheads="1"/>
          </p:cNvSpPr>
          <p:nvPr/>
        </p:nvSpPr>
        <p:spPr bwMode="auto">
          <a:xfrm>
            <a:off x="2133600" y="685800"/>
            <a:ext cx="4343400" cy="641350"/>
          </a:xfrm>
          <a:prstGeom prst="rect">
            <a:avLst/>
          </a:prstGeom>
          <a:noFill/>
          <a:ln w="9525">
            <a:noFill/>
            <a:miter lim="800000"/>
            <a:headEnd/>
            <a:tailEnd/>
          </a:ln>
        </p:spPr>
        <p:txBody>
          <a:bodyPr>
            <a:spAutoFit/>
          </a:bodyPr>
          <a:lstStyle/>
          <a:p>
            <a:pPr>
              <a:spcBef>
                <a:spcPct val="50000"/>
              </a:spcBef>
            </a:pPr>
            <a:r>
              <a:rPr lang="en-US" sz="1800" b="1">
                <a:latin typeface="Times New Roman" charset="0"/>
              </a:rPr>
              <a:t>Use the results shown to determine the blood type for each sample.  </a:t>
            </a:r>
          </a:p>
        </p:txBody>
      </p:sp>
      <p:grpSp>
        <p:nvGrpSpPr>
          <p:cNvPr id="35851" name="Group 89"/>
          <p:cNvGrpSpPr>
            <a:grpSpLocks/>
          </p:cNvGrpSpPr>
          <p:nvPr/>
        </p:nvGrpSpPr>
        <p:grpSpPr bwMode="auto">
          <a:xfrm>
            <a:off x="228600" y="3581400"/>
            <a:ext cx="1905000" cy="1152525"/>
            <a:chOff x="96" y="2496"/>
            <a:chExt cx="1440" cy="726"/>
          </a:xfrm>
        </p:grpSpPr>
        <p:sp>
          <p:nvSpPr>
            <p:cNvPr id="35853" name="Text Box 90"/>
            <p:cNvSpPr txBox="1">
              <a:spLocks noChangeArrowheads="1"/>
            </p:cNvSpPr>
            <p:nvPr/>
          </p:nvSpPr>
          <p:spPr bwMode="auto">
            <a:xfrm>
              <a:off x="96" y="2640"/>
              <a:ext cx="1440" cy="582"/>
            </a:xfrm>
            <a:prstGeom prst="rect">
              <a:avLst/>
            </a:prstGeom>
            <a:noFill/>
            <a:ln w="9525">
              <a:noFill/>
              <a:miter lim="800000"/>
              <a:headEnd/>
              <a:tailEnd/>
            </a:ln>
          </p:spPr>
          <p:txBody>
            <a:bodyPr>
              <a:spAutoFit/>
            </a:bodyPr>
            <a:lstStyle/>
            <a:p>
              <a:pPr>
                <a:spcBef>
                  <a:spcPct val="50000"/>
                </a:spcBef>
              </a:pPr>
              <a:r>
                <a:rPr lang="en-US" sz="5400" b="1">
                  <a:latin typeface="Times New Roman" charset="0"/>
                </a:rPr>
                <a:t>-</a:t>
              </a:r>
              <a:r>
                <a:rPr lang="en-US" b="1">
                  <a:latin typeface="Times New Roman" charset="0"/>
                </a:rPr>
                <a:t> = absent </a:t>
              </a:r>
            </a:p>
          </p:txBody>
        </p:sp>
        <p:sp>
          <p:nvSpPr>
            <p:cNvPr id="35854" name="Text Box 91"/>
            <p:cNvSpPr txBox="1">
              <a:spLocks noChangeArrowheads="1"/>
            </p:cNvSpPr>
            <p:nvPr/>
          </p:nvSpPr>
          <p:spPr bwMode="auto">
            <a:xfrm>
              <a:off x="96" y="2496"/>
              <a:ext cx="1440" cy="404"/>
            </a:xfrm>
            <a:prstGeom prst="rect">
              <a:avLst/>
            </a:prstGeom>
            <a:noFill/>
            <a:ln w="9525">
              <a:noFill/>
              <a:miter lim="800000"/>
              <a:headEnd/>
              <a:tailEnd/>
            </a:ln>
          </p:spPr>
          <p:txBody>
            <a:bodyPr>
              <a:spAutoFit/>
            </a:bodyPr>
            <a:lstStyle/>
            <a:p>
              <a:pPr>
                <a:spcBef>
                  <a:spcPct val="50000"/>
                </a:spcBef>
              </a:pPr>
              <a:r>
                <a:rPr lang="en-US" sz="3600" b="1">
                  <a:latin typeface="Times New Roman" charset="0"/>
                </a:rPr>
                <a:t>+</a:t>
              </a:r>
              <a:r>
                <a:rPr lang="en-US" b="1">
                  <a:latin typeface="Times New Roman" charset="0"/>
                </a:rPr>
                <a:t> = present</a:t>
              </a:r>
            </a:p>
          </p:txBody>
        </p:sp>
      </p:grpSp>
      <p:pic>
        <p:nvPicPr>
          <p:cNvPr id="35852" name="Picture 92"/>
          <p:cNvPicPr>
            <a:picLocks noChangeAspect="1" noChangeArrowheads="1"/>
          </p:cNvPicPr>
          <p:nvPr/>
        </p:nvPicPr>
        <p:blipFill>
          <a:blip r:embed="rId2" cstate="print"/>
          <a:srcRect l="45624" t="37306" r="22343" b="42009"/>
          <a:stretch>
            <a:fillRect/>
          </a:stretch>
        </p:blipFill>
        <p:spPr bwMode="auto">
          <a:xfrm>
            <a:off x="1143000" y="1066800"/>
            <a:ext cx="5562600" cy="223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715962"/>
          </a:xfrm>
        </p:spPr>
        <p:txBody>
          <a:bodyPr>
            <a:normAutofit fontScale="90000"/>
          </a:bodyPr>
          <a:lstStyle/>
          <a:p>
            <a:pPr>
              <a:defRPr/>
            </a:pPr>
            <a:endParaRPr lang="en-US" i="1">
              <a:ea typeface="+mj-ea"/>
            </a:endParaRPr>
          </a:p>
        </p:txBody>
      </p:sp>
      <p:sp>
        <p:nvSpPr>
          <p:cNvPr id="20483" name="Rectangle 3"/>
          <p:cNvSpPr>
            <a:spLocks noGrp="1" noChangeArrowheads="1"/>
          </p:cNvSpPr>
          <p:nvPr>
            <p:ph type="body" idx="1"/>
          </p:nvPr>
        </p:nvSpPr>
        <p:spPr>
          <a:xfrm>
            <a:off x="457200" y="1774825"/>
            <a:ext cx="8686800" cy="4625975"/>
          </a:xfrm>
        </p:spPr>
        <p:txBody>
          <a:bodyPr/>
          <a:lstStyle/>
          <a:p>
            <a:pPr>
              <a:buFontTx/>
              <a:buNone/>
            </a:pPr>
            <a:r>
              <a:rPr lang="en-US" sz="4000" i="1" smtClean="0"/>
              <a:t>	“Out damned spot!  Out I say</a:t>
            </a:r>
          </a:p>
          <a:p>
            <a:pPr>
              <a:buFontTx/>
              <a:buNone/>
            </a:pPr>
            <a:r>
              <a:rPr lang="en-US" sz="4000" i="1" smtClean="0"/>
              <a:t>	Here’s the smell of the blood still.</a:t>
            </a:r>
          </a:p>
          <a:p>
            <a:pPr>
              <a:buFontTx/>
              <a:buNone/>
            </a:pPr>
            <a:r>
              <a:rPr lang="en-US" sz="4000" i="1" smtClean="0"/>
              <a:t>	All the perfumes of Arabis will not</a:t>
            </a:r>
          </a:p>
          <a:p>
            <a:pPr>
              <a:buFontTx/>
              <a:buNone/>
            </a:pPr>
            <a:r>
              <a:rPr lang="en-US" sz="4000" i="1" smtClean="0"/>
              <a:t>	Sweeten this little hand.  Oh, Oh, Oh!”</a:t>
            </a:r>
          </a:p>
          <a:p>
            <a:pPr>
              <a:buFontTx/>
              <a:buNone/>
            </a:pPr>
            <a:endParaRPr lang="en-US" sz="4000" i="1" smtClean="0"/>
          </a:p>
          <a:p>
            <a:pPr>
              <a:buFontTx/>
              <a:buNone/>
            </a:pPr>
            <a:r>
              <a:rPr lang="en-US" sz="4000" i="1" smtClean="0"/>
              <a:t>							Shakespeare</a:t>
            </a:r>
          </a:p>
          <a:p>
            <a:pPr>
              <a:buFontTx/>
              <a:buNone/>
            </a:pPr>
            <a:r>
              <a:rPr lang="en-US" sz="4000" i="1" smtClean="0"/>
              <a:t>							  (Macbeth)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a:xfrm>
            <a:off x="762000" y="609600"/>
            <a:ext cx="7924800" cy="990600"/>
          </a:xfrm>
        </p:spPr>
        <p:txBody>
          <a:bodyPr/>
          <a:lstStyle/>
          <a:p>
            <a:pPr eaLnBrk="1" hangingPunct="1">
              <a:defRPr/>
            </a:pPr>
            <a:r>
              <a:rPr lang="en-US" dirty="0">
                <a:solidFill>
                  <a:srgbClr val="F0AD00"/>
                </a:solidFill>
                <a:effectLst>
                  <a:outerShdw blurRad="38100" dist="38100" dir="2700000" algn="tl">
                    <a:srgbClr val="DDDDDD"/>
                  </a:outerShdw>
                </a:effectLst>
                <a:ea typeface="+mj-ea"/>
              </a:rPr>
              <a:t>Introduction</a:t>
            </a:r>
            <a:endParaRPr lang="en-US" dirty="0">
              <a:solidFill>
                <a:srgbClr val="F0AD00"/>
              </a:solidFill>
              <a:ea typeface="+mj-ea"/>
            </a:endParaRPr>
          </a:p>
        </p:txBody>
      </p:sp>
      <p:sp>
        <p:nvSpPr>
          <p:cNvPr id="21507" name="Rectangle 3"/>
          <p:cNvSpPr>
            <a:spLocks noGrp="1" noChangeArrowheads="1"/>
          </p:cNvSpPr>
          <p:nvPr>
            <p:ph type="body" idx="1"/>
          </p:nvPr>
        </p:nvSpPr>
        <p:spPr>
          <a:xfrm>
            <a:off x="381000" y="1524000"/>
            <a:ext cx="8382000" cy="4800600"/>
          </a:xfrm>
        </p:spPr>
        <p:txBody>
          <a:bodyPr/>
          <a:lstStyle/>
          <a:p>
            <a:pPr marL="533400" indent="-533400" eaLnBrk="1" hangingPunct="1">
              <a:lnSpc>
                <a:spcPct val="85000"/>
              </a:lnSpc>
              <a:spcAft>
                <a:spcPct val="25000"/>
              </a:spcAft>
              <a:buSzPct val="90000"/>
            </a:pPr>
            <a:r>
              <a:rPr lang="en-US" smtClean="0"/>
              <a:t>Blood typing can provide class evidence; whereas DNA profiling can provide individual evidence. </a:t>
            </a:r>
          </a:p>
          <a:p>
            <a:pPr marL="533400" indent="-533400" eaLnBrk="1" hangingPunct="1">
              <a:lnSpc>
                <a:spcPct val="85000"/>
              </a:lnSpc>
              <a:spcAft>
                <a:spcPct val="25000"/>
              </a:spcAft>
              <a:buSzPct val="90000"/>
            </a:pPr>
            <a:r>
              <a:rPr lang="en-US" smtClean="0"/>
              <a:t>A blood spatter pattern can give information about the truthfulness of an account by a  witness or a suspect.</a:t>
            </a:r>
          </a:p>
          <a:p>
            <a:pPr marL="533400" indent="-533400" eaLnBrk="1" hangingPunct="1">
              <a:lnSpc>
                <a:spcPct val="85000"/>
              </a:lnSpc>
              <a:spcAft>
                <a:spcPct val="25000"/>
              </a:spcAft>
              <a:buSzPct val="90000"/>
            </a:pPr>
            <a:r>
              <a:rPr lang="en-US" smtClean="0"/>
              <a:t>It also can provide information about the origin of the blood, the angle and velocity of impact, and type of weapon used.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a:xfrm>
            <a:off x="838200" y="381000"/>
            <a:ext cx="6019800" cy="914400"/>
          </a:xfrm>
        </p:spPr>
        <p:txBody>
          <a:bodyPr/>
          <a:lstStyle/>
          <a:p>
            <a:pPr eaLnBrk="1" hangingPunct="1">
              <a:defRPr/>
            </a:pPr>
            <a:r>
              <a:rPr lang="en-US" dirty="0" smtClean="0">
                <a:solidFill>
                  <a:srgbClr val="F0AD00"/>
                </a:solidFill>
                <a:effectLst>
                  <a:outerShdw blurRad="38100" dist="38100" dir="2700000" algn="tl">
                    <a:srgbClr val="C0C0C0"/>
                  </a:outerShdw>
                </a:effectLst>
                <a:ea typeface="+mj-ea"/>
              </a:rPr>
              <a:t>Composition of Blood  </a:t>
            </a:r>
          </a:p>
        </p:txBody>
      </p:sp>
      <p:sp>
        <p:nvSpPr>
          <p:cNvPr id="88067" name="Rectangle 3"/>
          <p:cNvSpPr>
            <a:spLocks noGrp="1" noChangeArrowheads="1"/>
          </p:cNvSpPr>
          <p:nvPr>
            <p:ph type="body" idx="1"/>
          </p:nvPr>
        </p:nvSpPr>
        <p:spPr>
          <a:xfrm>
            <a:off x="381000" y="2743200"/>
            <a:ext cx="8763000" cy="3810000"/>
          </a:xfrm>
        </p:spPr>
        <p:txBody>
          <a:bodyPr/>
          <a:lstStyle/>
          <a:p>
            <a:pPr eaLnBrk="1" hangingPunct="1">
              <a:lnSpc>
                <a:spcPct val="85000"/>
              </a:lnSpc>
              <a:spcAft>
                <a:spcPct val="15000"/>
              </a:spcAft>
              <a:buSzPct val="90000"/>
            </a:pPr>
            <a:r>
              <a:rPr lang="en-US" b="1" smtClean="0"/>
              <a:t>Whole blood </a:t>
            </a:r>
            <a:r>
              <a:rPr lang="en-US" smtClean="0"/>
              <a:t>carries cells and </a:t>
            </a:r>
            <a:r>
              <a:rPr lang="en-US" b="1" smtClean="0"/>
              <a:t>plasma</a:t>
            </a:r>
            <a:r>
              <a:rPr lang="en-US" smtClean="0"/>
              <a:t>—the fluid with hormones, clotting factors, and nutrients. </a:t>
            </a:r>
          </a:p>
          <a:p>
            <a:pPr eaLnBrk="1" hangingPunct="1">
              <a:lnSpc>
                <a:spcPct val="85000"/>
              </a:lnSpc>
              <a:spcAft>
                <a:spcPct val="15000"/>
              </a:spcAft>
              <a:buSzPct val="90000"/>
            </a:pPr>
            <a:r>
              <a:rPr lang="en-US" b="1" smtClean="0"/>
              <a:t>Red blood cells </a:t>
            </a:r>
            <a:r>
              <a:rPr lang="en-US" smtClean="0"/>
              <a:t>carry oxygen to the body’s cells and carbon dioxide away. </a:t>
            </a:r>
          </a:p>
          <a:p>
            <a:pPr eaLnBrk="1" hangingPunct="1">
              <a:lnSpc>
                <a:spcPct val="85000"/>
              </a:lnSpc>
              <a:spcAft>
                <a:spcPct val="15000"/>
              </a:spcAft>
              <a:buSzPct val="90000"/>
            </a:pPr>
            <a:r>
              <a:rPr lang="en-US" b="1" smtClean="0"/>
              <a:t>White blood cells </a:t>
            </a:r>
            <a:r>
              <a:rPr lang="en-US" smtClean="0"/>
              <a:t>fight disease and foreign invaders and, alone, contain cell nuclei. </a:t>
            </a:r>
          </a:p>
          <a:p>
            <a:pPr eaLnBrk="1" hangingPunct="1">
              <a:lnSpc>
                <a:spcPct val="85000"/>
              </a:lnSpc>
              <a:spcAft>
                <a:spcPct val="15000"/>
              </a:spcAft>
              <a:buSzPct val="90000"/>
            </a:pPr>
            <a:r>
              <a:rPr lang="en-US" b="1" smtClean="0"/>
              <a:t>Platelets </a:t>
            </a:r>
            <a:r>
              <a:rPr lang="en-US" smtClean="0"/>
              <a:t>aid in blood clotting and the repair of damaged blood vessels. </a:t>
            </a:r>
          </a:p>
        </p:txBody>
      </p:sp>
      <p:pic>
        <p:nvPicPr>
          <p:cNvPr id="22532" name="Picture 6"/>
          <p:cNvPicPr>
            <a:picLocks noChangeAspect="1"/>
          </p:cNvPicPr>
          <p:nvPr/>
        </p:nvPicPr>
        <p:blipFill>
          <a:blip r:embed="rId2" cstate="print"/>
          <a:srcRect/>
          <a:stretch>
            <a:fillRect/>
          </a:stretch>
        </p:blipFill>
        <p:spPr bwMode="auto">
          <a:xfrm>
            <a:off x="644525" y="1371600"/>
            <a:ext cx="1793875" cy="1411288"/>
          </a:xfrm>
          <a:prstGeom prst="rect">
            <a:avLst/>
          </a:prstGeom>
          <a:noFill/>
          <a:ln w="9525">
            <a:noFill/>
            <a:miter lim="800000"/>
            <a:headEnd/>
            <a:tailEnd/>
          </a:ln>
        </p:spPr>
      </p:pic>
      <p:pic>
        <p:nvPicPr>
          <p:cNvPr id="22533" name="Picture 7"/>
          <p:cNvPicPr>
            <a:picLocks noChangeAspect="1"/>
          </p:cNvPicPr>
          <p:nvPr/>
        </p:nvPicPr>
        <p:blipFill>
          <a:blip r:embed="rId3" cstate="print"/>
          <a:srcRect/>
          <a:stretch>
            <a:fillRect/>
          </a:stretch>
        </p:blipFill>
        <p:spPr bwMode="auto">
          <a:xfrm>
            <a:off x="3505200" y="1371600"/>
            <a:ext cx="2054225" cy="1409700"/>
          </a:xfrm>
          <a:prstGeom prst="rect">
            <a:avLst/>
          </a:prstGeom>
          <a:noFill/>
          <a:ln w="9525">
            <a:noFill/>
            <a:miter lim="800000"/>
            <a:headEnd/>
            <a:tailEnd/>
          </a:ln>
        </p:spPr>
      </p:pic>
      <p:pic>
        <p:nvPicPr>
          <p:cNvPr id="22534" name="Picture 8"/>
          <p:cNvPicPr>
            <a:picLocks noChangeAspect="1"/>
          </p:cNvPicPr>
          <p:nvPr/>
        </p:nvPicPr>
        <p:blipFill>
          <a:blip r:embed="rId4" cstate="print"/>
          <a:srcRect/>
          <a:stretch>
            <a:fillRect/>
          </a:stretch>
        </p:blipFill>
        <p:spPr bwMode="auto">
          <a:xfrm>
            <a:off x="6705600" y="1371600"/>
            <a:ext cx="1847850" cy="1384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20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fade">
                                      <p:cBhvr>
                                        <p:cTn id="12" dur="2000"/>
                                        <p:tgtEl>
                                          <p:spTgt spid="88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fade">
                                      <p:cBhvr>
                                        <p:cTn id="17" dur="2000"/>
                                        <p:tgtEl>
                                          <p:spTgt spid="880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fade">
                                      <p:cBhvr>
                                        <p:cTn id="22" dur="2000"/>
                                        <p:tgtEl>
                                          <p:spTgt spid="880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fade">
                                      <p:cBhvr>
                                        <p:cTn id="27" dur="20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AutoShape 2"/>
          <p:cNvSpPr>
            <a:spLocks noGrp="1" noChangeArrowheads="1"/>
          </p:cNvSpPr>
          <p:nvPr>
            <p:ph type="title"/>
          </p:nvPr>
        </p:nvSpPr>
        <p:spPr/>
        <p:txBody>
          <a:bodyPr/>
          <a:lstStyle/>
          <a:p>
            <a:pPr eaLnBrk="1" hangingPunct="1">
              <a:defRPr/>
            </a:pPr>
            <a:r>
              <a:rPr lang="en-US" dirty="0">
                <a:effectLst>
                  <a:outerShdw blurRad="38100" dist="38100" dir="2700000" algn="tl">
                    <a:srgbClr val="000000">
                      <a:alpha val="43137"/>
                    </a:srgbClr>
                  </a:outerShdw>
                </a:effectLst>
                <a:ea typeface="+mj-ea"/>
              </a:rPr>
              <a:t>Some Blood Factoids</a:t>
            </a:r>
          </a:p>
        </p:txBody>
      </p:sp>
      <p:sp>
        <p:nvSpPr>
          <p:cNvPr id="8197" name="Rectangle 3"/>
          <p:cNvSpPr>
            <a:spLocks noChangeArrowheads="1"/>
          </p:cNvSpPr>
          <p:nvPr/>
        </p:nvSpPr>
        <p:spPr bwMode="auto">
          <a:xfrm>
            <a:off x="152400" y="1939925"/>
            <a:ext cx="8991600" cy="4616450"/>
          </a:xfrm>
          <a:prstGeom prst="rect">
            <a:avLst/>
          </a:prstGeom>
          <a:noFill/>
          <a:ln w="12700" cap="sq">
            <a:noFill/>
            <a:miter lim="800000"/>
            <a:headEnd type="none" w="sm" len="sm"/>
            <a:tailEnd type="none" w="sm" len="sm"/>
          </a:ln>
        </p:spPr>
        <p:txBody>
          <a:bodyPr anchor="ctr">
            <a:spAutoFit/>
          </a:bodyPr>
          <a:lstStyle/>
          <a:p>
            <a:pPr marL="288925" indent="-288925">
              <a:buFontTx/>
              <a:buChar char="•"/>
            </a:pPr>
            <a:r>
              <a:rPr lang="en-US" sz="3000">
                <a:latin typeface="Corbel" charset="0"/>
              </a:rPr>
              <a:t>On average, blood accounts for  8% of total body weight</a:t>
            </a:r>
          </a:p>
          <a:p>
            <a:pPr marL="1833563" lvl="1" indent="-288925">
              <a:buFontTx/>
              <a:buChar char="•"/>
            </a:pPr>
            <a:r>
              <a:rPr lang="en-US" sz="3000">
                <a:latin typeface="Corbel" charset="0"/>
              </a:rPr>
              <a:t>5 to 6 liters of blood for males</a:t>
            </a:r>
          </a:p>
          <a:p>
            <a:pPr marL="1833563" lvl="1" indent="-288925">
              <a:buFontTx/>
              <a:buChar char="•"/>
            </a:pPr>
            <a:r>
              <a:rPr lang="en-US" sz="3000">
                <a:latin typeface="Corbel" charset="0"/>
              </a:rPr>
              <a:t>4 to 5 liters of blood for females</a:t>
            </a:r>
            <a:br>
              <a:rPr lang="en-US" sz="3000">
                <a:latin typeface="Corbel" charset="0"/>
              </a:rPr>
            </a:br>
            <a:r>
              <a:rPr lang="en-US" sz="1200">
                <a:latin typeface="Corbel" charset="0"/>
              </a:rPr>
              <a:t> </a:t>
            </a:r>
          </a:p>
          <a:p>
            <a:pPr marL="288925" indent="-288925">
              <a:buFontTx/>
              <a:buChar char="•"/>
            </a:pPr>
            <a:r>
              <a:rPr lang="en-US" sz="3000">
                <a:latin typeface="Corbel" charset="0"/>
              </a:rPr>
              <a:t>A 40% blood volume loss, internally or/and externally, is required to produce irreversible shock (death).</a:t>
            </a:r>
            <a:br>
              <a:rPr lang="en-US" sz="3000">
                <a:latin typeface="Corbel" charset="0"/>
              </a:rPr>
            </a:br>
            <a:r>
              <a:rPr lang="en-US" sz="1200">
                <a:latin typeface="Corbel" charset="0"/>
              </a:rPr>
              <a:t> </a:t>
            </a:r>
          </a:p>
          <a:p>
            <a:pPr marL="288925" indent="-288925">
              <a:buFontTx/>
              <a:buChar char="•"/>
            </a:pPr>
            <a:r>
              <a:rPr lang="en-US" sz="3000">
                <a:latin typeface="Corbel" charset="0"/>
              </a:rPr>
              <a:t>There are about one billion red blood cells in two to three drops of blood. For every 600 red blood cells, there are about 40 platelets and one white cell. </a:t>
            </a:r>
            <a:endParaRPr lang="en-US" sz="3000" b="1">
              <a:latin typeface="Corbel" charset="0"/>
            </a:endParaRPr>
          </a:p>
        </p:txBody>
      </p:sp>
      <p:pic>
        <p:nvPicPr>
          <p:cNvPr id="23556" name="Picture 4"/>
          <p:cNvPicPr>
            <a:picLocks noChangeAspect="1" noChangeArrowheads="1"/>
          </p:cNvPicPr>
          <p:nvPr/>
        </p:nvPicPr>
        <p:blipFill>
          <a:blip r:embed="rId3" cstate="print"/>
          <a:srcRect/>
          <a:stretch>
            <a:fillRect/>
          </a:stretch>
        </p:blipFill>
        <p:spPr bwMode="auto">
          <a:xfrm>
            <a:off x="0" y="1447800"/>
            <a:ext cx="9144000" cy="40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2"/>
          <p:cNvSpPr>
            <a:spLocks noGrp="1" noChangeArrowheads="1"/>
          </p:cNvSpPr>
          <p:nvPr>
            <p:ph type="title"/>
          </p:nvPr>
        </p:nvSpPr>
        <p:spPr>
          <a:xfrm>
            <a:off x="838200" y="304800"/>
            <a:ext cx="6629400" cy="1143000"/>
          </a:xfrm>
        </p:spPr>
        <p:txBody>
          <a:bodyPr/>
          <a:lstStyle/>
          <a:p>
            <a:pPr eaLnBrk="1" hangingPunct="1">
              <a:defRPr/>
            </a:pPr>
            <a:r>
              <a:rPr lang="en-US" dirty="0">
                <a:effectLst>
                  <a:outerShdw blurRad="38100" dist="38100" dir="2700000" algn="tl">
                    <a:srgbClr val="000000">
                      <a:alpha val="43137"/>
                    </a:srgbClr>
                  </a:outerShdw>
                </a:effectLst>
                <a:ea typeface="+mj-ea"/>
              </a:rPr>
              <a:t>What are blood types?</a:t>
            </a:r>
          </a:p>
        </p:txBody>
      </p:sp>
      <p:grpSp>
        <p:nvGrpSpPr>
          <p:cNvPr id="25603" name="Group 3"/>
          <p:cNvGrpSpPr>
            <a:grpSpLocks/>
          </p:cNvGrpSpPr>
          <p:nvPr/>
        </p:nvGrpSpPr>
        <p:grpSpPr bwMode="auto">
          <a:xfrm>
            <a:off x="304800" y="1676400"/>
            <a:ext cx="8839200" cy="5942013"/>
            <a:chOff x="240" y="1056"/>
            <a:chExt cx="5220" cy="854"/>
          </a:xfrm>
        </p:grpSpPr>
        <p:sp>
          <p:nvSpPr>
            <p:cNvPr id="9222" name="Text Box 4"/>
            <p:cNvSpPr txBox="1">
              <a:spLocks noChangeArrowheads="1"/>
            </p:cNvSpPr>
            <p:nvPr/>
          </p:nvSpPr>
          <p:spPr bwMode="auto">
            <a:xfrm>
              <a:off x="240" y="1056"/>
              <a:ext cx="3285" cy="854"/>
            </a:xfrm>
            <a:prstGeom prst="rect">
              <a:avLst/>
            </a:prstGeom>
            <a:noFill/>
            <a:ln w="9525">
              <a:noFill/>
              <a:miter lim="800000"/>
              <a:headEnd/>
              <a:tailEnd/>
            </a:ln>
          </p:spPr>
          <p:txBody>
            <a:bodyPr>
              <a:spAutoFit/>
            </a:bodyPr>
            <a:lstStyle/>
            <a:p>
              <a:r>
                <a:rPr lang="en-US" sz="3200">
                  <a:latin typeface="Corbel" charset="0"/>
                </a:rPr>
                <a:t>Blood typing is quicker and less expensive than DNA profiling. </a:t>
              </a:r>
            </a:p>
            <a:p>
              <a:r>
                <a:rPr lang="en-US" sz="3200">
                  <a:latin typeface="Corbel" charset="0"/>
                </a:rPr>
                <a:t>It produces class evidence but can still link a suspect to a crime scene or exclude a suspect. </a:t>
              </a:r>
            </a:p>
            <a:p>
              <a:endParaRPr lang="en-US" sz="3200">
                <a:latin typeface="Corbel" charset="0"/>
              </a:endParaRPr>
            </a:p>
            <a:p>
              <a:r>
                <a:rPr lang="en-US" sz="3200">
                  <a:latin typeface="Corbel" charset="0"/>
                </a:rPr>
                <a:t>There are 3 alleles or genes for blood type:  A, B, &amp; O. Since we have 2 genes, there are 6 possible combinations.</a:t>
              </a:r>
            </a:p>
            <a:p>
              <a:r>
                <a:rPr lang="en-US" sz="3200">
                  <a:latin typeface="Corbel" charset="0"/>
                </a:rPr>
                <a:t> </a:t>
              </a:r>
            </a:p>
            <a:p>
              <a:endParaRPr lang="en-US" sz="2800"/>
            </a:p>
          </p:txBody>
        </p:sp>
        <p:sp>
          <p:nvSpPr>
            <p:cNvPr id="9223" name="Text Box 5"/>
            <p:cNvSpPr txBox="1">
              <a:spLocks noChangeArrowheads="1"/>
            </p:cNvSpPr>
            <p:nvPr/>
          </p:nvSpPr>
          <p:spPr bwMode="auto">
            <a:xfrm>
              <a:off x="3615" y="1176"/>
              <a:ext cx="1845" cy="378"/>
            </a:xfrm>
            <a:prstGeom prst="rect">
              <a:avLst/>
            </a:prstGeom>
            <a:solidFill>
              <a:srgbClr val="A50021"/>
            </a:solidFill>
            <a:ln w="19050">
              <a:solidFill>
                <a:schemeClr val="tx1"/>
              </a:solidFill>
              <a:miter lim="800000"/>
              <a:headEnd/>
              <a:tailEnd/>
            </a:ln>
          </p:spPr>
          <p:txBody>
            <a:bodyPr>
              <a:spAutoFit/>
            </a:bodyPr>
            <a:lstStyle/>
            <a:p>
              <a:pPr algn="ctr">
                <a:spcBef>
                  <a:spcPct val="50000"/>
                </a:spcBef>
              </a:pPr>
              <a:r>
                <a:rPr lang="en-US" sz="3200" b="1">
                  <a:solidFill>
                    <a:schemeClr val="bg1"/>
                  </a:solidFill>
                  <a:latin typeface="Corbel" charset="0"/>
                </a:rPr>
                <a:t>Blood Types</a:t>
              </a:r>
            </a:p>
            <a:p>
              <a:pPr algn="ctr">
                <a:spcBef>
                  <a:spcPct val="50000"/>
                </a:spcBef>
              </a:pPr>
              <a:endParaRPr lang="en-US" sz="1400" b="1">
                <a:solidFill>
                  <a:schemeClr val="bg1"/>
                </a:solidFill>
                <a:latin typeface="Corbel" charset="0"/>
              </a:endParaRPr>
            </a:p>
            <a:p>
              <a:pPr algn="ctr"/>
              <a:r>
                <a:rPr lang="en-US" sz="2800">
                  <a:solidFill>
                    <a:schemeClr val="bg1"/>
                  </a:solidFill>
                  <a:latin typeface="Corbel" charset="0"/>
                </a:rPr>
                <a:t>OO = Type O  </a:t>
              </a:r>
            </a:p>
            <a:p>
              <a:pPr algn="ctr"/>
              <a:r>
                <a:rPr lang="en-US" sz="2800">
                  <a:solidFill>
                    <a:schemeClr val="bg1"/>
                  </a:solidFill>
                  <a:latin typeface="Corbel" charset="0"/>
                </a:rPr>
                <a:t>AA or AO = Type A   </a:t>
              </a:r>
              <a:br>
                <a:rPr lang="en-US" sz="2800">
                  <a:solidFill>
                    <a:schemeClr val="bg1"/>
                  </a:solidFill>
                  <a:latin typeface="Corbel" charset="0"/>
                </a:rPr>
              </a:br>
              <a:r>
                <a:rPr lang="en-US" sz="2800">
                  <a:solidFill>
                    <a:schemeClr val="bg1"/>
                  </a:solidFill>
                  <a:latin typeface="Corbel" charset="0"/>
                </a:rPr>
                <a:t>BB or BO = Type B   </a:t>
              </a:r>
              <a:br>
                <a:rPr lang="en-US" sz="2800">
                  <a:solidFill>
                    <a:schemeClr val="bg1"/>
                  </a:solidFill>
                  <a:latin typeface="Corbel" charset="0"/>
                </a:rPr>
              </a:br>
              <a:r>
                <a:rPr lang="en-US" sz="2800">
                  <a:solidFill>
                    <a:schemeClr val="bg1"/>
                  </a:solidFill>
                  <a:latin typeface="Corbel" charset="0"/>
                </a:rPr>
                <a:t>AB = Type AB  </a:t>
              </a:r>
            </a:p>
          </p:txBody>
        </p:sp>
      </p:grpSp>
      <p:sp>
        <p:nvSpPr>
          <p:cNvPr id="25604" name="TextBox 7"/>
          <p:cNvSpPr txBox="1">
            <a:spLocks noChangeArrowheads="1"/>
          </p:cNvSpPr>
          <p:nvPr/>
        </p:nvSpPr>
        <p:spPr bwMode="auto">
          <a:xfrm>
            <a:off x="6019800" y="5943600"/>
            <a:ext cx="3276600" cy="646113"/>
          </a:xfrm>
          <a:prstGeom prst="rect">
            <a:avLst/>
          </a:prstGeom>
          <a:noFill/>
          <a:ln w="9525">
            <a:noFill/>
            <a:miter lim="800000"/>
            <a:headEnd/>
            <a:tailEnd/>
          </a:ln>
        </p:spPr>
        <p:txBody>
          <a:bodyPr>
            <a:spAutoFit/>
          </a:bodyPr>
          <a:lstStyle/>
          <a:p>
            <a:r>
              <a:rPr lang="en-US" sz="1800">
                <a:hlinkClick r:id="rId2"/>
              </a:rPr>
              <a:t>www.redcrossblood.org/learn-about-blood/blood-types</a:t>
            </a:r>
            <a:r>
              <a:rPr lang="en-US" sz="180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796px-ABO_blood_type"/>
          <p:cNvPicPr>
            <a:picLocks noChangeAspect="1" noChangeArrowheads="1"/>
          </p:cNvPicPr>
          <p:nvPr/>
        </p:nvPicPr>
        <p:blipFill>
          <a:blip r:embed="rId3" cstate="print"/>
          <a:srcRect/>
          <a:stretch>
            <a:fillRect/>
          </a:stretch>
        </p:blipFill>
        <p:spPr bwMode="auto">
          <a:xfrm>
            <a:off x="228600" y="1371600"/>
            <a:ext cx="8688388" cy="5330825"/>
          </a:xfrm>
          <a:prstGeom prst="rect">
            <a:avLst/>
          </a:prstGeom>
          <a:noFill/>
          <a:ln w="9525">
            <a:noFill/>
            <a:miter lim="800000"/>
            <a:headEnd/>
            <a:tailEnd/>
          </a:ln>
        </p:spPr>
      </p:pic>
      <p:sp>
        <p:nvSpPr>
          <p:cNvPr id="10245" name="Rectangle 4"/>
          <p:cNvSpPr>
            <a:spLocks noGrp="1" noChangeArrowheads="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ea typeface="+mj-ea"/>
              </a:rPr>
              <a:t>Blood Types</a:t>
            </a:r>
            <a:endParaRPr lang="en-US" dirty="0">
              <a:effectLst>
                <a:outerShdw blurRad="38100" dist="38100" dir="2700000" algn="tl">
                  <a:srgbClr val="000000">
                    <a:alpha val="43137"/>
                  </a:srgbClr>
                </a:outerShdw>
              </a:effectLst>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2"/>
          <p:cNvSpPr>
            <a:spLocks noGrp="1" noChangeArrowheads="1"/>
          </p:cNvSpPr>
          <p:nvPr>
            <p:ph type="title"/>
          </p:nvPr>
        </p:nvSpPr>
        <p:spPr>
          <a:xfrm>
            <a:off x="685800" y="381000"/>
            <a:ext cx="7772400" cy="1295400"/>
          </a:xfrm>
        </p:spPr>
        <p:txBody>
          <a:bodyPr/>
          <a:lstStyle/>
          <a:p>
            <a:pPr eaLnBrk="1" hangingPunct="1">
              <a:defRPr/>
            </a:pPr>
            <a:r>
              <a:rPr lang="en-US" dirty="0">
                <a:effectLst>
                  <a:outerShdw blurRad="38100" dist="38100" dir="2700000" algn="tl">
                    <a:srgbClr val="000000">
                      <a:alpha val="43137"/>
                    </a:srgbClr>
                  </a:outerShdw>
                </a:effectLst>
                <a:ea typeface="+mj-ea"/>
              </a:rPr>
              <a:t>Blood</a:t>
            </a:r>
            <a:r>
              <a:rPr lang="en-US" dirty="0" smtClean="0">
                <a:effectLst>
                  <a:outerShdw blurRad="38100" dist="38100" dir="2700000" algn="tl">
                    <a:srgbClr val="000000">
                      <a:alpha val="43137"/>
                    </a:srgbClr>
                  </a:outerShdw>
                </a:effectLst>
                <a:ea typeface="+mj-ea"/>
              </a:rPr>
              <a:t> Donors</a:t>
            </a:r>
            <a:endParaRPr lang="en-US" dirty="0">
              <a:effectLst>
                <a:outerShdw blurRad="38100" dist="38100" dir="2700000" algn="tl">
                  <a:srgbClr val="000000">
                    <a:alpha val="43137"/>
                  </a:srgbClr>
                </a:outerShdw>
              </a:effectLst>
              <a:ea typeface="+mj-ea"/>
            </a:endParaRPr>
          </a:p>
        </p:txBody>
      </p:sp>
      <p:sp>
        <p:nvSpPr>
          <p:cNvPr id="28675" name="Rectangle 3"/>
          <p:cNvSpPr>
            <a:spLocks noChangeArrowheads="1"/>
          </p:cNvSpPr>
          <p:nvPr/>
        </p:nvSpPr>
        <p:spPr bwMode="auto">
          <a:xfrm>
            <a:off x="457200" y="1828800"/>
            <a:ext cx="8305800" cy="42672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a:endParaRPr lang="en-US">
              <a:latin typeface="Times" charset="0"/>
            </a:endParaRPr>
          </a:p>
        </p:txBody>
      </p:sp>
      <p:sp>
        <p:nvSpPr>
          <p:cNvPr id="28676" name="Line 4"/>
          <p:cNvSpPr>
            <a:spLocks noChangeShapeType="1"/>
          </p:cNvSpPr>
          <p:nvPr/>
        </p:nvSpPr>
        <p:spPr bwMode="auto">
          <a:xfrm>
            <a:off x="457200" y="2667000"/>
            <a:ext cx="8305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77" name="Line 5"/>
          <p:cNvSpPr>
            <a:spLocks noChangeShapeType="1"/>
          </p:cNvSpPr>
          <p:nvPr/>
        </p:nvSpPr>
        <p:spPr bwMode="auto">
          <a:xfrm>
            <a:off x="457200" y="3505200"/>
            <a:ext cx="8305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78" name="Line 6"/>
          <p:cNvSpPr>
            <a:spLocks noChangeShapeType="1"/>
          </p:cNvSpPr>
          <p:nvPr/>
        </p:nvSpPr>
        <p:spPr bwMode="auto">
          <a:xfrm>
            <a:off x="457200" y="4343400"/>
            <a:ext cx="8305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79" name="Line 7"/>
          <p:cNvSpPr>
            <a:spLocks noChangeShapeType="1"/>
          </p:cNvSpPr>
          <p:nvPr/>
        </p:nvSpPr>
        <p:spPr bwMode="auto">
          <a:xfrm>
            <a:off x="457200" y="5257800"/>
            <a:ext cx="8305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80" name="Line 8"/>
          <p:cNvSpPr>
            <a:spLocks noChangeShapeType="1"/>
          </p:cNvSpPr>
          <p:nvPr/>
        </p:nvSpPr>
        <p:spPr bwMode="auto">
          <a:xfrm>
            <a:off x="1981200" y="1828800"/>
            <a:ext cx="0" cy="42672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81" name="Line 9"/>
          <p:cNvSpPr>
            <a:spLocks noChangeShapeType="1"/>
          </p:cNvSpPr>
          <p:nvPr/>
        </p:nvSpPr>
        <p:spPr bwMode="auto">
          <a:xfrm>
            <a:off x="3733800" y="1828800"/>
            <a:ext cx="0" cy="42672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82" name="Line 10"/>
          <p:cNvSpPr>
            <a:spLocks noChangeShapeType="1"/>
          </p:cNvSpPr>
          <p:nvPr/>
        </p:nvSpPr>
        <p:spPr bwMode="auto">
          <a:xfrm>
            <a:off x="5410200" y="1828800"/>
            <a:ext cx="0" cy="42672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83" name="Line 11"/>
          <p:cNvSpPr>
            <a:spLocks noChangeShapeType="1"/>
          </p:cNvSpPr>
          <p:nvPr/>
        </p:nvSpPr>
        <p:spPr bwMode="auto">
          <a:xfrm>
            <a:off x="7086600" y="1828800"/>
            <a:ext cx="0" cy="42672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8684" name="Text Box 12"/>
          <p:cNvSpPr txBox="1">
            <a:spLocks noChangeArrowheads="1"/>
          </p:cNvSpPr>
          <p:nvPr/>
        </p:nvSpPr>
        <p:spPr bwMode="auto">
          <a:xfrm>
            <a:off x="790575" y="1979613"/>
            <a:ext cx="895350" cy="457200"/>
          </a:xfrm>
          <a:prstGeom prst="rect">
            <a:avLst/>
          </a:prstGeom>
          <a:noFill/>
          <a:ln w="12700">
            <a:noFill/>
            <a:miter lim="800000"/>
            <a:headEnd type="none" w="sm" len="sm"/>
            <a:tailEnd type="none" w="sm" len="sm"/>
          </a:ln>
        </p:spPr>
        <p:txBody>
          <a:bodyPr wrap="none">
            <a:spAutoFit/>
          </a:bodyPr>
          <a:lstStyle/>
          <a:p>
            <a:r>
              <a:rPr lang="en-US" b="1"/>
              <a:t>Type</a:t>
            </a:r>
          </a:p>
        </p:txBody>
      </p:sp>
      <p:sp>
        <p:nvSpPr>
          <p:cNvPr id="28685" name="Text Box 13"/>
          <p:cNvSpPr txBox="1">
            <a:spLocks noChangeArrowheads="1"/>
          </p:cNvSpPr>
          <p:nvPr/>
        </p:nvSpPr>
        <p:spPr bwMode="auto">
          <a:xfrm>
            <a:off x="2263775" y="1963738"/>
            <a:ext cx="1317625" cy="457200"/>
          </a:xfrm>
          <a:prstGeom prst="rect">
            <a:avLst/>
          </a:prstGeom>
          <a:noFill/>
          <a:ln w="12700">
            <a:noFill/>
            <a:miter lim="800000"/>
            <a:headEnd type="none" w="sm" len="sm"/>
            <a:tailEnd type="none" w="sm" len="sm"/>
          </a:ln>
        </p:spPr>
        <p:txBody>
          <a:bodyPr wrap="none">
            <a:spAutoFit/>
          </a:bodyPr>
          <a:lstStyle/>
          <a:p>
            <a:r>
              <a:rPr lang="en-US" b="1"/>
              <a:t>Antigen</a:t>
            </a:r>
          </a:p>
        </p:txBody>
      </p:sp>
      <p:sp>
        <p:nvSpPr>
          <p:cNvPr id="28686" name="Text Box 14"/>
          <p:cNvSpPr txBox="1">
            <a:spLocks noChangeArrowheads="1"/>
          </p:cNvSpPr>
          <p:nvPr/>
        </p:nvSpPr>
        <p:spPr bwMode="auto">
          <a:xfrm>
            <a:off x="3886200" y="1979613"/>
            <a:ext cx="1503363" cy="457200"/>
          </a:xfrm>
          <a:prstGeom prst="rect">
            <a:avLst/>
          </a:prstGeom>
          <a:noFill/>
          <a:ln w="12700">
            <a:noFill/>
            <a:miter lim="800000"/>
            <a:headEnd type="none" w="sm" len="sm"/>
            <a:tailEnd type="none" w="sm" len="sm"/>
          </a:ln>
        </p:spPr>
        <p:txBody>
          <a:bodyPr wrap="none">
            <a:spAutoFit/>
          </a:bodyPr>
          <a:lstStyle/>
          <a:p>
            <a:r>
              <a:rPr lang="en-US" b="1"/>
              <a:t>Antibody</a:t>
            </a:r>
          </a:p>
        </p:txBody>
      </p:sp>
      <p:sp>
        <p:nvSpPr>
          <p:cNvPr id="28687" name="Text Box 15"/>
          <p:cNvSpPr txBox="1">
            <a:spLocks noChangeArrowheads="1"/>
          </p:cNvSpPr>
          <p:nvPr/>
        </p:nvSpPr>
        <p:spPr bwMode="auto">
          <a:xfrm>
            <a:off x="5486400" y="1903413"/>
            <a:ext cx="1600200" cy="762000"/>
          </a:xfrm>
          <a:prstGeom prst="rect">
            <a:avLst/>
          </a:prstGeom>
          <a:noFill/>
          <a:ln w="12700">
            <a:noFill/>
            <a:miter lim="800000"/>
            <a:headEnd type="none" w="sm" len="sm"/>
            <a:tailEnd type="none" w="sm" len="sm"/>
          </a:ln>
        </p:spPr>
        <p:txBody>
          <a:bodyPr>
            <a:spAutoFit/>
          </a:bodyPr>
          <a:lstStyle/>
          <a:p>
            <a:r>
              <a:rPr lang="en-US" sz="2200" b="1"/>
              <a:t>Can Give</a:t>
            </a:r>
          </a:p>
          <a:p>
            <a:r>
              <a:rPr lang="en-US" sz="2200" b="1"/>
              <a:t>Blood To</a:t>
            </a:r>
          </a:p>
        </p:txBody>
      </p:sp>
      <p:sp>
        <p:nvSpPr>
          <p:cNvPr id="28688" name="Text Box 16"/>
          <p:cNvSpPr txBox="1">
            <a:spLocks noChangeArrowheads="1"/>
          </p:cNvSpPr>
          <p:nvPr/>
        </p:nvSpPr>
        <p:spPr bwMode="auto">
          <a:xfrm>
            <a:off x="7086600" y="1905000"/>
            <a:ext cx="1828800" cy="762000"/>
          </a:xfrm>
          <a:prstGeom prst="rect">
            <a:avLst/>
          </a:prstGeom>
          <a:noFill/>
          <a:ln w="12700">
            <a:noFill/>
            <a:miter lim="800000"/>
            <a:headEnd type="none" w="sm" len="sm"/>
            <a:tailEnd type="none" w="sm" len="sm"/>
          </a:ln>
        </p:spPr>
        <p:txBody>
          <a:bodyPr>
            <a:spAutoFit/>
          </a:bodyPr>
          <a:lstStyle/>
          <a:p>
            <a:r>
              <a:rPr lang="en-US" sz="2200" b="1"/>
              <a:t>Can Get</a:t>
            </a:r>
          </a:p>
          <a:p>
            <a:r>
              <a:rPr lang="en-US" sz="2200" b="1"/>
              <a:t>Blood From</a:t>
            </a:r>
          </a:p>
        </p:txBody>
      </p:sp>
      <p:sp>
        <p:nvSpPr>
          <p:cNvPr id="28689" name="Text Box 17"/>
          <p:cNvSpPr txBox="1">
            <a:spLocks noChangeArrowheads="1"/>
          </p:cNvSpPr>
          <p:nvPr/>
        </p:nvSpPr>
        <p:spPr bwMode="auto">
          <a:xfrm>
            <a:off x="974725" y="2819400"/>
            <a:ext cx="404813" cy="457200"/>
          </a:xfrm>
          <a:prstGeom prst="rect">
            <a:avLst/>
          </a:prstGeom>
          <a:noFill/>
          <a:ln w="12700">
            <a:noFill/>
            <a:miter lim="800000"/>
            <a:headEnd type="none" w="sm" len="sm"/>
            <a:tailEnd type="none" w="sm" len="sm"/>
          </a:ln>
        </p:spPr>
        <p:txBody>
          <a:bodyPr wrap="none">
            <a:spAutoFit/>
          </a:bodyPr>
          <a:lstStyle/>
          <a:p>
            <a:r>
              <a:rPr lang="en-US">
                <a:latin typeface="Times" charset="0"/>
              </a:rPr>
              <a:t>A</a:t>
            </a:r>
          </a:p>
        </p:txBody>
      </p:sp>
      <p:sp>
        <p:nvSpPr>
          <p:cNvPr id="28690" name="Text Box 18"/>
          <p:cNvSpPr txBox="1">
            <a:spLocks noChangeArrowheads="1"/>
          </p:cNvSpPr>
          <p:nvPr/>
        </p:nvSpPr>
        <p:spPr bwMode="auto">
          <a:xfrm>
            <a:off x="990600" y="3733800"/>
            <a:ext cx="387350" cy="457200"/>
          </a:xfrm>
          <a:prstGeom prst="rect">
            <a:avLst/>
          </a:prstGeom>
          <a:noFill/>
          <a:ln w="12700">
            <a:noFill/>
            <a:miter lim="800000"/>
            <a:headEnd type="none" w="sm" len="sm"/>
            <a:tailEnd type="none" w="sm" len="sm"/>
          </a:ln>
        </p:spPr>
        <p:txBody>
          <a:bodyPr wrap="none">
            <a:spAutoFit/>
          </a:bodyPr>
          <a:lstStyle/>
          <a:p>
            <a:r>
              <a:rPr lang="en-US">
                <a:latin typeface="Times" charset="0"/>
              </a:rPr>
              <a:t>B</a:t>
            </a:r>
          </a:p>
        </p:txBody>
      </p:sp>
      <p:sp>
        <p:nvSpPr>
          <p:cNvPr id="28691" name="Text Box 19"/>
          <p:cNvSpPr txBox="1">
            <a:spLocks noChangeArrowheads="1"/>
          </p:cNvSpPr>
          <p:nvPr/>
        </p:nvSpPr>
        <p:spPr bwMode="auto">
          <a:xfrm>
            <a:off x="898525" y="4556125"/>
            <a:ext cx="608013" cy="457200"/>
          </a:xfrm>
          <a:prstGeom prst="rect">
            <a:avLst/>
          </a:prstGeom>
          <a:noFill/>
          <a:ln w="12700">
            <a:noFill/>
            <a:miter lim="800000"/>
            <a:headEnd type="none" w="sm" len="sm"/>
            <a:tailEnd type="none" w="sm" len="sm"/>
          </a:ln>
        </p:spPr>
        <p:txBody>
          <a:bodyPr wrap="none">
            <a:spAutoFit/>
          </a:bodyPr>
          <a:lstStyle/>
          <a:p>
            <a:r>
              <a:rPr lang="en-US">
                <a:latin typeface="Times" charset="0"/>
              </a:rPr>
              <a:t>AB</a:t>
            </a:r>
          </a:p>
        </p:txBody>
      </p:sp>
      <p:sp>
        <p:nvSpPr>
          <p:cNvPr id="28692" name="Text Box 20"/>
          <p:cNvSpPr txBox="1">
            <a:spLocks noChangeArrowheads="1"/>
          </p:cNvSpPr>
          <p:nvPr/>
        </p:nvSpPr>
        <p:spPr bwMode="auto">
          <a:xfrm>
            <a:off x="990600" y="5410200"/>
            <a:ext cx="404813" cy="457200"/>
          </a:xfrm>
          <a:prstGeom prst="rect">
            <a:avLst/>
          </a:prstGeom>
          <a:noFill/>
          <a:ln w="12700">
            <a:noFill/>
            <a:miter lim="800000"/>
            <a:headEnd type="none" w="sm" len="sm"/>
            <a:tailEnd type="none" w="sm" len="sm"/>
          </a:ln>
        </p:spPr>
        <p:txBody>
          <a:bodyPr wrap="none">
            <a:spAutoFit/>
          </a:bodyPr>
          <a:lstStyle/>
          <a:p>
            <a:r>
              <a:rPr lang="en-US">
                <a:latin typeface="Times" charset="0"/>
              </a:rPr>
              <a:t>O</a:t>
            </a:r>
          </a:p>
        </p:txBody>
      </p:sp>
      <p:sp>
        <p:nvSpPr>
          <p:cNvPr id="28693" name="Text Box 21"/>
          <p:cNvSpPr txBox="1">
            <a:spLocks noChangeArrowheads="1"/>
          </p:cNvSpPr>
          <p:nvPr/>
        </p:nvSpPr>
        <p:spPr bwMode="auto">
          <a:xfrm>
            <a:off x="2667000" y="2819400"/>
            <a:ext cx="404813" cy="457200"/>
          </a:xfrm>
          <a:prstGeom prst="rect">
            <a:avLst/>
          </a:prstGeom>
          <a:noFill/>
          <a:ln w="12700">
            <a:noFill/>
            <a:miter lim="800000"/>
            <a:headEnd type="none" w="sm" len="sm"/>
            <a:tailEnd type="none" w="sm" len="sm"/>
          </a:ln>
        </p:spPr>
        <p:txBody>
          <a:bodyPr wrap="none">
            <a:spAutoFit/>
          </a:bodyPr>
          <a:lstStyle/>
          <a:p>
            <a:r>
              <a:rPr lang="en-US">
                <a:latin typeface="Times" charset="0"/>
              </a:rPr>
              <a:t>A</a:t>
            </a:r>
          </a:p>
        </p:txBody>
      </p:sp>
      <p:sp>
        <p:nvSpPr>
          <p:cNvPr id="28694" name="Text Box 22"/>
          <p:cNvSpPr txBox="1">
            <a:spLocks noChangeArrowheads="1"/>
          </p:cNvSpPr>
          <p:nvPr/>
        </p:nvSpPr>
        <p:spPr bwMode="auto">
          <a:xfrm>
            <a:off x="2667000" y="3733800"/>
            <a:ext cx="387350" cy="457200"/>
          </a:xfrm>
          <a:prstGeom prst="rect">
            <a:avLst/>
          </a:prstGeom>
          <a:noFill/>
          <a:ln w="12700">
            <a:noFill/>
            <a:miter lim="800000"/>
            <a:headEnd type="none" w="sm" len="sm"/>
            <a:tailEnd type="none" w="sm" len="sm"/>
          </a:ln>
        </p:spPr>
        <p:txBody>
          <a:bodyPr wrap="none">
            <a:spAutoFit/>
          </a:bodyPr>
          <a:lstStyle/>
          <a:p>
            <a:r>
              <a:rPr lang="en-US">
                <a:latin typeface="Times" charset="0"/>
              </a:rPr>
              <a:t>B</a:t>
            </a:r>
          </a:p>
        </p:txBody>
      </p:sp>
      <p:sp>
        <p:nvSpPr>
          <p:cNvPr id="28695" name="Text Box 23"/>
          <p:cNvSpPr txBox="1">
            <a:spLocks noChangeArrowheads="1"/>
          </p:cNvSpPr>
          <p:nvPr/>
        </p:nvSpPr>
        <p:spPr bwMode="auto">
          <a:xfrm>
            <a:off x="2228850" y="4572000"/>
            <a:ext cx="1200150" cy="457200"/>
          </a:xfrm>
          <a:prstGeom prst="rect">
            <a:avLst/>
          </a:prstGeom>
          <a:noFill/>
          <a:ln w="12700">
            <a:noFill/>
            <a:miter lim="800000"/>
            <a:headEnd type="none" w="sm" len="sm"/>
            <a:tailEnd type="none" w="sm" len="sm"/>
          </a:ln>
        </p:spPr>
        <p:txBody>
          <a:bodyPr wrap="none">
            <a:spAutoFit/>
          </a:bodyPr>
          <a:lstStyle/>
          <a:p>
            <a:r>
              <a:rPr lang="en-US">
                <a:latin typeface="Times" charset="0"/>
              </a:rPr>
              <a:t>A and B</a:t>
            </a:r>
          </a:p>
        </p:txBody>
      </p:sp>
      <p:sp>
        <p:nvSpPr>
          <p:cNvPr id="28696" name="Text Box 24"/>
          <p:cNvSpPr txBox="1">
            <a:spLocks noChangeArrowheads="1"/>
          </p:cNvSpPr>
          <p:nvPr/>
        </p:nvSpPr>
        <p:spPr bwMode="auto">
          <a:xfrm>
            <a:off x="2262188" y="5273675"/>
            <a:ext cx="1166812" cy="822325"/>
          </a:xfrm>
          <a:prstGeom prst="rect">
            <a:avLst/>
          </a:prstGeom>
          <a:noFill/>
          <a:ln w="12700">
            <a:noFill/>
            <a:miter lim="800000"/>
            <a:headEnd type="none" w="sm" len="sm"/>
            <a:tailEnd type="none" w="sm" len="sm"/>
          </a:ln>
        </p:spPr>
        <p:txBody>
          <a:bodyPr wrap="none">
            <a:spAutoFit/>
          </a:bodyPr>
          <a:lstStyle/>
          <a:p>
            <a:r>
              <a:rPr lang="en-US">
                <a:latin typeface="Times" charset="0"/>
              </a:rPr>
              <a:t>Neither</a:t>
            </a:r>
          </a:p>
          <a:p>
            <a:r>
              <a:rPr lang="en-US">
                <a:latin typeface="Times" charset="0"/>
              </a:rPr>
              <a:t>A nor B</a:t>
            </a:r>
          </a:p>
        </p:txBody>
      </p:sp>
      <p:sp>
        <p:nvSpPr>
          <p:cNvPr id="28697" name="Text Box 25"/>
          <p:cNvSpPr txBox="1">
            <a:spLocks noChangeArrowheads="1"/>
          </p:cNvSpPr>
          <p:nvPr/>
        </p:nvSpPr>
        <p:spPr bwMode="auto">
          <a:xfrm>
            <a:off x="4343400" y="2819400"/>
            <a:ext cx="387350" cy="457200"/>
          </a:xfrm>
          <a:prstGeom prst="rect">
            <a:avLst/>
          </a:prstGeom>
          <a:noFill/>
          <a:ln w="12700">
            <a:noFill/>
            <a:miter lim="800000"/>
            <a:headEnd type="none" w="sm" len="sm"/>
            <a:tailEnd type="none" w="sm" len="sm"/>
          </a:ln>
        </p:spPr>
        <p:txBody>
          <a:bodyPr wrap="none">
            <a:spAutoFit/>
          </a:bodyPr>
          <a:lstStyle/>
          <a:p>
            <a:r>
              <a:rPr lang="en-US">
                <a:latin typeface="Times" charset="0"/>
              </a:rPr>
              <a:t>B</a:t>
            </a:r>
          </a:p>
        </p:txBody>
      </p:sp>
      <p:sp>
        <p:nvSpPr>
          <p:cNvPr id="28698" name="Text Box 26"/>
          <p:cNvSpPr txBox="1">
            <a:spLocks noChangeArrowheads="1"/>
          </p:cNvSpPr>
          <p:nvPr/>
        </p:nvSpPr>
        <p:spPr bwMode="auto">
          <a:xfrm>
            <a:off x="4403725" y="3733800"/>
            <a:ext cx="404813" cy="457200"/>
          </a:xfrm>
          <a:prstGeom prst="rect">
            <a:avLst/>
          </a:prstGeom>
          <a:noFill/>
          <a:ln w="12700">
            <a:noFill/>
            <a:miter lim="800000"/>
            <a:headEnd type="none" w="sm" len="sm"/>
            <a:tailEnd type="none" w="sm" len="sm"/>
          </a:ln>
        </p:spPr>
        <p:txBody>
          <a:bodyPr wrap="none">
            <a:spAutoFit/>
          </a:bodyPr>
          <a:lstStyle/>
          <a:p>
            <a:r>
              <a:rPr lang="en-US">
                <a:latin typeface="Times" charset="0"/>
              </a:rPr>
              <a:t>A</a:t>
            </a:r>
          </a:p>
        </p:txBody>
      </p:sp>
      <p:sp>
        <p:nvSpPr>
          <p:cNvPr id="28699" name="Text Box 27"/>
          <p:cNvSpPr txBox="1">
            <a:spLocks noChangeArrowheads="1"/>
          </p:cNvSpPr>
          <p:nvPr/>
        </p:nvSpPr>
        <p:spPr bwMode="auto">
          <a:xfrm>
            <a:off x="3962400" y="4419600"/>
            <a:ext cx="1166813" cy="822325"/>
          </a:xfrm>
          <a:prstGeom prst="rect">
            <a:avLst/>
          </a:prstGeom>
          <a:noFill/>
          <a:ln w="12700">
            <a:noFill/>
            <a:miter lim="800000"/>
            <a:headEnd type="none" w="sm" len="sm"/>
            <a:tailEnd type="none" w="sm" len="sm"/>
          </a:ln>
        </p:spPr>
        <p:txBody>
          <a:bodyPr wrap="none">
            <a:spAutoFit/>
          </a:bodyPr>
          <a:lstStyle/>
          <a:p>
            <a:r>
              <a:rPr lang="en-US">
                <a:latin typeface="Times" charset="0"/>
              </a:rPr>
              <a:t>Neither</a:t>
            </a:r>
          </a:p>
          <a:p>
            <a:r>
              <a:rPr lang="en-US">
                <a:latin typeface="Times" charset="0"/>
              </a:rPr>
              <a:t>A nor B</a:t>
            </a:r>
          </a:p>
        </p:txBody>
      </p:sp>
      <p:sp>
        <p:nvSpPr>
          <p:cNvPr id="28700" name="Text Box 28"/>
          <p:cNvSpPr txBox="1">
            <a:spLocks noChangeArrowheads="1"/>
          </p:cNvSpPr>
          <p:nvPr/>
        </p:nvSpPr>
        <p:spPr bwMode="auto">
          <a:xfrm>
            <a:off x="3962400" y="5410200"/>
            <a:ext cx="1200150" cy="457200"/>
          </a:xfrm>
          <a:prstGeom prst="rect">
            <a:avLst/>
          </a:prstGeom>
          <a:noFill/>
          <a:ln w="12700">
            <a:noFill/>
            <a:miter lim="800000"/>
            <a:headEnd type="none" w="sm" len="sm"/>
            <a:tailEnd type="none" w="sm" len="sm"/>
          </a:ln>
        </p:spPr>
        <p:txBody>
          <a:bodyPr wrap="none">
            <a:spAutoFit/>
          </a:bodyPr>
          <a:lstStyle/>
          <a:p>
            <a:r>
              <a:rPr lang="en-US">
                <a:latin typeface="Times" charset="0"/>
              </a:rPr>
              <a:t>A and B</a:t>
            </a:r>
          </a:p>
        </p:txBody>
      </p:sp>
      <p:sp>
        <p:nvSpPr>
          <p:cNvPr id="28701" name="Text Box 29"/>
          <p:cNvSpPr txBox="1">
            <a:spLocks noChangeArrowheads="1"/>
          </p:cNvSpPr>
          <p:nvPr/>
        </p:nvSpPr>
        <p:spPr bwMode="auto">
          <a:xfrm>
            <a:off x="5648325" y="2819400"/>
            <a:ext cx="1055688" cy="457200"/>
          </a:xfrm>
          <a:prstGeom prst="rect">
            <a:avLst/>
          </a:prstGeom>
          <a:noFill/>
          <a:ln w="12700">
            <a:noFill/>
            <a:miter lim="800000"/>
            <a:headEnd type="none" w="sm" len="sm"/>
            <a:tailEnd type="none" w="sm" len="sm"/>
          </a:ln>
        </p:spPr>
        <p:txBody>
          <a:bodyPr wrap="none">
            <a:spAutoFit/>
          </a:bodyPr>
          <a:lstStyle/>
          <a:p>
            <a:r>
              <a:rPr lang="en-US">
                <a:latin typeface="Times" charset="0"/>
              </a:rPr>
              <a:t> A, AB</a:t>
            </a:r>
          </a:p>
        </p:txBody>
      </p:sp>
      <p:sp>
        <p:nvSpPr>
          <p:cNvPr id="28702" name="Text Box 30"/>
          <p:cNvSpPr txBox="1">
            <a:spLocks noChangeArrowheads="1"/>
          </p:cNvSpPr>
          <p:nvPr/>
        </p:nvSpPr>
        <p:spPr bwMode="auto">
          <a:xfrm>
            <a:off x="7451725" y="2819400"/>
            <a:ext cx="776288" cy="457200"/>
          </a:xfrm>
          <a:prstGeom prst="rect">
            <a:avLst/>
          </a:prstGeom>
          <a:noFill/>
          <a:ln w="12700">
            <a:noFill/>
            <a:miter lim="800000"/>
            <a:headEnd type="none" w="sm" len="sm"/>
            <a:tailEnd type="none" w="sm" len="sm"/>
          </a:ln>
        </p:spPr>
        <p:txBody>
          <a:bodyPr wrap="none">
            <a:spAutoFit/>
          </a:bodyPr>
          <a:lstStyle/>
          <a:p>
            <a:r>
              <a:rPr lang="en-US">
                <a:latin typeface="Times" charset="0"/>
              </a:rPr>
              <a:t>O, A</a:t>
            </a:r>
          </a:p>
        </p:txBody>
      </p:sp>
      <p:sp>
        <p:nvSpPr>
          <p:cNvPr id="28703" name="Text Box 31"/>
          <p:cNvSpPr txBox="1">
            <a:spLocks noChangeArrowheads="1"/>
          </p:cNvSpPr>
          <p:nvPr/>
        </p:nvSpPr>
        <p:spPr bwMode="auto">
          <a:xfrm>
            <a:off x="5741988" y="3657600"/>
            <a:ext cx="963612" cy="457200"/>
          </a:xfrm>
          <a:prstGeom prst="rect">
            <a:avLst/>
          </a:prstGeom>
          <a:noFill/>
          <a:ln w="12700">
            <a:noFill/>
            <a:miter lim="800000"/>
            <a:headEnd type="none" w="sm" len="sm"/>
            <a:tailEnd type="none" w="sm" len="sm"/>
          </a:ln>
        </p:spPr>
        <p:txBody>
          <a:bodyPr wrap="none">
            <a:spAutoFit/>
          </a:bodyPr>
          <a:lstStyle/>
          <a:p>
            <a:r>
              <a:rPr lang="en-US">
                <a:latin typeface="Times" charset="0"/>
              </a:rPr>
              <a:t>B, AB</a:t>
            </a:r>
          </a:p>
        </p:txBody>
      </p:sp>
      <p:sp>
        <p:nvSpPr>
          <p:cNvPr id="28704" name="Text Box 32"/>
          <p:cNvSpPr txBox="1">
            <a:spLocks noChangeArrowheads="1"/>
          </p:cNvSpPr>
          <p:nvPr/>
        </p:nvSpPr>
        <p:spPr bwMode="auto">
          <a:xfrm>
            <a:off x="7469188" y="3657600"/>
            <a:ext cx="836612" cy="457200"/>
          </a:xfrm>
          <a:prstGeom prst="rect">
            <a:avLst/>
          </a:prstGeom>
          <a:noFill/>
          <a:ln w="12700">
            <a:noFill/>
            <a:miter lim="800000"/>
            <a:headEnd type="none" w="sm" len="sm"/>
            <a:tailEnd type="none" w="sm" len="sm"/>
          </a:ln>
        </p:spPr>
        <p:txBody>
          <a:bodyPr wrap="none">
            <a:spAutoFit/>
          </a:bodyPr>
          <a:lstStyle/>
          <a:p>
            <a:r>
              <a:rPr lang="en-US">
                <a:latin typeface="Times" charset="0"/>
              </a:rPr>
              <a:t>O , B</a:t>
            </a:r>
          </a:p>
        </p:txBody>
      </p:sp>
      <p:sp>
        <p:nvSpPr>
          <p:cNvPr id="28705" name="Text Box 33"/>
          <p:cNvSpPr txBox="1">
            <a:spLocks noChangeArrowheads="1"/>
          </p:cNvSpPr>
          <p:nvPr/>
        </p:nvSpPr>
        <p:spPr bwMode="auto">
          <a:xfrm>
            <a:off x="5945188" y="4572000"/>
            <a:ext cx="608012" cy="457200"/>
          </a:xfrm>
          <a:prstGeom prst="rect">
            <a:avLst/>
          </a:prstGeom>
          <a:noFill/>
          <a:ln w="12700">
            <a:noFill/>
            <a:miter lim="800000"/>
            <a:headEnd type="none" w="sm" len="sm"/>
            <a:tailEnd type="none" w="sm" len="sm"/>
          </a:ln>
        </p:spPr>
        <p:txBody>
          <a:bodyPr wrap="none">
            <a:spAutoFit/>
          </a:bodyPr>
          <a:lstStyle/>
          <a:p>
            <a:r>
              <a:rPr lang="en-US">
                <a:latin typeface="Times" charset="0"/>
              </a:rPr>
              <a:t>AB</a:t>
            </a:r>
          </a:p>
        </p:txBody>
      </p:sp>
      <p:sp>
        <p:nvSpPr>
          <p:cNvPr id="28706" name="Text Box 34"/>
          <p:cNvSpPr txBox="1">
            <a:spLocks noChangeArrowheads="1"/>
          </p:cNvSpPr>
          <p:nvPr/>
        </p:nvSpPr>
        <p:spPr bwMode="auto">
          <a:xfrm>
            <a:off x="5410200" y="5410200"/>
            <a:ext cx="1708150" cy="457200"/>
          </a:xfrm>
          <a:prstGeom prst="rect">
            <a:avLst/>
          </a:prstGeom>
          <a:noFill/>
          <a:ln w="12700">
            <a:noFill/>
            <a:miter lim="800000"/>
            <a:headEnd type="none" w="sm" len="sm"/>
            <a:tailEnd type="none" w="sm" len="sm"/>
          </a:ln>
        </p:spPr>
        <p:txBody>
          <a:bodyPr wrap="none">
            <a:spAutoFit/>
          </a:bodyPr>
          <a:lstStyle/>
          <a:p>
            <a:r>
              <a:rPr lang="en-US">
                <a:latin typeface="Times" charset="0"/>
              </a:rPr>
              <a:t>A, B, O, AB</a:t>
            </a:r>
          </a:p>
        </p:txBody>
      </p:sp>
      <p:sp>
        <p:nvSpPr>
          <p:cNvPr id="28707" name="Text Box 35"/>
          <p:cNvSpPr txBox="1">
            <a:spLocks noChangeArrowheads="1"/>
          </p:cNvSpPr>
          <p:nvPr/>
        </p:nvSpPr>
        <p:spPr bwMode="auto">
          <a:xfrm>
            <a:off x="7086600" y="4572000"/>
            <a:ext cx="1708150" cy="457200"/>
          </a:xfrm>
          <a:prstGeom prst="rect">
            <a:avLst/>
          </a:prstGeom>
          <a:noFill/>
          <a:ln w="12700">
            <a:noFill/>
            <a:miter lim="800000"/>
            <a:headEnd type="none" w="sm" len="sm"/>
            <a:tailEnd type="none" w="sm" len="sm"/>
          </a:ln>
        </p:spPr>
        <p:txBody>
          <a:bodyPr wrap="none">
            <a:spAutoFit/>
          </a:bodyPr>
          <a:lstStyle/>
          <a:p>
            <a:r>
              <a:rPr lang="en-US">
                <a:latin typeface="Times" charset="0"/>
              </a:rPr>
              <a:t>A, B, O, AB</a:t>
            </a:r>
          </a:p>
        </p:txBody>
      </p:sp>
      <p:sp>
        <p:nvSpPr>
          <p:cNvPr id="28708" name="Text Box 36"/>
          <p:cNvSpPr txBox="1">
            <a:spLocks noChangeArrowheads="1"/>
          </p:cNvSpPr>
          <p:nvPr/>
        </p:nvSpPr>
        <p:spPr bwMode="auto">
          <a:xfrm>
            <a:off x="7680325" y="5410200"/>
            <a:ext cx="404813" cy="457200"/>
          </a:xfrm>
          <a:prstGeom prst="rect">
            <a:avLst/>
          </a:prstGeom>
          <a:noFill/>
          <a:ln w="12700">
            <a:noFill/>
            <a:miter lim="800000"/>
            <a:headEnd type="none" w="sm" len="sm"/>
            <a:tailEnd type="none" w="sm" len="sm"/>
          </a:ln>
        </p:spPr>
        <p:txBody>
          <a:bodyPr wrap="none">
            <a:spAutoFit/>
          </a:bodyPr>
          <a:lstStyle/>
          <a:p>
            <a:r>
              <a:rPr lang="en-US">
                <a:latin typeface="Times" charset="0"/>
              </a:rPr>
              <a: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2"/>
          <p:cNvSpPr>
            <a:spLocks noGrp="1" noChangeArrowheads="1"/>
          </p:cNvSpPr>
          <p:nvPr>
            <p:ph type="title"/>
          </p:nvPr>
        </p:nvSpPr>
        <p:spPr/>
        <p:txBody>
          <a:bodyPr/>
          <a:lstStyle/>
          <a:p>
            <a:pPr eaLnBrk="1" hangingPunct="1">
              <a:defRPr/>
            </a:pPr>
            <a:r>
              <a:rPr lang="en-US" dirty="0">
                <a:ea typeface="+mj-ea"/>
              </a:rPr>
              <a:t>Blood Donors</a:t>
            </a:r>
          </a:p>
        </p:txBody>
      </p:sp>
      <p:sp>
        <p:nvSpPr>
          <p:cNvPr id="29699" name="Rectangle 3"/>
          <p:cNvSpPr>
            <a:spLocks noGrp="1" noChangeArrowheads="1"/>
          </p:cNvSpPr>
          <p:nvPr>
            <p:ph type="body" idx="1"/>
          </p:nvPr>
        </p:nvSpPr>
        <p:spPr>
          <a:xfrm>
            <a:off x="152400" y="1774825"/>
            <a:ext cx="6781800" cy="4625975"/>
          </a:xfrm>
        </p:spPr>
        <p:txBody>
          <a:bodyPr/>
          <a:lstStyle/>
          <a:p>
            <a:pPr eaLnBrk="1" hangingPunct="1"/>
            <a:r>
              <a:rPr lang="en-US" sz="3600" smtClean="0"/>
              <a:t>When someone receives a blood transfusion, no plasma is in the transfused blood.  This means that no antibodies are in it.</a:t>
            </a:r>
          </a:p>
          <a:p>
            <a:pPr eaLnBrk="1" hangingPunct="1"/>
            <a:r>
              <a:rPr lang="en-US" sz="3600" smtClean="0"/>
              <a:t>Type O is the universal donor.  </a:t>
            </a:r>
          </a:p>
          <a:p>
            <a:pPr eaLnBrk="1" hangingPunct="1"/>
            <a:r>
              <a:rPr lang="en-US" sz="3600" smtClean="0"/>
              <a:t>Type AB is the universal receiver. </a:t>
            </a:r>
          </a:p>
        </p:txBody>
      </p:sp>
      <p:pic>
        <p:nvPicPr>
          <p:cNvPr id="29700" name="Picture 7" descr="30585"/>
          <p:cNvPicPr>
            <a:picLocks noChangeAspect="1" noChangeArrowheads="1"/>
          </p:cNvPicPr>
          <p:nvPr/>
        </p:nvPicPr>
        <p:blipFill>
          <a:blip r:embed="rId2" cstate="print"/>
          <a:srcRect/>
          <a:stretch>
            <a:fillRect/>
          </a:stretch>
        </p:blipFill>
        <p:spPr bwMode="auto">
          <a:xfrm>
            <a:off x="7086600" y="1524000"/>
            <a:ext cx="3592513" cy="3657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4704</TotalTime>
  <Words>529</Words>
  <Application>Microsoft Office PowerPoint</Application>
  <PresentationFormat>On-screen Show (4:3)</PresentationFormat>
  <Paragraphs>106</Paragraphs>
  <Slides>13</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ＭＳ Ｐゴシック</vt:lpstr>
      <vt:lpstr>Arial</vt:lpstr>
      <vt:lpstr>Calibri</vt:lpstr>
      <vt:lpstr>Corbel</vt:lpstr>
      <vt:lpstr>Deathhead KeltCaps</vt:lpstr>
      <vt:lpstr>Times</vt:lpstr>
      <vt:lpstr>Times New Roman</vt:lpstr>
      <vt:lpstr>Wingdings</vt:lpstr>
      <vt:lpstr>Wingdings 2</vt:lpstr>
      <vt:lpstr>Wingdings 3</vt:lpstr>
      <vt:lpstr>Module</vt:lpstr>
      <vt:lpstr>Blood and Blood Spatter  </vt:lpstr>
      <vt:lpstr>PowerPoint Presentation</vt:lpstr>
      <vt:lpstr>Introduction</vt:lpstr>
      <vt:lpstr>Composition of Blood  </vt:lpstr>
      <vt:lpstr>Some Blood Factoids</vt:lpstr>
      <vt:lpstr>What are blood types?</vt:lpstr>
      <vt:lpstr>Blood Types</vt:lpstr>
      <vt:lpstr>Blood Donors</vt:lpstr>
      <vt:lpstr>Blood Donors</vt:lpstr>
      <vt:lpstr>Historical Perspective of Blood Typing</vt:lpstr>
      <vt:lpstr>Forensic Use of Blood Types</vt:lpstr>
      <vt:lpstr>Blood Types - Testing</vt:lpstr>
      <vt:lpstr>PowerPoint Presentation</vt:lpstr>
    </vt:vector>
  </TitlesOfParts>
  <Company>Buckeye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Fingerprinting</dc:title>
  <dc:creator>Kristen Kohli</dc:creator>
  <cp:lastModifiedBy>Allyson John</cp:lastModifiedBy>
  <cp:revision>74</cp:revision>
  <dcterms:created xsi:type="dcterms:W3CDTF">2011-09-13T01:36:24Z</dcterms:created>
  <dcterms:modified xsi:type="dcterms:W3CDTF">2019-02-05T17:56:05Z</dcterms:modified>
</cp:coreProperties>
</file>