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25" r:id="rId2"/>
    <p:sldId id="326" r:id="rId3"/>
    <p:sldId id="327" r:id="rId4"/>
    <p:sldId id="359" r:id="rId5"/>
    <p:sldId id="329" r:id="rId6"/>
    <p:sldId id="330" r:id="rId7"/>
    <p:sldId id="331" r:id="rId8"/>
    <p:sldId id="332" r:id="rId9"/>
    <p:sldId id="333" r:id="rId10"/>
    <p:sldId id="334" r:id="rId11"/>
    <p:sldId id="351" r:id="rId12"/>
    <p:sldId id="352" r:id="rId13"/>
    <p:sldId id="335" r:id="rId14"/>
    <p:sldId id="336" r:id="rId15"/>
    <p:sldId id="337" r:id="rId16"/>
    <p:sldId id="355" r:id="rId17"/>
    <p:sldId id="338" r:id="rId18"/>
    <p:sldId id="339" r:id="rId19"/>
    <p:sldId id="340" r:id="rId20"/>
    <p:sldId id="357" r:id="rId21"/>
    <p:sldId id="356" r:id="rId22"/>
    <p:sldId id="341" r:id="rId23"/>
    <p:sldId id="342" r:id="rId24"/>
    <p:sldId id="343" r:id="rId25"/>
    <p:sldId id="34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1" autoAdjust="0"/>
    <p:restoredTop sz="94660"/>
  </p:normalViewPr>
  <p:slideViewPr>
    <p:cSldViewPr>
      <p:cViewPr varScale="1">
        <p:scale>
          <a:sx n="61" d="100"/>
          <a:sy n="61" d="100"/>
        </p:scale>
        <p:origin x="13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6AF1C-5B53-418B-B60F-AC032B143E85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B7F6B0-5AAB-450E-BDC2-F9CD7C292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6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95CFD879-4670-4E84-A83E-1AA2B33C61B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7FB7BD9F-DF92-4C0A-994E-7D41727A3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34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65F099B-D8B7-45BA-A78E-2C2AD8BBD6A6}" type="slidenum">
              <a:rPr lang="en-US" sz="1200">
                <a:latin typeface="Corbel" charset="0"/>
              </a:rPr>
              <a:pPr eaLnBrk="1" hangingPunct="1"/>
              <a:t>4</a:t>
            </a:fld>
            <a:endParaRPr lang="en-US" sz="1200">
              <a:latin typeface="Corbe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1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208CD-F2F0-4131-95EB-EFA3DF967E1B}" type="slidenum">
              <a:rPr lang="en-US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8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82AC8-0E31-4D0A-B4A1-D76695A33DA2}" type="slidenum">
              <a:rPr lang="en-US"/>
              <a:pPr/>
              <a:t>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1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56B49-FE36-4899-95A6-51B478411A71}" type="slidenum">
              <a:rPr lang="en-US"/>
              <a:pPr/>
              <a:t>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8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D6D58-E8D7-44BC-8735-425C21683576}" type="slidenum">
              <a:rPr lang="en-US"/>
              <a:pPr/>
              <a:t>13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4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7D46A-59FD-492A-A4EF-DAAE1551CE13}" type="slidenum">
              <a:rPr lang="en-US"/>
              <a:pPr/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7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40992-E1EA-4F93-884C-93C886DB4D48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2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1B87-D8B5-40EA-B219-53E175DF57D3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7625D-9604-4B23-8247-43EE7FE1228A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3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52E4-7341-4E4F-AF37-47B2AC69969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7FAE38-3344-4D46-A7C2-7017822D06A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3A6B3-2849-48DB-B1B5-F2075BDC32FD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C2FF0-13FD-48C0-B793-965F8DD58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3AFAD-10AF-45E4-AA27-F8CCFCDBD789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B3CD-4282-4B52-ACBD-57B8261C1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DD257-A9F4-434A-A675-E523E7BFE60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E36E2-5BC4-45BE-BD92-E67130C65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26287-B9E2-443C-B1FB-574C773B1FDE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B7DF-692E-4967-93F8-C4E46A553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271A3-BD1C-4C22-9682-8FE43CBEE2D6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E4612-FA06-4902-9456-E8349D646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40BB74-D574-4567-80B0-7A4714BD8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FBDFF-30C3-4266-A1D1-3A6522B5D07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237A-3B16-44C4-B084-E8C2ECD9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9EAF91-13F4-4654-9F66-5A4760BB2CE5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FAE46F-7AF0-447A-9801-6081BF78C75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8C5DA-A8D9-4EDD-AE1E-02DBBB4259D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557F-F879-4E0D-B078-5DEA66AAB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F27FD-48E3-4FDB-B3A5-12A333AE3D2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7BD-389B-48D4-A9A7-383923F3A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8844F-D38F-480A-90DC-666A34CF294F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5304-CF54-47BA-BC5F-0640D6DBA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796A8-262B-45A6-81E2-6777921348B6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7B8B-8165-4BEA-AC79-628E35686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CD50-56A7-4753-9D43-CD969523477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88F76-BC6C-4FEE-AB71-79FD6DE1A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2046A5CD-0228-412D-A417-90B67990ACB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FDAFE3AC-4961-494C-9D9E-E9DDFA8587B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DA3B79F5-A91B-4F98-AAD5-480AA4B7A24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A35B0B6E-AE80-4C7F-8DA7-E3AB4159C3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50" r:id="rId7"/>
    <p:sldLayoutId id="2147483751" r:id="rId8"/>
    <p:sldLayoutId id="2147483752" r:id="rId9"/>
    <p:sldLayoutId id="2147483744" r:id="rId10"/>
    <p:sldLayoutId id="2147483753" r:id="rId11"/>
    <p:sldLayoutId id="2147483745" r:id="rId12"/>
    <p:sldLayoutId id="2147483746" r:id="rId13"/>
    <p:sldLayoutId id="2147483747" r:id="rId14"/>
    <p:sldLayoutId id="214748375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Cast-off Pattern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867400"/>
            <a:ext cx="7848600" cy="990600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000" smtClean="0"/>
              <a:t>A bloodstain pattern created when blood is released or thrown from a blood-bearing object in motion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83368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83368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72710" name="Picture 6" descr="cast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707063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Voids</a:t>
            </a:r>
            <a:r>
              <a:rPr lang="en-AU" dirty="0" smtClean="0">
                <a:ea typeface="+mj-ea"/>
              </a:rPr>
              <a:t/>
            </a:r>
            <a:br>
              <a:rPr lang="en-AU" dirty="0" smtClean="0">
                <a:ea typeface="+mj-ea"/>
              </a:rPr>
            </a:br>
            <a:r>
              <a:rPr lang="en-AU" sz="2400" dirty="0" smtClean="0">
                <a:ea typeface="+mj-ea"/>
              </a:rPr>
              <a:t/>
            </a:r>
            <a:br>
              <a:rPr lang="en-AU" sz="2400" dirty="0" smtClean="0">
                <a:ea typeface="+mj-ea"/>
              </a:rPr>
            </a:br>
            <a:endParaRPr lang="en-US" sz="2400" dirty="0">
              <a:ea typeface="+mj-ea"/>
            </a:endParaRPr>
          </a:p>
        </p:txBody>
      </p:sp>
      <p:pic>
        <p:nvPicPr>
          <p:cNvPr id="86019" name="Picture 3" descr="esky v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9863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ready for v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63" y="3429000"/>
            <a:ext cx="4376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3600" b="1" dirty="0">
                <a:solidFill>
                  <a:srgbClr val="F0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Determining Direction of Blood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2057400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§"/>
              <a:defRPr/>
            </a:pPr>
            <a:r>
              <a:rPr lang="en-US" sz="3200" dirty="0">
                <a:latin typeface="+mn-lt"/>
                <a:ea typeface="+mn-ea"/>
              </a:rPr>
              <a:t>The angle can be determined mathematically. 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§"/>
              <a:defRPr/>
            </a:pPr>
            <a:r>
              <a:rPr lang="en-US" sz="3200" dirty="0">
                <a:latin typeface="+mn-lt"/>
                <a:ea typeface="+mn-ea"/>
              </a:rPr>
              <a:t>Width/Length, then take the inverse sin (sin</a:t>
            </a:r>
            <a:r>
              <a:rPr lang="en-US" sz="3200" baseline="30000" dirty="0">
                <a:latin typeface="+mn-lt"/>
                <a:ea typeface="+mn-ea"/>
              </a:rPr>
              <a:t>-1</a:t>
            </a:r>
            <a:r>
              <a:rPr lang="en-US" sz="3200" dirty="0">
                <a:latin typeface="+mn-lt"/>
                <a:ea typeface="+mn-ea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§"/>
              <a:defRPr/>
            </a:pPr>
            <a:r>
              <a:rPr lang="en-US" sz="3200" dirty="0">
                <a:latin typeface="+mn-lt"/>
                <a:ea typeface="+mn-ea"/>
              </a:rPr>
              <a:t>This number is the impact angle (90 = perpendicular to surface; &lt;10 at a sharp angle)</a:t>
            </a:r>
          </a:p>
        </p:txBody>
      </p:sp>
      <p:pic>
        <p:nvPicPr>
          <p:cNvPr id="87044" name="Picture 16" descr="spat,97"/>
          <p:cNvPicPr>
            <a:picLocks noChangeAspect="1" noChangeArrowheads="1"/>
          </p:cNvPicPr>
          <p:nvPr/>
        </p:nvPicPr>
        <p:blipFill>
          <a:blip r:embed="rId2" cstate="print"/>
          <a:srcRect l="14816" r="7726" b="18027"/>
          <a:stretch>
            <a:fillRect/>
          </a:stretch>
        </p:blipFill>
        <p:spPr bwMode="auto">
          <a:xfrm>
            <a:off x="6172200" y="2362200"/>
            <a:ext cx="2514600" cy="3125788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304800" y="2057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 "/>
            </a:pPr>
            <a:r>
              <a:rPr lang="en-US" sz="3200"/>
              <a:t>For each blood drop, a string can be guided back to the point of origin.</a:t>
            </a:r>
            <a:r>
              <a:rPr lang="en-US" sz="2800"/>
              <a:t>  </a:t>
            </a:r>
          </a:p>
        </p:txBody>
      </p:sp>
      <p:pic>
        <p:nvPicPr>
          <p:cNvPr id="88067" name="Picture 6" descr="spat,98"/>
          <p:cNvPicPr>
            <a:picLocks noChangeAspect="1" noChangeArrowheads="1"/>
          </p:cNvPicPr>
          <p:nvPr/>
        </p:nvPicPr>
        <p:blipFill>
          <a:blip r:embed="rId2" cstate="print"/>
          <a:srcRect l="2795" r="2795" b="25577"/>
          <a:stretch>
            <a:fillRect/>
          </a:stretch>
        </p:blipFill>
        <p:spPr bwMode="auto">
          <a:xfrm>
            <a:off x="4648200" y="1828800"/>
            <a:ext cx="3943350" cy="4114800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09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en-US" sz="3600" b="1">
                <a:solidFill>
                  <a:srgbClr val="F0A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charset="0"/>
              </a:rPr>
              <a:t>Determining Direction of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Spatter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09600" y="44196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If more than one drop (from spatter) results, the </a:t>
            </a:r>
            <a:r>
              <a:rPr lang="en-US" sz="2800" b="1"/>
              <a:t>point of origin</a:t>
            </a:r>
            <a:r>
              <a:rPr lang="en-US" sz="2800"/>
              <a:t> can be determined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This is a 2-dimensional point of origin.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It is possible to determine the 3-D point of origin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endParaRPr lang="en-US" sz="2800"/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 rot="-3587274">
            <a:off x="2247900" y="2933700"/>
            <a:ext cx="152400" cy="381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 rot="-1766454">
            <a:off x="2819400" y="1981200"/>
            <a:ext cx="152400" cy="381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 rot="637820">
            <a:off x="4191000" y="2514600"/>
            <a:ext cx="152400" cy="381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 rot="-8514738">
            <a:off x="5486400" y="2438400"/>
            <a:ext cx="152400" cy="381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 rot="-6623644">
            <a:off x="6438900" y="2933700"/>
            <a:ext cx="152400" cy="381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886200" y="3886200"/>
            <a:ext cx="304800" cy="381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 flipV="1">
            <a:off x="990600" y="2362200"/>
            <a:ext cx="304800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 flipV="1">
            <a:off x="2667000" y="1828800"/>
            <a:ext cx="1371600" cy="2286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4038600" y="1600200"/>
            <a:ext cx="457200" cy="2514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V="1">
            <a:off x="4038600" y="1905000"/>
            <a:ext cx="2286000" cy="2209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4038600" y="2667000"/>
            <a:ext cx="365760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0" name="Picture 4" descr="area of converg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7463"/>
            <a:ext cx="6875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PAT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h05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PATu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PATu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458200" cy="10668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en-US" sz="4000" dirty="0">
                <a:solidFill>
                  <a:srgbClr val="F0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spatter </a:t>
            </a:r>
            <a:r>
              <a:rPr lang="en-US" sz="4000" dirty="0" smtClean="0">
                <a:solidFill>
                  <a:srgbClr val="F0A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Analysis</a:t>
            </a:r>
            <a:endParaRPr lang="en-US" sz="4000" i="1" dirty="0">
              <a:solidFill>
                <a:srgbClr val="F0A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7620000" cy="25146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passive drops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arterial gushes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splashes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smears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trails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pools </a:t>
            </a:r>
          </a:p>
        </p:txBody>
      </p:sp>
      <p:pic>
        <p:nvPicPr>
          <p:cNvPr id="97284" name="Picture 5" descr="Ch 8 #1 Passiv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20097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8" descr="Ch 8 #4 Smear0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9" descr="Ch 8 #5 Trails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57600"/>
            <a:ext cx="2209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12" descr="Ch 8 #2 ArterialGush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371600"/>
            <a:ext cx="21336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13" descr="Ch 8 #6 Pool01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657600"/>
            <a:ext cx="2057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14" descr="Ch 8 #3 Splash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37160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ea typeface="+mj-ea"/>
              </a:rPr>
              <a:t>Cast off patterns</a:t>
            </a:r>
            <a:endParaRPr lang="en-US">
              <a:ea typeface="+mj-ea"/>
            </a:endParaRPr>
          </a:p>
        </p:txBody>
      </p:sp>
      <p:pic>
        <p:nvPicPr>
          <p:cNvPr id="73731" name="Picture 3" descr="crow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screwd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5417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AU" sz="4000" dirty="0">
                <a:ea typeface="+mj-ea"/>
              </a:rPr>
              <a:t>Contact stains</a:t>
            </a:r>
            <a:br>
              <a:rPr lang="en-AU" sz="4000" dirty="0">
                <a:ea typeface="+mj-ea"/>
              </a:rPr>
            </a:br>
            <a:r>
              <a:rPr lang="en-AU" sz="4000" dirty="0">
                <a:ea typeface="+mj-ea"/>
              </a:rPr>
              <a:t>Swipe </a:t>
            </a:r>
            <a:r>
              <a:rPr lang="en-AU" sz="4000" dirty="0" err="1">
                <a:ea typeface="+mj-ea"/>
              </a:rPr>
              <a:t>vs</a:t>
            </a:r>
            <a:r>
              <a:rPr lang="en-AU" sz="4000" dirty="0">
                <a:ea typeface="+mj-ea"/>
              </a:rPr>
              <a:t> wipe</a:t>
            </a:r>
            <a:endParaRPr lang="en-US" sz="4000" dirty="0">
              <a:ea typeface="+mj-ea"/>
            </a:endParaRPr>
          </a:p>
        </p:txBody>
      </p:sp>
      <p:pic>
        <p:nvPicPr>
          <p:cNvPr id="98307" name="Picture 3" descr="sw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2114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419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Advancing or retreating??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99331" name="Picture 3" descr="t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he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38200" y="426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Toe first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066800" y="4800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Heel first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5334000" y="5791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324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Presumptive Tests for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Determination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76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b="1" smtClean="0"/>
              <a:t>Kastle-Meyer color test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a mixture of phenolphthalein and hydrogen peroxide; the hemoglobin will cause the formation of a deep pink color if blood is present</a:t>
            </a:r>
          </a:p>
          <a:p>
            <a:pPr eaLnBrk="1" hangingPunct="1"/>
            <a:r>
              <a:rPr lang="en-US" b="1" smtClean="0"/>
              <a:t>Hematest</a:t>
            </a:r>
            <a:r>
              <a:rPr lang="en-US" b="1" smtClean="0">
                <a:cs typeface="Arial" charset="0"/>
              </a:rPr>
              <a:t>®</a:t>
            </a:r>
            <a:r>
              <a:rPr lang="en-US" b="1" smtClean="0"/>
              <a:t> tablet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reacts with the heme group in blood causing a blue-green color</a:t>
            </a:r>
          </a:p>
          <a:p>
            <a:pPr eaLnBrk="1" hangingPunct="1"/>
            <a:r>
              <a:rPr lang="en-US" b="1" smtClean="0"/>
              <a:t>Luminol test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reaction with blood to produce light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Deathhead KeltCaps" pitchFamily="34" charset="0"/>
                <a:ea typeface="+mj-ea"/>
              </a:rPr>
              <a:t>Luminol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 chief catalyst (esp. in old blood samples) is iron.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Can test large areas at once.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Does not degrade DNA or blood antigens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  <p:pic>
        <p:nvPicPr>
          <p:cNvPr id="101380" name="Picture 4" descr="express-detective-luminol"/>
          <p:cNvPicPr>
            <a:picLocks noChangeAspect="1" noChangeArrowheads="1"/>
          </p:cNvPicPr>
          <p:nvPr/>
        </p:nvPicPr>
        <p:blipFill>
          <a:blip r:embed="rId3" cstate="print"/>
          <a:srcRect b="3200"/>
          <a:stretch>
            <a:fillRect/>
          </a:stretch>
        </p:blipFill>
        <p:spPr bwMode="auto">
          <a:xfrm>
            <a:off x="2438400" y="3540125"/>
            <a:ext cx="402431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Deathhead KeltCaps" pitchFamily="34" charset="0"/>
                <a:ea typeface="+mj-ea"/>
              </a:rPr>
              <a:t>Luminol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Deathhead KeltCaps" pitchFamily="34" charset="0"/>
                <a:ea typeface="+mj-ea"/>
              </a:rPr>
              <a:t>More About Luminol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Luminol also fluoresces in the presence of copper or an alloy of copper, horseradish and certain bleaches.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If a crime scene is thoroughly cleaned with a weak bleach solution, residual bleach will cause the entire crime scene to fluoresce, effectively camouflaging any organic evidence such as blood.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048000" y="6553200"/>
            <a:ext cx="28289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charset="0"/>
              </a:rPr>
              <a:t>http://en.wikipedia.org/wiki/Luminol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>
                <a:ea typeface="+mj-ea"/>
              </a:rPr>
              <a:t>Cast off patterns</a:t>
            </a:r>
            <a:endParaRPr lang="en-US">
              <a:ea typeface="+mj-ea"/>
            </a:endParaRPr>
          </a:p>
        </p:txBody>
      </p:sp>
      <p:pic>
        <p:nvPicPr>
          <p:cNvPr id="74755" name="Picture 3" descr="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31305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putty kn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38" y="2133600"/>
            <a:ext cx="35306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Deathhead KeltCaps" pitchFamily="34" charset="0"/>
                <a:ea typeface="+mj-ea"/>
              </a:rPr>
              <a:t>Projected – Medium Velocity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7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These type of spatters are normally smaller than those from low-velocity droplets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Blood is typically traveling between 5 -25 feet per second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133600"/>
            <a:ext cx="37719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a typeface="+mj-ea"/>
              </a:rPr>
              <a:t>Medium Velocity Impact (MVI)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6172200"/>
            <a:ext cx="7848600" cy="990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smtClean="0"/>
              <a:t>Impact velocity of 5 to 25 feet/sec.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83368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3368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833688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595563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833688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77834" name="Picture 10" descr="medvlc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538" y="2436813"/>
            <a:ext cx="33369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5" name="Picture 11" descr="BPATut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2055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Medium impact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Medium impact occurs when a force such as a bat is applied.</a:t>
            </a:r>
          </a:p>
          <a:p>
            <a:pPr eaLnBrk="1" hangingPunct="1">
              <a:buFont typeface="Wingdings" charset="2"/>
              <a:buNone/>
            </a:pPr>
            <a:endParaRPr lang="en-US" sz="2000" smtClean="0"/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590800" y="2286000"/>
          <a:ext cx="51863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Document" r:id="rId4" imgW="2921000" imgH="2489200" progId="Word.Document.8">
                  <p:embed/>
                </p:oleObj>
              </mc:Choice>
              <mc:Fallback>
                <p:oleObj name="Document" r:id="rId4" imgW="2921000" imgH="2489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5186363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121275" y="6456363"/>
            <a:ext cx="4019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en-US" sz="1000" i="1">
              <a:latin typeface="Verdana" charset="0"/>
            </a:endParaRPr>
          </a:p>
          <a:p>
            <a:pPr algn="just"/>
            <a:r>
              <a:rPr lang="en-US" sz="1000" i="1">
                <a:latin typeface="Verdana" charset="0"/>
              </a:rPr>
              <a:t>Image courtesy UWA PhD research student Mark Reynolds. </a:t>
            </a:r>
          </a:p>
          <a:p>
            <a:pPr algn="just"/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Projected – High Velocity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High velocity blood spatter occurs when a strong, explosive force projects blood in a aerosolized spray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Usually produced by a gunshot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very small drops of blood are in a mist and do not have much horizontal movement (less than 5ft)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Blood is traveling 100 ft/sec or more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Gunshots result in back spatter (where bullet enters) and forward spatter (where bullet exits)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05825" cy="1066800"/>
          </a:xfrm>
        </p:spPr>
        <p:txBody>
          <a:bodyPr/>
          <a:lstStyle/>
          <a:p>
            <a:pPr eaLnBrk="1" hangingPunct="1">
              <a:lnSpc>
                <a:spcPts val="36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High impact - fine mist of droplets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229600" y="5334000"/>
            <a:ext cx="825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1000" i="1">
              <a:latin typeface="Verdana" charset="0"/>
            </a:endParaRPr>
          </a:p>
          <a:p>
            <a:r>
              <a:rPr lang="en-US" sz="1000" i="1">
                <a:latin typeface="Verdana" charset="0"/>
              </a:rPr>
              <a:t>Image courtesy Stuart James, February 2007</a:t>
            </a:r>
          </a:p>
          <a:p>
            <a:pPr algn="just"/>
            <a:endParaRPr lang="en-US" sz="1000"/>
          </a:p>
        </p:txBody>
      </p:sp>
      <p:pic>
        <p:nvPicPr>
          <p:cNvPr id="82948" name="Picture 4" descr="(4) 6-Forward Spatter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381000" y="1447800"/>
            <a:ext cx="78295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a typeface="+mj-ea"/>
              </a:rPr>
              <a:t>High Velocity Impact (HVI)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34000"/>
            <a:ext cx="9144000" cy="1524000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400" smtClean="0"/>
              <a:t>Stain size 1 mm in size and smaller.  Mist like appearance.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400" smtClean="0"/>
              <a:t>Impact velocity of 100 feet/sec and greater.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83368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83368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833688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595563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833688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8336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85003" name="Picture 11" descr="hivlc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538" y="2286000"/>
            <a:ext cx="3336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20" name="Picture 12" descr="BPATut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424488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4705</TotalTime>
  <Words>470</Words>
  <Application>Microsoft Office PowerPoint</Application>
  <PresentationFormat>On-screen Show (4:3)</PresentationFormat>
  <Paragraphs>70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Corbel</vt:lpstr>
      <vt:lpstr>Deathhead KeltCaps</vt:lpstr>
      <vt:lpstr>Times New Roman</vt:lpstr>
      <vt:lpstr>Verdana</vt:lpstr>
      <vt:lpstr>Wingdings</vt:lpstr>
      <vt:lpstr>Wingdings 2</vt:lpstr>
      <vt:lpstr>Wingdings 3</vt:lpstr>
      <vt:lpstr>Module</vt:lpstr>
      <vt:lpstr>Document</vt:lpstr>
      <vt:lpstr>Cast-off Pattern</vt:lpstr>
      <vt:lpstr>Cast off patterns</vt:lpstr>
      <vt:lpstr>Cast off patterns</vt:lpstr>
      <vt:lpstr>Projected – Medium Velocity</vt:lpstr>
      <vt:lpstr>Medium Velocity Impact (MVI)</vt:lpstr>
      <vt:lpstr>Medium impact</vt:lpstr>
      <vt:lpstr>Projected – High Velocity</vt:lpstr>
      <vt:lpstr>High impact - fine mist of droplets</vt:lpstr>
      <vt:lpstr>High Velocity Impact (HVI)</vt:lpstr>
      <vt:lpstr>Voids  </vt:lpstr>
      <vt:lpstr>PowerPoint Presentation</vt:lpstr>
      <vt:lpstr>PowerPoint Presentation</vt:lpstr>
      <vt:lpstr>Blood Spatter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spatter Analysis</vt:lpstr>
      <vt:lpstr>Contact stains Swipe vs wipe</vt:lpstr>
      <vt:lpstr>Advancing or retreating??</vt:lpstr>
      <vt:lpstr>Presumptive Tests for Blood Determination</vt:lpstr>
      <vt:lpstr>Luminol</vt:lpstr>
      <vt:lpstr>Luminol</vt:lpstr>
      <vt:lpstr>More About Luminol</vt:lpstr>
    </vt:vector>
  </TitlesOfParts>
  <Company>Buckeye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</dc:title>
  <dc:creator>Kristen Kohli</dc:creator>
  <cp:lastModifiedBy>Allyson John</cp:lastModifiedBy>
  <cp:revision>75</cp:revision>
  <dcterms:created xsi:type="dcterms:W3CDTF">2011-09-13T01:36:24Z</dcterms:created>
  <dcterms:modified xsi:type="dcterms:W3CDTF">2019-02-05T18:08:44Z</dcterms:modified>
</cp:coreProperties>
</file>