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5" r:id="rId13"/>
    <p:sldId id="316" r:id="rId14"/>
    <p:sldId id="354" r:id="rId15"/>
    <p:sldId id="317" r:id="rId16"/>
    <p:sldId id="318" r:id="rId17"/>
    <p:sldId id="320" r:id="rId18"/>
    <p:sldId id="321" r:id="rId19"/>
    <p:sldId id="353" r:id="rId20"/>
    <p:sldId id="322" r:id="rId21"/>
    <p:sldId id="323" r:id="rId22"/>
    <p:sldId id="32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1" autoAdjust="0"/>
    <p:restoredTop sz="94660"/>
  </p:normalViewPr>
  <p:slideViewPr>
    <p:cSldViewPr>
      <p:cViewPr varScale="1">
        <p:scale>
          <a:sx n="61" d="100"/>
          <a:sy n="61" d="100"/>
        </p:scale>
        <p:origin x="13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F6AF1C-5B53-418B-B60F-AC032B143E85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B7F6B0-5AAB-450E-BDC2-F9CD7C2923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46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charset="0"/>
              </a:defRPr>
            </a:lvl1pPr>
          </a:lstStyle>
          <a:p>
            <a:fld id="{95CFD879-4670-4E84-A83E-1AA2B33C61B0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charset="0"/>
              </a:defRPr>
            </a:lvl1pPr>
          </a:lstStyle>
          <a:p>
            <a:fld id="{7FB7BD9F-DF92-4C0A-994E-7D41727A3B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345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DAF12-D804-437F-A237-7CEAFF624947}" type="slidenum">
              <a:rPr lang="en-US"/>
              <a:pPr/>
              <a:t>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8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AD6F6-D29D-4687-B341-7CAB412DBCC9}" type="slidenum">
              <a:rPr lang="en-US"/>
              <a:pPr/>
              <a:t>20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64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4F97F8-BA80-42E3-8828-183FC3381DCF}" type="slidenum">
              <a:rPr lang="en-US"/>
              <a:pPr/>
              <a:t>22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82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6F9F0B-92F3-46AC-AD2C-15EC3B28F5E0}" type="slidenum">
              <a:rPr lang="en-US"/>
              <a:pPr/>
              <a:t>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0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035CA-48C0-4C9B-A60D-AD37DBAD2363}" type="slidenum">
              <a:rPr lang="en-US"/>
              <a:pPr/>
              <a:t>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6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201E4-41E3-41B1-BDE8-C6918F8B14B4}" type="slidenum">
              <a:rPr lang="en-US"/>
              <a:pPr/>
              <a:t>11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086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ECFD76-D368-446B-B857-E7D144A7B577}" type="slidenum">
              <a:rPr lang="en-US"/>
              <a:pPr/>
              <a:t>12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52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05CED-F534-4BC9-B9A4-B02354FD1FAE}" type="slidenum">
              <a:rPr lang="en-US"/>
              <a:pPr/>
              <a:t>14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41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9B41A-B405-45D6-A6D8-FE1F4C35780D}" type="slidenum">
              <a:rPr lang="en-US"/>
              <a:pPr/>
              <a:t>16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07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50F47-4F44-4344-9C4D-54F659A0CF4B}" type="slidenum">
              <a:rPr lang="en-US"/>
              <a:pPr/>
              <a:t>17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97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51D0CA-F758-464F-BDAE-426567080AB6}" type="slidenum">
              <a:rPr lang="en-US"/>
              <a:pPr/>
              <a:t>18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0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5D52E4-7341-4E4F-AF37-47B2AC699690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7FAE38-3344-4D46-A7C2-7017822D06AF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83A6B3-2849-48DB-B1B5-F2075BDC32FD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C2FF0-13FD-48C0-B793-965F8DD58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108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23AFAD-10AF-45E4-AA27-F8CCFCDBD789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5B3CD-4282-4B52-ACBD-57B8261C1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DD257-A9F4-434A-A675-E523E7BFE604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E36E2-5BC4-45BE-BD92-E67130C65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D26287-B9E2-443C-B1FB-574C773B1FDE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FB7DF-692E-4967-93F8-C4E46A5532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271A3-BD1C-4C22-9682-8FE43CBEE2D6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E4612-FA06-4902-9456-E8349D6467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40BB74-D574-4567-80B0-7A4714BD81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3FBDFF-30C3-4266-A1D1-3A6522B5D07A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6237A-3B16-44C4-B084-E8C2ECD93A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9EAF91-13F4-4654-9F66-5A4760BB2CE5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FAE46F-7AF0-447A-9801-6081BF78C757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68C5DA-A8D9-4EDD-AE1E-02DBBB4259D4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8557F-F879-4E0D-B078-5DEA66AABD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F27FD-48E3-4FDB-B3A5-12A333AE3D20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607BD-389B-48D4-A9A7-383923F3AA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48844F-D38F-480A-90DC-666A34CF294F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C5304-CF54-47BA-BC5F-0640D6DBA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796A8-262B-45A6-81E2-6777921348B6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17B8B-8165-4BEA-AC79-628E356863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CD50-56A7-4753-9D43-CD969523477A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88F76-BC6C-4FEE-AB71-79FD6DE1A8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2046A5CD-0228-412D-A417-90B67990ACB4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FDAFE3AC-4961-494C-9D9E-E9DDFA8587B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charset="0"/>
              </a:defRPr>
            </a:lvl1pPr>
          </a:lstStyle>
          <a:p>
            <a:fld id="{DA3B79F5-A91B-4F98-AAD5-480AA4B7A24A}" type="datetime1">
              <a:rPr lang="en-US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charset="0"/>
              </a:defRPr>
            </a:lvl1pPr>
          </a:lstStyle>
          <a:p>
            <a:fld id="{A35B0B6E-AE80-4C7F-8DA7-E3AB4159C3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0" r:id="rId2"/>
    <p:sldLayoutId id="2147483749" r:id="rId3"/>
    <p:sldLayoutId id="2147483741" r:id="rId4"/>
    <p:sldLayoutId id="2147483742" r:id="rId5"/>
    <p:sldLayoutId id="2147483743" r:id="rId6"/>
    <p:sldLayoutId id="2147483750" r:id="rId7"/>
    <p:sldLayoutId id="2147483751" r:id="rId8"/>
    <p:sldLayoutId id="2147483752" r:id="rId9"/>
    <p:sldLayoutId id="2147483744" r:id="rId10"/>
    <p:sldLayoutId id="2147483753" r:id="rId11"/>
    <p:sldLayoutId id="2147483745" r:id="rId12"/>
    <p:sldLayoutId id="2147483746" r:id="rId13"/>
    <p:sldLayoutId id="2147483747" r:id="rId14"/>
    <p:sldLayoutId id="2147483754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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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charset="2"/>
        <a:buChar char=""/>
        <a:defRPr lang="en-US"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Blood – a Liquid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5562600" cy="4486275"/>
          </a:xfrm>
        </p:spPr>
        <p:txBody>
          <a:bodyPr/>
          <a:lstStyle/>
          <a:p>
            <a:pPr eaLnBrk="1" hangingPunct="1"/>
            <a:r>
              <a:rPr lang="en-US" sz="3600" smtClean="0"/>
              <a:t>Blood is nothing more than a liquid</a:t>
            </a:r>
          </a:p>
          <a:p>
            <a:pPr eaLnBrk="1" hangingPunct="1"/>
            <a:r>
              <a:rPr lang="en-US" sz="3600" smtClean="0"/>
              <a:t>As such, it behaves in predictable ways (fluid dynamics)</a:t>
            </a:r>
          </a:p>
        </p:txBody>
      </p:sp>
      <p:pic>
        <p:nvPicPr>
          <p:cNvPr id="36868" name="Picture 4" descr="spat,91"/>
          <p:cNvPicPr>
            <a:picLocks noChangeAspect="1" noChangeArrowheads="1"/>
          </p:cNvPicPr>
          <p:nvPr/>
        </p:nvPicPr>
        <p:blipFill>
          <a:blip r:embed="rId3" cstate="print"/>
          <a:srcRect l="11255" t="6177" r="22403" b="26799"/>
          <a:stretch>
            <a:fillRect/>
          </a:stretch>
        </p:blipFill>
        <p:spPr bwMode="auto">
          <a:xfrm>
            <a:off x="5230813" y="1905000"/>
            <a:ext cx="3913187" cy="381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Drying Time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74825"/>
            <a:ext cx="8915400" cy="46259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Drying begins at periphery and proceeds inward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Drying time is affected by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3200" smtClean="0">
                <a:ea typeface="ＭＳ Ｐゴシック" charset="-128"/>
              </a:rPr>
              <a:t>Surface type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3200" smtClean="0">
                <a:ea typeface="ＭＳ Ｐゴシック" charset="-128"/>
              </a:rPr>
              <a:t>Amount of blood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3200" smtClean="0">
                <a:ea typeface="ＭＳ Ｐゴシック" charset="-128"/>
              </a:rPr>
              <a:t>Climatic conditions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Skeletonization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3200" smtClean="0">
                <a:ea typeface="ＭＳ Ｐゴシック" charset="-128"/>
              </a:rPr>
              <a:t>Partially dry stains leave a ring that outlines original spatter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3200" smtClean="0">
                <a:ea typeface="ＭＳ Ｐゴシック" charset="-128"/>
              </a:rPr>
              <a:t>The drier the stain, the less skeletonization shown</a:t>
            </a:r>
          </a:p>
          <a:p>
            <a:pPr marL="990600" lvl="1" indent="-533400" eaLnBrk="1" hangingPunct="1">
              <a:lnSpc>
                <a:spcPct val="90000"/>
              </a:lnSpc>
            </a:pPr>
            <a:endParaRPr lang="en-US" sz="2000" smtClean="0">
              <a:ea typeface="ＭＳ Ｐゴシック" charset="-128"/>
            </a:endParaRPr>
          </a:p>
        </p:txBody>
      </p:sp>
      <p:pic>
        <p:nvPicPr>
          <p:cNvPr id="49156" name="Picture 7" descr="spat,922"/>
          <p:cNvPicPr>
            <a:picLocks noChangeAspect="1" noChangeArrowheads="1"/>
          </p:cNvPicPr>
          <p:nvPr/>
        </p:nvPicPr>
        <p:blipFill>
          <a:blip r:embed="rId2" cstate="print"/>
          <a:srcRect l="26530" t="2141" r="7684" b="65483"/>
          <a:stretch>
            <a:fillRect/>
          </a:stretch>
        </p:blipFill>
        <p:spPr bwMode="auto">
          <a:xfrm>
            <a:off x="5867400" y="2590800"/>
            <a:ext cx="2514600" cy="2063750"/>
          </a:xfrm>
          <a:prstGeom prst="rect">
            <a:avLst/>
          </a:prstGeom>
          <a:noFill/>
          <a:ln w="28575">
            <a:solidFill>
              <a:srgbClr val="3333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athhead KeltCaps" pitchFamily="34" charset="0"/>
                <a:ea typeface="+mj-ea"/>
              </a:rPr>
              <a:t>Surface and Blood Spatter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077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The type of surface the blood strikes affects the amount of resulting spatter, including  the size and appearance of the blood drops. </a:t>
            </a:r>
          </a:p>
        </p:txBody>
      </p:sp>
      <p:pic>
        <p:nvPicPr>
          <p:cNvPr id="50180" name="Picture 4" descr="spat,92"/>
          <p:cNvPicPr>
            <a:picLocks noChangeAspect="1" noChangeArrowheads="1"/>
          </p:cNvPicPr>
          <p:nvPr/>
        </p:nvPicPr>
        <p:blipFill>
          <a:blip r:embed="rId3" cstate="print"/>
          <a:srcRect l="6320" t="2643" r="6320" b="60681"/>
          <a:stretch>
            <a:fillRect/>
          </a:stretch>
        </p:blipFill>
        <p:spPr bwMode="auto">
          <a:xfrm>
            <a:off x="0" y="4775200"/>
            <a:ext cx="3124200" cy="2082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0181" name="Picture 6" descr="BPATut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939925" cy="184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4" descr="spat,92"/>
          <p:cNvPicPr>
            <a:picLocks noChangeAspect="1" noChangeArrowheads="1"/>
          </p:cNvPicPr>
          <p:nvPr/>
        </p:nvPicPr>
        <p:blipFill>
          <a:blip r:embed="rId5" cstate="print"/>
          <a:srcRect l="5359" t="19420" r="7280" b="43904"/>
          <a:stretch>
            <a:fillRect/>
          </a:stretch>
        </p:blipFill>
        <p:spPr bwMode="auto">
          <a:xfrm>
            <a:off x="6057900" y="4800600"/>
            <a:ext cx="3086100" cy="2057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0183" name="Picture 5" descr="BPATut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724400"/>
            <a:ext cx="203517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Blood Spatter </a:t>
            </a:r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304800" y="3505200"/>
            <a:ext cx="853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sz="3200" dirty="0">
                <a:latin typeface="Corbel" charset="0"/>
              </a:rPr>
              <a:t>When a drop hits at an angle other than 90</a:t>
            </a:r>
            <a:r>
              <a:rPr lang="en-US" sz="3200" dirty="0">
                <a:latin typeface="Corbel" charset="0"/>
                <a:cs typeface="Arial" charset="0"/>
              </a:rPr>
              <a:t>º, it will form a tear drop shape on the surface it hits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sz="3200" dirty="0">
                <a:latin typeface="Corbel" charset="0"/>
              </a:rPr>
              <a:t>Narrow end of a blood drop will point in the direction of travel.</a:t>
            </a:r>
          </a:p>
        </p:txBody>
      </p:sp>
      <p:pic>
        <p:nvPicPr>
          <p:cNvPr id="52228" name="Picture 4" descr="spat,93"/>
          <p:cNvPicPr>
            <a:picLocks noChangeAspect="1" noChangeArrowheads="1"/>
          </p:cNvPicPr>
          <p:nvPr/>
        </p:nvPicPr>
        <p:blipFill>
          <a:blip r:embed="rId3" cstate="print"/>
          <a:srcRect l="14008" t="41882" r="45172" b="33766"/>
          <a:stretch>
            <a:fillRect/>
          </a:stretch>
        </p:blipFill>
        <p:spPr bwMode="auto">
          <a:xfrm>
            <a:off x="304800" y="1905000"/>
            <a:ext cx="2819400" cy="14922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8053" name="Line 5"/>
          <p:cNvSpPr>
            <a:spLocks noChangeShapeType="1"/>
          </p:cNvSpPr>
          <p:nvPr/>
        </p:nvSpPr>
        <p:spPr bwMode="auto">
          <a:xfrm flipH="1">
            <a:off x="0" y="1905000"/>
            <a:ext cx="3581400" cy="1143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">
            <a:off x="7334250" y="457200"/>
            <a:ext cx="18097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992">
            <a:off x="4191000" y="1447800"/>
            <a:ext cx="24384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+mj-ea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276" name="Picture 4" descr="angle of impact of a blood drop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h05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284663" y="1125538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sin </a:t>
            </a:r>
            <a:r>
              <a:rPr lang="el-GR" sz="3600">
                <a:solidFill>
                  <a:srgbClr val="FF0000"/>
                </a:solidFill>
                <a:cs typeface="Arial" charset="0"/>
              </a:rPr>
              <a:t>θ</a:t>
            </a:r>
            <a:r>
              <a:rPr lang="en-US" sz="3600">
                <a:solidFill>
                  <a:srgbClr val="FF0000"/>
                </a:solidFill>
                <a:cs typeface="Arial" charset="0"/>
              </a:rPr>
              <a:t> = W / L</a:t>
            </a:r>
            <a:endParaRPr lang="el-GR" sz="36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356100" y="2852738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292725" y="33575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57200" y="3962400"/>
            <a:ext cx="39798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 closer you get to a drop</a:t>
            </a:r>
          </a:p>
          <a:p>
            <a:r>
              <a:rPr lang="en-US">
                <a:solidFill>
                  <a:srgbClr val="FF0000"/>
                </a:solidFill>
              </a:rPr>
              <a:t>falling vertically, the more</a:t>
            </a:r>
          </a:p>
          <a:p>
            <a:r>
              <a:rPr lang="en-US">
                <a:solidFill>
                  <a:srgbClr val="FF0000"/>
                </a:solidFill>
              </a:rPr>
              <a:t>the drop should have W=L </a:t>
            </a:r>
          </a:p>
          <a:p>
            <a:r>
              <a:rPr lang="en-US">
                <a:solidFill>
                  <a:srgbClr val="FF0000"/>
                </a:solidFill>
              </a:rPr>
              <a:t>sin </a:t>
            </a:r>
            <a:r>
              <a:rPr lang="el-GR">
                <a:solidFill>
                  <a:srgbClr val="FF0000"/>
                </a:solidFill>
              </a:rPr>
              <a:t>θ</a:t>
            </a:r>
            <a:r>
              <a:rPr lang="en-US">
                <a:solidFill>
                  <a:srgbClr val="FF0000"/>
                </a:solidFill>
              </a:rPr>
              <a:t> = 1  </a:t>
            </a:r>
            <a:r>
              <a:rPr lang="en-US">
                <a:solidFill>
                  <a:srgbClr val="FF0000"/>
                </a:solidFill>
                <a:cs typeface="Arial" charset="0"/>
              </a:rPr>
              <a:t>→ </a:t>
            </a:r>
            <a:r>
              <a:rPr lang="el-GR">
                <a:solidFill>
                  <a:srgbClr val="FF0000"/>
                </a:solidFill>
              </a:rPr>
              <a:t>θ</a:t>
            </a:r>
            <a:r>
              <a:rPr lang="en-US">
                <a:solidFill>
                  <a:srgbClr val="FF0000"/>
                </a:solidFill>
              </a:rPr>
              <a:t> = 90</a:t>
            </a:r>
            <a:r>
              <a:rPr lang="en-US">
                <a:solidFill>
                  <a:srgbClr val="FF0000"/>
                </a:solidFill>
                <a:sym typeface="Symbol" charset="2"/>
              </a:rPr>
              <a:t></a:t>
            </a:r>
          </a:p>
          <a:p>
            <a:r>
              <a:rPr lang="en-US">
                <a:solidFill>
                  <a:srgbClr val="FF0000"/>
                </a:solidFill>
                <a:sym typeface="Symbol" charset="2"/>
              </a:rPr>
              <a:t>Drop is a circle!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+mj-ea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7348" name="Picture 5" descr="blood droplets elong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8738"/>
            <a:ext cx="6799263" cy="679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h05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539750" y="4076700"/>
            <a:ext cx="187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tail points in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direction of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travel</a:t>
            </a:r>
          </a:p>
        </p:txBody>
      </p:sp>
      <p:sp>
        <p:nvSpPr>
          <p:cNvPr id="263172" name="Line 4"/>
          <p:cNvSpPr>
            <a:spLocks noChangeShapeType="1"/>
          </p:cNvSpPr>
          <p:nvPr/>
        </p:nvSpPr>
        <p:spPr bwMode="auto">
          <a:xfrm flipV="1">
            <a:off x="2484438" y="3573463"/>
            <a:ext cx="1295400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4067175" y="1916113"/>
            <a:ext cx="216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one exception!</a:t>
            </a:r>
          </a:p>
        </p:txBody>
      </p:sp>
      <p:sp>
        <p:nvSpPr>
          <p:cNvPr id="263174" name="Line 6"/>
          <p:cNvSpPr>
            <a:spLocks noChangeShapeType="1"/>
          </p:cNvSpPr>
          <p:nvPr/>
        </p:nvSpPr>
        <p:spPr bwMode="auto">
          <a:xfrm>
            <a:off x="5003800" y="2492375"/>
            <a:ext cx="936625" cy="431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438400" y="304800"/>
            <a:ext cx="381635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>
                <a:latin typeface="Baloney" pitchFamily="34" charset="0"/>
              </a:rPr>
              <a:t>Direction of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/>
      <p:bldP spid="263172" grpId="0" animBg="1"/>
      <p:bldP spid="263173" grpId="0"/>
      <p:bldP spid="2631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Blood Spatter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763000" cy="4648200"/>
          </a:xfrm>
        </p:spPr>
        <p:txBody>
          <a:bodyPr/>
          <a:lstStyle/>
          <a:p>
            <a:pPr eaLnBrk="1" hangingPunct="1"/>
            <a:r>
              <a:rPr lang="en-US" smtClean="0"/>
              <a:t>Passive: gravity is the only force involved</a:t>
            </a:r>
          </a:p>
          <a:p>
            <a:pPr eaLnBrk="1" hangingPunct="1"/>
            <a:r>
              <a:rPr lang="en-US" smtClean="0"/>
              <a:t>Projected: created when a blood source is subjected to an action or force, greater than the force of gravity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Arterial gush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Low velocity (cast off spatter)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Medium velocity cast off spatter (beatings)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High velocity spatter (gunshots)</a:t>
            </a:r>
          </a:p>
        </p:txBody>
      </p:sp>
      <p:pic>
        <p:nvPicPr>
          <p:cNvPr id="62468" name="Picture 4" descr="Ch 8 deadBody0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04800"/>
            <a:ext cx="22860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Deathhead KeltCaps" pitchFamily="34" charset="0"/>
                <a:ea typeface="+mj-ea"/>
              </a:rPr>
              <a:t>Projected – Arterial Spray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17192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mtClean="0"/>
              <a:t>Arterial Spurt / Gush: Bloodstain pattern resulting from blood exiting the body under pressure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mtClean="0"/>
              <a:t>Large volume projected from arterial pressure  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2400" smtClean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389313"/>
            <a:ext cx="5181600" cy="34686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+mj-ea"/>
              </a:rPr>
              <a:t>Arterial spurt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6564" name="Picture 4" descr="arte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2376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Conditions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Affecting Shape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of Blood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Drops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9144000" cy="4800600"/>
          </a:xfrm>
        </p:spPr>
        <p:txBody>
          <a:bodyPr/>
          <a:lstStyle/>
          <a:p>
            <a:pPr eaLnBrk="1" hangingPunct="1"/>
            <a:r>
              <a:rPr lang="en-US" sz="3600" smtClean="0"/>
              <a:t>Size of the droplet</a:t>
            </a:r>
          </a:p>
          <a:p>
            <a:pPr eaLnBrk="1" hangingPunct="1"/>
            <a:r>
              <a:rPr lang="en-US" sz="3600" smtClean="0"/>
              <a:t>Angle of impact</a:t>
            </a:r>
          </a:p>
          <a:p>
            <a:pPr eaLnBrk="1" hangingPunct="1"/>
            <a:r>
              <a:rPr lang="en-US" sz="3600" smtClean="0"/>
              <a:t>Velocity at which it left its origin</a:t>
            </a:r>
          </a:p>
          <a:p>
            <a:pPr eaLnBrk="1" hangingPunct="1"/>
            <a:r>
              <a:rPr lang="en-US" sz="3600" smtClean="0"/>
              <a:t>Height </a:t>
            </a:r>
          </a:p>
          <a:p>
            <a:pPr eaLnBrk="1" hangingPunct="1"/>
            <a:r>
              <a:rPr lang="en-US" sz="3600" smtClean="0"/>
              <a:t>Texture of the target surface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87888"/>
            <a:ext cx="2895600" cy="2170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8917" name="Picture 5" descr="spat,96"/>
          <p:cNvPicPr>
            <a:picLocks noChangeAspect="1" noChangeArrowheads="1"/>
          </p:cNvPicPr>
          <p:nvPr/>
        </p:nvPicPr>
        <p:blipFill>
          <a:blip r:embed="rId3" cstate="print"/>
          <a:srcRect l="27769" t="44496" r="28613" b="27910"/>
          <a:stretch>
            <a:fillRect/>
          </a:stretch>
        </p:blipFill>
        <p:spPr bwMode="auto">
          <a:xfrm>
            <a:off x="3429000" y="4660900"/>
            <a:ext cx="2017713" cy="21971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8918" name="Picture 6" descr="spat,92"/>
          <p:cNvPicPr>
            <a:picLocks noChangeAspect="1" noChangeArrowheads="1"/>
          </p:cNvPicPr>
          <p:nvPr/>
        </p:nvPicPr>
        <p:blipFill>
          <a:blip r:embed="rId4" cstate="print"/>
          <a:srcRect l="18452" t="48486" r="20880" b="22478"/>
          <a:stretch>
            <a:fillRect/>
          </a:stretch>
        </p:blipFill>
        <p:spPr bwMode="auto">
          <a:xfrm>
            <a:off x="5930900" y="4648200"/>
            <a:ext cx="2908300" cy="2209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Projected – Cast Off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</a:br>
            <a:r>
              <a:rPr lang="en-US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Low Velocity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smtClean="0"/>
              <a:t>Cast-off Stains: </a:t>
            </a:r>
            <a:r>
              <a:rPr lang="en-US" smtClean="0"/>
              <a:t>Blood released or thrown from a blood-bearing object in motion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Usually found on ceilings – formed by the upstroke of a weapon containing blood (bat, crowbar, etc)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Number indicates number of blows, plus one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838200" y="47244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>
                <a:ea typeface="+mj-ea"/>
              </a:rPr>
              <a:t>Low Velocity Impact (LVI)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5638800"/>
            <a:ext cx="7848600" cy="990600"/>
          </a:xfrm>
        </p:spPr>
        <p:txBody>
          <a:bodyPr/>
          <a:lstStyle/>
          <a:p>
            <a:pPr marL="0" indent="0" algn="ctr" eaLnBrk="1" hangingPunct="1">
              <a:buFont typeface="Wingdings" charset="2"/>
              <a:buNone/>
            </a:pPr>
            <a:r>
              <a:rPr lang="en-US" sz="2400" smtClean="0"/>
              <a:t>Relatively large stains 4 mm in size and greater. Impact velocity up to 5 feet/sec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833688" y="2271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2833688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2833688" y="1890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2595563" y="2405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314325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pic>
        <p:nvPicPr>
          <p:cNvPr id="69641" name="Picture 9" descr="lovelc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303463"/>
            <a:ext cx="2743200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70" name="Picture 10" descr="BPATut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663" y="1804988"/>
            <a:ext cx="46386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AutoShape 2"/>
          <p:cNvSpPr>
            <a:spLocks noGrp="1" noChangeArrowheads="1"/>
          </p:cNvSpPr>
          <p:nvPr>
            <p:ph type="title"/>
          </p:nvPr>
        </p:nvSpPr>
        <p:spPr>
          <a:xfrm>
            <a:off x="638175" y="1143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Low impact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Low impact is really blood under the influence of gravity - it just falls.</a:t>
            </a:r>
          </a:p>
        </p:txBody>
      </p:sp>
      <p:graphicFrame>
        <p:nvGraphicFramePr>
          <p:cNvPr id="70658" name="Object 4"/>
          <p:cNvGraphicFramePr>
            <a:graphicFrameLocks noChangeAspect="1"/>
          </p:cNvGraphicFramePr>
          <p:nvPr/>
        </p:nvGraphicFramePr>
        <p:xfrm>
          <a:off x="1981200" y="3048000"/>
          <a:ext cx="4902200" cy="319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6" name="Document" r:id="rId4" imgW="3632200" imgH="2367280" progId="Word.Document.8">
                  <p:embed/>
                </p:oleObj>
              </mc:Choice>
              <mc:Fallback>
                <p:oleObj name="Document" r:id="rId4" imgW="3632200" imgH="236728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048000"/>
                        <a:ext cx="4902200" cy="319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121275" y="6456363"/>
            <a:ext cx="4019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1000" i="1">
                <a:latin typeface="Verdana" charset="0"/>
              </a:rPr>
              <a:t>Image courtesy UWA PhD research student Mark Reynolds. </a:t>
            </a:r>
          </a:p>
          <a:p>
            <a:pPr algn="just"/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+mj-ea"/>
            </a:endParaRPr>
          </a:p>
        </p:txBody>
      </p:sp>
      <p:pic>
        <p:nvPicPr>
          <p:cNvPr id="39939" name="Picture 3" descr="splas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9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splash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54538" y="0"/>
            <a:ext cx="458946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>
                <a:ea typeface="+mj-ea"/>
              </a:rPr>
              <a:t>passive or gravity drop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4" name="Picture 4" descr="passiv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5786438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077200" cy="523875"/>
          </a:xfrm>
        </p:spPr>
        <p:txBody>
          <a:bodyPr/>
          <a:lstStyle/>
          <a:p>
            <a:pPr eaLnBrk="1" hangingPunct="1">
              <a:buFont typeface="Wingdings" pitchFamily="-1" charset="2"/>
              <a:buNone/>
              <a:defRPr/>
            </a:pP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Determining the  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Distance Blood Falls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685800" y="1905000"/>
            <a:ext cx="830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sz="2800"/>
              <a:t>Drops form circle when hitting surface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sz="2800"/>
              <a:t>Size depends on speed of blood drop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endParaRPr lang="en-US" sz="200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sz="2800"/>
              <a:t>Faster drop = larger diameter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sz="2800"/>
              <a:t>Higher distance = larger diameter</a:t>
            </a:r>
          </a:p>
        </p:txBody>
      </p:sp>
      <p:pic>
        <p:nvPicPr>
          <p:cNvPr id="41988" name="Picture 4" descr="spat,92"/>
          <p:cNvPicPr>
            <a:picLocks noChangeAspect="1" noChangeArrowheads="1"/>
          </p:cNvPicPr>
          <p:nvPr/>
        </p:nvPicPr>
        <p:blipFill>
          <a:blip r:embed="rId3" cstate="print"/>
          <a:srcRect l="24637" t="7719" r="24637" b="70984"/>
          <a:stretch>
            <a:fillRect/>
          </a:stretch>
        </p:blipFill>
        <p:spPr bwMode="auto">
          <a:xfrm>
            <a:off x="6858000" y="3048000"/>
            <a:ext cx="2057400" cy="1371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57200" y="4876800"/>
            <a:ext cx="830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endParaRPr lang="en-US" sz="2800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85800" y="4724400"/>
            <a:ext cx="830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US" sz="2800"/>
              <a:t>However, size of drop also depends on the volume of the drop. Volume depends on object blood originated from </a:t>
            </a:r>
            <a:r>
              <a:rPr lang="en-US"/>
              <a:t>(needle = small; bat = large)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Blood Spatter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5257800" cy="4876800"/>
          </a:xfrm>
        </p:spPr>
        <p:txBody>
          <a:bodyPr/>
          <a:lstStyle/>
          <a:p>
            <a:pPr eaLnBrk="1" hangingPunct="1"/>
            <a:r>
              <a:rPr lang="en-US" smtClean="0"/>
              <a:t>Since the volume of blood in a drop is generally unknown…</a:t>
            </a:r>
          </a:p>
          <a:p>
            <a:pPr eaLnBrk="1" hangingPunct="1"/>
            <a:r>
              <a:rPr lang="en-US" smtClean="0"/>
              <a:t>It is </a:t>
            </a:r>
            <a:r>
              <a:rPr lang="en-US" i="1" smtClean="0"/>
              <a:t>not possible</a:t>
            </a:r>
            <a:r>
              <a:rPr lang="en-US" smtClean="0"/>
              <a:t> to establish with a high degree of accuracy the distance that a passive blood drop has fallen</a:t>
            </a:r>
          </a:p>
        </p:txBody>
      </p:sp>
      <p:pic>
        <p:nvPicPr>
          <p:cNvPr id="44036" name="Picture 4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05000"/>
            <a:ext cx="3144838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Bloodstain Terminology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4572000"/>
          </a:xfrm>
        </p:spPr>
        <p:txBody>
          <a:bodyPr/>
          <a:lstStyle/>
          <a:p>
            <a:pPr eaLnBrk="1" hangingPunct="1"/>
            <a:r>
              <a:rPr lang="en-US" b="1" smtClean="0"/>
              <a:t>Angle of impact</a:t>
            </a:r>
            <a:r>
              <a:rPr lang="en-US" smtClean="0">
                <a:cs typeface="Arial" charset="0"/>
              </a:rPr>
              <a:t>—</a:t>
            </a:r>
            <a:r>
              <a:rPr lang="en-US" smtClean="0"/>
              <a:t>angle at which blood strikes a target surface.</a:t>
            </a:r>
          </a:p>
          <a:p>
            <a:pPr eaLnBrk="1" hangingPunct="1"/>
            <a:r>
              <a:rPr lang="en-US" b="1" smtClean="0"/>
              <a:t>Bloodstain transfer</a:t>
            </a:r>
            <a:r>
              <a:rPr lang="en-US" smtClean="0">
                <a:cs typeface="Arial" charset="0"/>
              </a:rPr>
              <a:t>—</a:t>
            </a:r>
            <a:r>
              <a:rPr lang="en-US" smtClean="0"/>
              <a:t>when a bloody object comes into contact with a surface and leaves a patterned blood image on the surface</a:t>
            </a:r>
          </a:p>
          <a:p>
            <a:pPr eaLnBrk="1" hangingPunct="1"/>
            <a:r>
              <a:rPr lang="en-US" b="1" smtClean="0"/>
              <a:t>Backspatter</a:t>
            </a:r>
            <a:r>
              <a:rPr lang="en-US" smtClean="0">
                <a:cs typeface="Arial" charset="0"/>
              </a:rPr>
              <a:t>—</a:t>
            </a:r>
            <a:r>
              <a:rPr lang="en-US" smtClean="0"/>
              <a:t>blood that is directed back toward the source of energy</a:t>
            </a:r>
          </a:p>
          <a:p>
            <a:pPr eaLnBrk="1" hangingPunct="1"/>
            <a:r>
              <a:rPr lang="en-US" b="1" smtClean="0"/>
              <a:t>Cast-off</a:t>
            </a:r>
            <a:r>
              <a:rPr lang="en-US" smtClean="0">
                <a:cs typeface="Arial" charset="0"/>
              </a:rPr>
              <a:t>—</a:t>
            </a:r>
            <a:r>
              <a:rPr lang="en-US" smtClean="0"/>
              <a:t>blood that is thrown from an object in motion</a:t>
            </a:r>
          </a:p>
          <a:p>
            <a:pPr eaLnBrk="1" hangingPunct="1"/>
            <a:r>
              <a:rPr lang="en-US" b="1" smtClean="0"/>
              <a:t>Directionality</a:t>
            </a:r>
            <a:r>
              <a:rPr lang="en-US" smtClean="0">
                <a:cs typeface="Arial" charset="0"/>
              </a:rPr>
              <a:t>—</a:t>
            </a:r>
            <a:r>
              <a:rPr lang="en-US" smtClean="0"/>
              <a:t>relates to the direction a drop of blood traveled in space from its point of origin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Forward Spatter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pic>
        <p:nvPicPr>
          <p:cNvPr id="47107" name="Picture 3" descr="bruc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1700213"/>
            <a:ext cx="41513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bruce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43481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Back spatter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pic>
        <p:nvPicPr>
          <p:cNvPr id="48131" name="Picture 3" descr="back spa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2390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4706</TotalTime>
  <Words>554</Words>
  <Application>Microsoft Office PowerPoint</Application>
  <PresentationFormat>On-screen Show (4:3)</PresentationFormat>
  <Paragraphs>86</Paragraphs>
  <Slides>22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ＭＳ Ｐゴシック</vt:lpstr>
      <vt:lpstr>Arial</vt:lpstr>
      <vt:lpstr>Baloney</vt:lpstr>
      <vt:lpstr>Calibri</vt:lpstr>
      <vt:lpstr>Corbel</vt:lpstr>
      <vt:lpstr>Deathhead KeltCaps</vt:lpstr>
      <vt:lpstr>Symbol</vt:lpstr>
      <vt:lpstr>Verdana</vt:lpstr>
      <vt:lpstr>Wingdings</vt:lpstr>
      <vt:lpstr>Wingdings 2</vt:lpstr>
      <vt:lpstr>Wingdings 3</vt:lpstr>
      <vt:lpstr>Module</vt:lpstr>
      <vt:lpstr>Document</vt:lpstr>
      <vt:lpstr>Blood – a Liquid</vt:lpstr>
      <vt:lpstr>Conditions Affecting Shape of Blood Drops</vt:lpstr>
      <vt:lpstr>PowerPoint Presentation</vt:lpstr>
      <vt:lpstr>passive or gravity drop</vt:lpstr>
      <vt:lpstr>PowerPoint Presentation</vt:lpstr>
      <vt:lpstr>Blood Spatter</vt:lpstr>
      <vt:lpstr>Bloodstain Terminology</vt:lpstr>
      <vt:lpstr>Forward Spatter</vt:lpstr>
      <vt:lpstr>Back spatter</vt:lpstr>
      <vt:lpstr>Drying Time</vt:lpstr>
      <vt:lpstr>Surface and Blood Spatter</vt:lpstr>
      <vt:lpstr>Blood Spatter </vt:lpstr>
      <vt:lpstr>PowerPoint Presentation</vt:lpstr>
      <vt:lpstr>PowerPoint Presentation</vt:lpstr>
      <vt:lpstr>PowerPoint Presentation</vt:lpstr>
      <vt:lpstr>PowerPoint Presentation</vt:lpstr>
      <vt:lpstr>Blood Spatter</vt:lpstr>
      <vt:lpstr>Projected – Arterial Spray</vt:lpstr>
      <vt:lpstr>Arterial spurt</vt:lpstr>
      <vt:lpstr>Projected – Cast Off Low Velocity</vt:lpstr>
      <vt:lpstr>Low Velocity Impact (LVI)</vt:lpstr>
      <vt:lpstr>Low impact</vt:lpstr>
    </vt:vector>
  </TitlesOfParts>
  <Company>Buckeye Union High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Fingerprinting</dc:title>
  <dc:creator>Kristen Kohli</dc:creator>
  <cp:lastModifiedBy>Allyson John</cp:lastModifiedBy>
  <cp:revision>75</cp:revision>
  <dcterms:created xsi:type="dcterms:W3CDTF">2011-09-13T01:36:24Z</dcterms:created>
  <dcterms:modified xsi:type="dcterms:W3CDTF">2019-02-05T18:07:23Z</dcterms:modified>
</cp:coreProperties>
</file>