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82" r:id="rId2"/>
    <p:sldMasterId id="2147483794" r:id="rId3"/>
    <p:sldMasterId id="2147483805" r:id="rId4"/>
  </p:sldMasterIdLst>
  <p:handoutMasterIdLst>
    <p:handoutMasterId r:id="rId13"/>
  </p:handoutMasterIdLst>
  <p:sldIdLst>
    <p:sldId id="257" r:id="rId5"/>
    <p:sldId id="262" r:id="rId6"/>
    <p:sldId id="263" r:id="rId7"/>
    <p:sldId id="266" r:id="rId8"/>
    <p:sldId id="268" r:id="rId9"/>
    <p:sldId id="270" r:id="rId10"/>
    <p:sldId id="271" r:id="rId11"/>
    <p:sldId id="273" r:id="rId12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203D1-2011-4116-8102-1A4E0FBE4A5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F186D-B493-414C-8754-1668EAC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83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510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418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76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271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869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16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7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74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882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050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9869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812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20954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67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826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6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1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28" y="1371600"/>
            <a:ext cx="8425543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dirty="0" smtClean="0"/>
              <a:t>Unit </a:t>
            </a:r>
            <a:r>
              <a:rPr lang="en-US" sz="3000" dirty="0" smtClean="0"/>
              <a:t>3:  Cells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dirty="0" smtClean="0"/>
              <a:t>How do the processes of Cellular Respiration and Photosynthesis cycle nutrients? </a:t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199" y="1653824"/>
            <a:ext cx="84582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/>
              <a:t>Cellular Respiration</a:t>
            </a:r>
            <a:endParaRPr lang="en-US" sz="3200" b="1" u="sng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 </a:t>
            </a:r>
            <a:r>
              <a:rPr lang="en-US" sz="3000" dirty="0"/>
              <a:t>Cellular respiration is the breakdown of organic </a:t>
            </a:r>
            <a:r>
              <a:rPr lang="en-US" sz="3000" dirty="0" smtClean="0"/>
              <a:t>molecules, occurs in the </a:t>
            </a:r>
            <a:r>
              <a:rPr lang="en-US" sz="3000" b="1" u="sng" dirty="0" smtClean="0"/>
              <a:t>mitochondria</a:t>
            </a:r>
            <a:r>
              <a:rPr lang="en-US" sz="3000" dirty="0" smtClean="0"/>
              <a:t> of cells.</a:t>
            </a:r>
            <a:endParaRPr lang="en-US" sz="30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000" dirty="0"/>
              <a:t>Used to form </a:t>
            </a:r>
            <a:r>
              <a:rPr lang="en-US" sz="3000" b="1" u="sng" dirty="0" smtClean="0"/>
              <a:t>ATP(energy)</a:t>
            </a:r>
            <a:endParaRPr lang="en-US" sz="30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Energy is </a:t>
            </a:r>
            <a:r>
              <a:rPr lang="en-US" sz="3000" dirty="0"/>
              <a:t>released when the bond </a:t>
            </a:r>
            <a:r>
              <a:rPr lang="en-US" sz="3000" dirty="0" smtClean="0"/>
              <a:t>breaks</a:t>
            </a:r>
            <a:endParaRPr lang="en-US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067" y="4038600"/>
            <a:ext cx="370046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43308" cy="35089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966" y="1012784"/>
            <a:ext cx="9067800" cy="340681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r>
              <a:rPr lang="en-US" sz="3000" b="1" u="sng" dirty="0" smtClean="0"/>
              <a:t>Cellular Respiration</a:t>
            </a:r>
            <a:r>
              <a:rPr lang="en-US" sz="3000" dirty="0" smtClean="0"/>
              <a:t> occurs in the </a:t>
            </a:r>
            <a:r>
              <a:rPr lang="en-US" sz="3000" b="1" u="sng" dirty="0" smtClean="0"/>
              <a:t>mitochondria</a:t>
            </a:r>
            <a:r>
              <a:rPr lang="en-US" sz="3000" dirty="0" smtClean="0"/>
              <a:t> of cells and produces about </a:t>
            </a:r>
            <a:r>
              <a:rPr lang="en-US" sz="3000" b="1" u="sng" dirty="0" smtClean="0"/>
              <a:t>34 ATP </a:t>
            </a:r>
            <a:r>
              <a:rPr lang="en-US" sz="3000" dirty="0" smtClean="0"/>
              <a:t>molecules!</a:t>
            </a:r>
          </a:p>
          <a:p>
            <a:r>
              <a:rPr lang="en-US" sz="3000" dirty="0" smtClean="0"/>
              <a:t>The </a:t>
            </a:r>
            <a:r>
              <a:rPr lang="en-US" sz="3000" dirty="0" smtClean="0"/>
              <a:t>equation for </a:t>
            </a:r>
            <a:r>
              <a:rPr lang="en-US" sz="3000" b="1" dirty="0" smtClean="0"/>
              <a:t>cellular respiration </a:t>
            </a:r>
            <a:r>
              <a:rPr lang="en-US" sz="3000" dirty="0" smtClean="0"/>
              <a:t>is</a:t>
            </a:r>
            <a:r>
              <a:rPr lang="en-US" sz="3000" dirty="0" smtClean="0"/>
              <a:t>:</a:t>
            </a:r>
          </a:p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b="1" dirty="0" smtClean="0"/>
              <a:t>                Reactants				Products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sz="2600" b="1" dirty="0" smtClean="0"/>
              <a:t>Oxygen </a:t>
            </a:r>
            <a:r>
              <a:rPr lang="en-US" sz="2600" dirty="0" smtClean="0"/>
              <a:t>+ </a:t>
            </a:r>
            <a:r>
              <a:rPr lang="en-US" sz="2600" b="1" dirty="0" smtClean="0"/>
              <a:t>Glucose(food</a:t>
            </a:r>
            <a:r>
              <a:rPr lang="en-US" sz="2600" b="1" dirty="0"/>
              <a:t>)</a:t>
            </a:r>
            <a:r>
              <a:rPr lang="en-US" sz="2600" dirty="0"/>
              <a:t> =</a:t>
            </a:r>
            <a:r>
              <a:rPr lang="en-US" sz="2600" dirty="0" smtClean="0"/>
              <a:t> </a:t>
            </a:r>
            <a:r>
              <a:rPr lang="en-US" sz="2600" b="1" dirty="0"/>
              <a:t>Carbon </a:t>
            </a:r>
            <a:r>
              <a:rPr lang="en-US" sz="2600" b="1" dirty="0" smtClean="0"/>
              <a:t>dioxide +WATER  + ENERGY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b="1" dirty="0" smtClean="0"/>
              <a:t>    O</a:t>
            </a:r>
            <a:r>
              <a:rPr lang="en-US" sz="2600" b="1" baseline="-25000" dirty="0" smtClean="0"/>
              <a:t>2</a:t>
            </a:r>
            <a:r>
              <a:rPr lang="en-US" sz="2600" b="1" dirty="0" smtClean="0"/>
              <a:t>      +   C</a:t>
            </a:r>
            <a:r>
              <a:rPr lang="en-US" sz="2600" b="1" baseline="-25000" dirty="0" smtClean="0"/>
              <a:t>6</a:t>
            </a:r>
            <a:r>
              <a:rPr lang="en-US" sz="2600" b="1" dirty="0" smtClean="0"/>
              <a:t>H</a:t>
            </a:r>
            <a:r>
              <a:rPr lang="en-US" sz="2600" b="1" baseline="-25000" dirty="0" smtClean="0"/>
              <a:t>12</a:t>
            </a:r>
            <a:r>
              <a:rPr lang="en-US" sz="2600" b="1" dirty="0" smtClean="0"/>
              <a:t>O</a:t>
            </a:r>
            <a:r>
              <a:rPr lang="en-US" sz="2600" b="1" baseline="-25000" dirty="0" smtClean="0"/>
              <a:t>6</a:t>
            </a:r>
            <a:r>
              <a:rPr lang="en-US" sz="2600" b="1" dirty="0" smtClean="0"/>
              <a:t>        =</a:t>
            </a:r>
            <a:r>
              <a:rPr lang="en-US" sz="2600" dirty="0" smtClean="0"/>
              <a:t>         </a:t>
            </a:r>
            <a:r>
              <a:rPr lang="en-US" sz="2600" b="1" dirty="0" smtClean="0"/>
              <a:t>CO</a:t>
            </a:r>
            <a:r>
              <a:rPr lang="en-US" sz="2600" b="1" baseline="-25000" dirty="0" smtClean="0"/>
              <a:t>2</a:t>
            </a:r>
            <a:r>
              <a:rPr lang="en-US" sz="2600" dirty="0" smtClean="0"/>
              <a:t>            +</a:t>
            </a:r>
            <a:r>
              <a:rPr lang="en-US" sz="2600" b="1" dirty="0" smtClean="0"/>
              <a:t>     H</a:t>
            </a:r>
            <a:r>
              <a:rPr lang="en-US" sz="2600" b="1" baseline="-25000" dirty="0" smtClean="0"/>
              <a:t>2</a:t>
            </a:r>
            <a:r>
              <a:rPr lang="en-US" sz="2600" b="1" dirty="0" smtClean="0"/>
              <a:t>O    +    ATP</a:t>
            </a:r>
            <a:endParaRPr lang="en-US" sz="2600" b="1" dirty="0"/>
          </a:p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6" name="Picture 4" descr="http://www.oum.ox.ac.uk/thezone/animals/life/images/excre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734" y="3429000"/>
            <a:ext cx="3448263" cy="351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Brace 1"/>
          <p:cNvSpPr/>
          <p:nvPr/>
        </p:nvSpPr>
        <p:spPr>
          <a:xfrm rot="5400000">
            <a:off x="1534974" y="1044091"/>
            <a:ext cx="389316" cy="26972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Left Brace 8"/>
          <p:cNvSpPr/>
          <p:nvPr/>
        </p:nvSpPr>
        <p:spPr>
          <a:xfrm rot="5400000">
            <a:off x="5906475" y="148982"/>
            <a:ext cx="457202" cy="4419600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" y="381000"/>
            <a:ext cx="87630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Process</a:t>
            </a:r>
            <a:r>
              <a:rPr lang="en-US" b="1" u="sng" dirty="0"/>
              <a:t>:</a:t>
            </a:r>
          </a:p>
          <a:p>
            <a:pPr marL="457200" lvl="0" indent="-457200">
              <a:buAutoNum type="arabicPeriod"/>
            </a:pPr>
            <a:r>
              <a:rPr lang="en-US" b="1" u="sng" dirty="0" smtClean="0"/>
              <a:t>Glycolysis</a:t>
            </a:r>
            <a:r>
              <a:rPr lang="en-US" dirty="0"/>
              <a:t>=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to break </a:t>
            </a:r>
            <a:r>
              <a:rPr lang="en-US" dirty="0"/>
              <a:t>down of glucose; occurs in the cytoplasm of the cell; does </a:t>
            </a:r>
            <a:r>
              <a:rPr lang="en-US" dirty="0" smtClean="0"/>
              <a:t>NOT require </a:t>
            </a:r>
            <a:r>
              <a:rPr lang="en-US" dirty="0"/>
              <a:t>oxygen</a:t>
            </a:r>
            <a:r>
              <a:rPr lang="en-US" dirty="0" smtClean="0"/>
              <a:t>.**ALL living things do this!!</a:t>
            </a:r>
          </a:p>
          <a:p>
            <a:pPr lvl="1"/>
            <a:r>
              <a:rPr lang="en-US" dirty="0" smtClean="0"/>
              <a:t>(get </a:t>
            </a:r>
            <a:r>
              <a:rPr lang="en-US" dirty="0"/>
              <a:t>2 ATP from process)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0"/>
            <a:ext cx="65532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8580"/>
            <a:r>
              <a:rPr lang="en-US" b="1" u="sng" smtClean="0"/>
              <a:t>Cellular Respiration</a:t>
            </a:r>
            <a:endParaRPr lang="en-US" dirty="0"/>
          </a:p>
        </p:txBody>
      </p:sp>
      <p:pic>
        <p:nvPicPr>
          <p:cNvPr id="2050" name="Picture 2" descr="enyl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5200"/>
            <a:ext cx="476059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1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781800" cy="1001486"/>
          </a:xfrm>
        </p:spPr>
        <p:txBody>
          <a:bodyPr/>
          <a:lstStyle/>
          <a:p>
            <a:r>
              <a:rPr lang="en-US" u="sng" dirty="0" smtClean="0"/>
              <a:t>Anaerobic respiration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562600"/>
          </a:xfrm>
        </p:spPr>
        <p:txBody>
          <a:bodyPr/>
          <a:lstStyle/>
          <a:p>
            <a:pPr lvl="1"/>
            <a:r>
              <a:rPr lang="en-US" sz="2800" dirty="0"/>
              <a:t>If oxygen is NOT present (</a:t>
            </a:r>
            <a:r>
              <a:rPr lang="en-US" sz="2800" b="1" u="sng" dirty="0"/>
              <a:t>anaerobic</a:t>
            </a:r>
            <a:r>
              <a:rPr lang="en-US" sz="2800" dirty="0"/>
              <a:t>) after </a:t>
            </a:r>
            <a:r>
              <a:rPr lang="en-US" sz="2800" dirty="0" smtClean="0"/>
              <a:t>glycolysis, </a:t>
            </a:r>
            <a:r>
              <a:rPr lang="en-US" sz="2800" dirty="0"/>
              <a:t>fermentation can occur </a:t>
            </a:r>
            <a:r>
              <a:rPr lang="en-US" sz="2800" dirty="0" smtClean="0"/>
              <a:t>:</a:t>
            </a:r>
          </a:p>
          <a:p>
            <a:pPr marL="320040" lvl="1" indent="0">
              <a:buNone/>
            </a:pPr>
            <a:r>
              <a:rPr lang="en-US" sz="2800" b="1" u="sng" dirty="0" smtClean="0"/>
              <a:t>Types of Fermentation</a:t>
            </a:r>
            <a:endParaRPr lang="en-US" sz="2800" b="1" u="sng" dirty="0"/>
          </a:p>
          <a:p>
            <a:pPr marL="640080" lvl="2" indent="0">
              <a:buNone/>
            </a:pPr>
            <a:r>
              <a:rPr lang="en-US" sz="2800" dirty="0" smtClean="0"/>
              <a:t>1. </a:t>
            </a:r>
            <a:r>
              <a:rPr lang="en-US" sz="2800" b="1" u="sng" dirty="0" smtClean="0"/>
              <a:t>Lactic </a:t>
            </a:r>
            <a:r>
              <a:rPr lang="en-US" sz="2800" b="1" u="sng" dirty="0"/>
              <a:t>Acid </a:t>
            </a:r>
            <a:r>
              <a:rPr lang="en-US" sz="2800" b="1" u="sng" dirty="0" smtClean="0"/>
              <a:t>Fermentation</a:t>
            </a:r>
            <a:r>
              <a:rPr lang="en-US" sz="2800" dirty="0" smtClean="0"/>
              <a:t>-lactic </a:t>
            </a:r>
            <a:r>
              <a:rPr lang="en-US" sz="2800" dirty="0"/>
              <a:t>acid </a:t>
            </a:r>
            <a:r>
              <a:rPr lang="en-US" sz="2800" dirty="0" smtClean="0"/>
              <a:t>produced in </a:t>
            </a:r>
            <a:r>
              <a:rPr lang="en-US" sz="2800" dirty="0"/>
              <a:t>animal cells.</a:t>
            </a:r>
          </a:p>
          <a:p>
            <a:pPr lvl="3"/>
            <a:r>
              <a:rPr lang="en-US" sz="2800" dirty="0"/>
              <a:t>Lactic acid builds up in muscles</a:t>
            </a:r>
          </a:p>
          <a:p>
            <a:pPr lvl="3"/>
            <a:r>
              <a:rPr lang="en-US" sz="2800" dirty="0"/>
              <a:t>Could cause pain and cramping</a:t>
            </a:r>
          </a:p>
          <a:p>
            <a:pPr marL="640080" lvl="2" indent="0">
              <a:buNone/>
            </a:pPr>
            <a:r>
              <a:rPr lang="en-US" sz="2800" dirty="0" smtClean="0"/>
              <a:t>2. </a:t>
            </a:r>
            <a:r>
              <a:rPr lang="en-US" sz="2800" b="1" u="sng" dirty="0" smtClean="0"/>
              <a:t>Alcohol </a:t>
            </a:r>
            <a:r>
              <a:rPr lang="en-US" sz="2800" b="1" u="sng" dirty="0"/>
              <a:t>Fermentation </a:t>
            </a:r>
            <a:r>
              <a:rPr lang="en-US" sz="2800" dirty="0"/>
              <a:t>(occurs in </a:t>
            </a:r>
            <a:r>
              <a:rPr lang="en-US" sz="2800" b="1" u="sng" dirty="0"/>
              <a:t>bacteria</a:t>
            </a:r>
            <a:r>
              <a:rPr lang="en-US" sz="2800" dirty="0"/>
              <a:t> and </a:t>
            </a:r>
            <a:r>
              <a:rPr lang="en-US" sz="2800" b="1" u="sng" dirty="0"/>
              <a:t>yeast</a:t>
            </a:r>
            <a:r>
              <a:rPr lang="en-US" sz="2800" dirty="0"/>
              <a:t>)</a:t>
            </a:r>
          </a:p>
          <a:p>
            <a:pPr lvl="3"/>
            <a:r>
              <a:rPr lang="en-US" sz="2800" dirty="0" smtClean="0"/>
              <a:t>Ethanol produced</a:t>
            </a:r>
            <a:endParaRPr lang="en-US" sz="2800" dirty="0"/>
          </a:p>
          <a:p>
            <a:pPr lvl="3"/>
            <a:r>
              <a:rPr lang="en-US" sz="2800" dirty="0"/>
              <a:t>see this in brewing beer and making bread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781800" cy="1077686"/>
          </a:xfrm>
        </p:spPr>
        <p:txBody>
          <a:bodyPr/>
          <a:lstStyle/>
          <a:p>
            <a:pPr algn="ctr"/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4102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AnaerobicRes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429" y="1"/>
            <a:ext cx="430917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980" y="1399692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1. All living things do this!</a:t>
            </a:r>
            <a:endParaRPr lang="en-US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2980" y="3693324"/>
            <a:ext cx="2674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2. All living things do this WITHOUT Oxygen!!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19775" y="2693193"/>
            <a:ext cx="2667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r>
              <a:rPr lang="en-US" sz="2800" b="1" dirty="0" smtClean="0"/>
              <a:t>. </a:t>
            </a:r>
            <a:r>
              <a:rPr lang="en-US" sz="2800" b="1" u="sng" dirty="0" smtClean="0"/>
              <a:t>Aerobic Respiration</a:t>
            </a:r>
            <a:r>
              <a:rPr lang="en-US" sz="2800" b="1" dirty="0" smtClean="0"/>
              <a:t>- </a:t>
            </a:r>
          </a:p>
          <a:p>
            <a:r>
              <a:rPr lang="en-US" sz="2200" b="1" dirty="0" smtClean="0"/>
              <a:t>All </a:t>
            </a:r>
            <a:r>
              <a:rPr lang="en-US" sz="2200" b="1" dirty="0" smtClean="0"/>
              <a:t>living things do this </a:t>
            </a:r>
            <a:r>
              <a:rPr lang="en-US" sz="2200" b="1" u="sng" dirty="0" smtClean="0"/>
              <a:t>WITH</a:t>
            </a:r>
            <a:r>
              <a:rPr lang="en-US" sz="2200" b="1" dirty="0" smtClean="0"/>
              <a:t> Oxygen</a:t>
            </a:r>
          </a:p>
          <a:p>
            <a:r>
              <a:rPr lang="en-US" sz="2200" b="1" dirty="0" smtClean="0"/>
              <a:t>AND </a:t>
            </a:r>
          </a:p>
          <a:p>
            <a:r>
              <a:rPr lang="en-US" sz="2200" b="1" dirty="0" smtClean="0"/>
              <a:t>mitochondria!!</a:t>
            </a:r>
          </a:p>
          <a:p>
            <a:r>
              <a:rPr lang="en-US" sz="2200" b="1" dirty="0" smtClean="0"/>
              <a:t>Makes the MOST ATP!!</a:t>
            </a:r>
            <a:endParaRPr lang="en-US" sz="22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07820" y="1649184"/>
            <a:ext cx="943560" cy="38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410777" y="4343400"/>
            <a:ext cx="1140603" cy="136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867401" y="2895600"/>
            <a:ext cx="471482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9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04800"/>
            <a:ext cx="8458200" cy="772886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Summary of Cellular Respiration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4102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962400"/>
            <a:ext cx="8077200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What’s produced:</a:t>
            </a:r>
          </a:p>
          <a:p>
            <a:pPr lvl="0"/>
            <a:r>
              <a:rPr lang="en-US" sz="2800" dirty="0" smtClean="0"/>
              <a:t>2 </a:t>
            </a:r>
            <a:r>
              <a:rPr lang="en-US" sz="2800" dirty="0"/>
              <a:t>ATP from </a:t>
            </a:r>
            <a:r>
              <a:rPr lang="en-US" sz="2800" dirty="0" smtClean="0"/>
              <a:t>1. </a:t>
            </a:r>
            <a:r>
              <a:rPr lang="en-US" sz="2800" b="1" u="sng" dirty="0" smtClean="0"/>
              <a:t>glycolysis</a:t>
            </a:r>
            <a:endParaRPr lang="en-US" sz="2800" b="1" u="sng" dirty="0"/>
          </a:p>
          <a:p>
            <a:r>
              <a:rPr lang="en-US" sz="2800" dirty="0"/>
              <a:t>2 </a:t>
            </a:r>
            <a:r>
              <a:rPr lang="en-US" sz="2800" dirty="0" smtClean="0"/>
              <a:t>ATP, Carbon dioxide and NADH </a:t>
            </a:r>
            <a:r>
              <a:rPr lang="en-US" sz="2800" dirty="0"/>
              <a:t>and FADH (carrier molecules)- from </a:t>
            </a:r>
            <a:r>
              <a:rPr lang="en-US" sz="2800" dirty="0" smtClean="0"/>
              <a:t>3. </a:t>
            </a:r>
            <a:r>
              <a:rPr lang="en-US" sz="2800" b="1" u="sng" dirty="0" smtClean="0"/>
              <a:t>Krebs </a:t>
            </a:r>
            <a:r>
              <a:rPr lang="en-US" sz="2800" b="1" u="sng" dirty="0"/>
              <a:t>Cycle</a:t>
            </a:r>
          </a:p>
          <a:p>
            <a:pPr lvl="0"/>
            <a:r>
              <a:rPr lang="en-US" sz="2800" dirty="0" smtClean="0"/>
              <a:t>32-34 </a:t>
            </a:r>
            <a:r>
              <a:rPr lang="en-US" sz="2800" dirty="0"/>
              <a:t>ATP and </a:t>
            </a:r>
            <a:r>
              <a:rPr lang="en-US" sz="2800" dirty="0" smtClean="0"/>
              <a:t>water- </a:t>
            </a:r>
            <a:r>
              <a:rPr lang="en-US" sz="2800" dirty="0"/>
              <a:t>from </a:t>
            </a:r>
            <a:r>
              <a:rPr lang="en-US" sz="2800" dirty="0" smtClean="0"/>
              <a:t>4. </a:t>
            </a:r>
            <a:r>
              <a:rPr lang="en-US" sz="2800" b="1" u="sng" dirty="0" smtClean="0"/>
              <a:t>Electron </a:t>
            </a:r>
            <a:r>
              <a:rPr lang="en-US" sz="2800" b="1" u="sng" dirty="0"/>
              <a:t>Transport chain</a:t>
            </a:r>
          </a:p>
          <a:p>
            <a:pPr lvl="0"/>
            <a:endParaRPr lang="en-US" sz="25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29722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8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570"/>
            <a:ext cx="7520940" cy="54864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Photosynthesis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2557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b="1" dirty="0" smtClean="0"/>
              <a:t>chloroplast</a:t>
            </a:r>
            <a:r>
              <a:rPr lang="en-US" sz="2800" dirty="0" smtClean="0"/>
              <a:t> is the organelle where photosynthesis happens</a:t>
            </a:r>
            <a:r>
              <a:rPr lang="en-US" sz="2800" dirty="0" smtClean="0"/>
              <a:t>!</a:t>
            </a:r>
          </a:p>
          <a:p>
            <a:r>
              <a:rPr lang="en-US" sz="2800" dirty="0"/>
              <a:t>Inside the chloroplast, the green pigment, </a:t>
            </a:r>
            <a:r>
              <a:rPr lang="en-US" sz="2800" b="1" u="sng" dirty="0"/>
              <a:t>chlorophyll </a:t>
            </a:r>
            <a:r>
              <a:rPr lang="en-US" sz="2800" dirty="0"/>
              <a:t>traps and absorbs the energy from sunlight. 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7" name="Picture 2" descr="http://nanobiotechnews.com/wp-content/uploads/2011/04/chloropla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865525"/>
            <a:ext cx="4800600" cy="396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95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553200" cy="1066800"/>
          </a:xfrm>
        </p:spPr>
        <p:txBody>
          <a:bodyPr/>
          <a:lstStyle/>
          <a:p>
            <a:pPr marL="68580" indent="0"/>
            <a:r>
              <a:rPr lang="en-US" b="1" u="sng" dirty="0" smtClean="0"/>
              <a:t>Photosynthesis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43308" cy="35089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www.soulcare.org/images/photosynthesis_respiration_diagram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" b="3589"/>
          <a:stretch/>
        </p:blipFill>
        <p:spPr bwMode="auto">
          <a:xfrm>
            <a:off x="2438400" y="2040930"/>
            <a:ext cx="3533549" cy="478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4429" y="591207"/>
            <a:ext cx="9089571" cy="35163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r>
              <a:rPr lang="en-US" sz="3000" dirty="0" smtClean="0"/>
              <a:t>The equation for </a:t>
            </a:r>
            <a:r>
              <a:rPr lang="en-US" sz="3000" b="1" dirty="0" smtClean="0"/>
              <a:t>Photosynthesis </a:t>
            </a:r>
            <a:r>
              <a:rPr lang="en-US" sz="3000" dirty="0" smtClean="0"/>
              <a:t>is: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Carbon </a:t>
            </a:r>
            <a:r>
              <a:rPr lang="en-US" b="1" dirty="0"/>
              <a:t>dioxide +WATER  + </a:t>
            </a:r>
            <a:r>
              <a:rPr lang="en-US" b="1" dirty="0" smtClean="0"/>
              <a:t>light energy </a:t>
            </a:r>
            <a:r>
              <a:rPr lang="en-US" dirty="0" smtClean="0"/>
              <a:t>= </a:t>
            </a:r>
            <a:r>
              <a:rPr lang="en-US" b="1" dirty="0"/>
              <a:t>Oxygen </a:t>
            </a:r>
            <a:r>
              <a:rPr lang="en-US" dirty="0" smtClean="0"/>
              <a:t>+</a:t>
            </a:r>
            <a:r>
              <a:rPr lang="en-US" b="1" dirty="0"/>
              <a:t>Glucose(food)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CO</a:t>
            </a:r>
            <a:r>
              <a:rPr lang="en-US" b="1" baseline="-25000" dirty="0"/>
              <a:t>2</a:t>
            </a:r>
            <a:r>
              <a:rPr lang="en-US" dirty="0"/>
              <a:t>            </a:t>
            </a:r>
            <a:r>
              <a:rPr lang="en-US" dirty="0" smtClean="0"/>
              <a:t>       </a:t>
            </a:r>
            <a:r>
              <a:rPr lang="en-US" dirty="0" smtClean="0"/>
              <a:t>+</a:t>
            </a:r>
            <a:r>
              <a:rPr lang="en-US" b="1" dirty="0" smtClean="0"/>
              <a:t>   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    </a:t>
            </a:r>
            <a:r>
              <a:rPr lang="en-US" b="1" dirty="0"/>
              <a:t>+    </a:t>
            </a:r>
            <a:r>
              <a:rPr lang="en-US" b="1" dirty="0" smtClean="0"/>
              <a:t>sun             = O</a:t>
            </a:r>
            <a:r>
              <a:rPr lang="en-US" b="1" baseline="-25000" dirty="0" smtClean="0"/>
              <a:t>2</a:t>
            </a:r>
            <a:r>
              <a:rPr lang="en-US" b="1" dirty="0" smtClean="0"/>
              <a:t>     +   C</a:t>
            </a:r>
            <a:r>
              <a:rPr lang="en-US" b="1" baseline="-25000" dirty="0" smtClean="0"/>
              <a:t>6</a:t>
            </a:r>
            <a:r>
              <a:rPr lang="en-US" b="1" dirty="0" smtClean="0"/>
              <a:t>H</a:t>
            </a:r>
            <a:r>
              <a:rPr lang="en-US" b="1" baseline="-25000" dirty="0" smtClean="0"/>
              <a:t>12</a:t>
            </a:r>
            <a:r>
              <a:rPr lang="en-US" b="1" dirty="0" smtClean="0"/>
              <a:t>O</a:t>
            </a:r>
            <a:r>
              <a:rPr lang="en-US" b="1" baseline="-25000" dirty="0" smtClean="0"/>
              <a:t>6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266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Impact</vt:lpstr>
      <vt:lpstr>Times New Roman</vt:lpstr>
      <vt:lpstr>Trebuchet MS</vt:lpstr>
      <vt:lpstr>Wingdings 3</vt:lpstr>
      <vt:lpstr>iRespondGraphMaster</vt:lpstr>
      <vt:lpstr>NewsPrint</vt:lpstr>
      <vt:lpstr>iRespondQuestionMaster</vt:lpstr>
      <vt:lpstr>Facet</vt:lpstr>
      <vt:lpstr>PowerPoint Presentation</vt:lpstr>
      <vt:lpstr>PowerPoint Presentation</vt:lpstr>
      <vt:lpstr>PowerPoint Presentation</vt:lpstr>
      <vt:lpstr>Anaerobic respiration</vt:lpstr>
      <vt:lpstr>PowerPoint Presentation</vt:lpstr>
      <vt:lpstr>Summary of Cellular Respiration</vt:lpstr>
      <vt:lpstr>Photosynthesis</vt:lpstr>
      <vt:lpstr>Photosynthesis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87</cp:revision>
  <cp:lastPrinted>2013-09-13T18:38:47Z</cp:lastPrinted>
  <dcterms:created xsi:type="dcterms:W3CDTF">2012-08-12T15:53:18Z</dcterms:created>
  <dcterms:modified xsi:type="dcterms:W3CDTF">2018-09-04T15:19:21Z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