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82" r:id="rId2"/>
    <p:sldMasterId id="2147483794" r:id="rId3"/>
  </p:sldMasterIdLst>
  <p:handoutMasterIdLst>
    <p:handoutMasterId r:id="rId15"/>
  </p:handoutMasterIdLst>
  <p:sldIdLst>
    <p:sldId id="257" r:id="rId4"/>
    <p:sldId id="267" r:id="rId5"/>
    <p:sldId id="258" r:id="rId6"/>
    <p:sldId id="259" r:id="rId7"/>
    <p:sldId id="260" r:id="rId8"/>
    <p:sldId id="261" r:id="rId9"/>
    <p:sldId id="265" r:id="rId10"/>
    <p:sldId id="262" r:id="rId11"/>
    <p:sldId id="263" r:id="rId12"/>
    <p:sldId id="266" r:id="rId13"/>
    <p:sldId id="268" r:id="rId14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203D1-2011-4116-8102-1A4E0FBE4A5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F186D-B493-414C-8754-1668EAC32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83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0000"/>
                </a:solidFill>
              </a:rPr>
              <a:t>iRespond Question Master</a:t>
            </a: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A.) Response A</a:t>
            </a:r>
            <a:endParaRPr lang="en-US" sz="3200"/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B.) Response B</a:t>
            </a:r>
            <a:endParaRPr lang="en-US" sz="3200"/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C.) Response C</a:t>
            </a:r>
            <a:endParaRPr lang="en-US" sz="3200"/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D.) Response D</a:t>
            </a:r>
            <a:endParaRPr lang="en-US" sz="3200"/>
          </a:p>
        </p:txBody>
      </p:sp>
      <p:sp>
        <p:nvSpPr>
          <p:cNvPr id="39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r>
              <a:rPr lang="en-US" sz="3200" smtClean="0"/>
              <a:t>E.) Response E</a:t>
            </a:r>
            <a:endParaRPr lang="en-US" sz="3200"/>
          </a:p>
        </p:txBody>
      </p:sp>
      <p:sp>
        <p:nvSpPr>
          <p:cNvPr id="40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1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youtube.com/watch?v=CpzLZsawtPY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28" y="1371600"/>
            <a:ext cx="8425543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 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" y="76200"/>
            <a:ext cx="8915400" cy="1981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/>
              <a:t>Photosynthesis </a:t>
            </a:r>
            <a:r>
              <a:rPr lang="en-US" sz="3600" dirty="0" smtClean="0"/>
              <a:t>and Cellular Respiration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dirty="0" smtClean="0"/>
              <a:t>How do the processes of Cellular Respiration and Photosynthesis cycle energy? 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 descr="http://2.bp.blogspot.com/_huVVQe4bLS0/TH33adC92CI/AAAAAAAAAwg/Pk43PmYDNYE/s1600/CartoonKids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8068129" cy="419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199" y="1752600"/>
            <a:ext cx="84582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u="sng" dirty="0"/>
              <a:t>ATP – ADENOSINE TRIPHOSPHATE</a:t>
            </a:r>
            <a:r>
              <a:rPr lang="en-US" sz="3000" dirty="0" smtClean="0"/>
              <a:t>:</a:t>
            </a:r>
            <a:endParaRPr lang="en-US" sz="3000" dirty="0"/>
          </a:p>
          <a:p>
            <a:r>
              <a:rPr lang="en-US" sz="3000" dirty="0"/>
              <a:t>Why do your cells need energy? </a:t>
            </a:r>
            <a:endParaRPr lang="en-US" sz="3000" dirty="0" smtClean="0"/>
          </a:p>
          <a:p>
            <a:r>
              <a:rPr lang="en-US" sz="3000" dirty="0" smtClean="0"/>
              <a:t> </a:t>
            </a:r>
            <a:endParaRPr lang="en-US" sz="3000" dirty="0"/>
          </a:p>
          <a:p>
            <a:pPr marL="285750" indent="-285750">
              <a:buFontTx/>
              <a:buChar char="-"/>
            </a:pPr>
            <a:r>
              <a:rPr lang="en-US" sz="3000" dirty="0"/>
              <a:t>Where do your cells get the energy to do this work?  </a:t>
            </a:r>
          </a:p>
        </p:txBody>
      </p:sp>
    </p:spTree>
    <p:extLst>
      <p:ext uri="{BB962C8B-B14F-4D97-AF65-F5344CB8AC3E}">
        <p14:creationId xmlns:p14="http://schemas.microsoft.com/office/powerpoint/2010/main" val="34111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886"/>
            <a:ext cx="6781800" cy="1600200"/>
          </a:xfrm>
        </p:spPr>
        <p:txBody>
          <a:bodyPr/>
          <a:lstStyle/>
          <a:p>
            <a:r>
              <a:rPr lang="en-US" u="sng" dirty="0" smtClean="0"/>
              <a:t>Anaerobic respiration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3886200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can produce energy using this process during extreme exercise! Our muscles feel </a:t>
            </a:r>
            <a:r>
              <a:rPr lang="en-US" b="1" u="sng" dirty="0"/>
              <a:t>sore</a:t>
            </a:r>
            <a:r>
              <a:rPr lang="en-US" dirty="0"/>
              <a:t> with a burning sensation because this process produces </a:t>
            </a:r>
            <a:r>
              <a:rPr lang="en-US" b="1" u="sng" dirty="0"/>
              <a:t>lactic acid</a:t>
            </a:r>
            <a:r>
              <a:rPr lang="en-US" dirty="0"/>
              <a:t> in your muscle cells</a:t>
            </a:r>
            <a:r>
              <a:rPr lang="en-US" dirty="0" smtClean="0"/>
              <a:t>!</a:t>
            </a:r>
          </a:p>
          <a:p>
            <a:r>
              <a:rPr lang="en-US" u="sng">
                <a:hlinkClick r:id="rId2"/>
              </a:rPr>
              <a:t>http://www.youtube.com/watch?v=CpzLZsawtPY</a:t>
            </a:r>
            <a:endParaRPr lang="en-US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www.unitedrecipes.org/26/animation/SPORT/Bodybuilding/bodybuilding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19011"/>
            <a:ext cx="3124200" cy="333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2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781800" cy="1077686"/>
          </a:xfrm>
        </p:spPr>
        <p:txBody>
          <a:bodyPr/>
          <a:lstStyle/>
          <a:p>
            <a:pPr algn="ctr"/>
            <a:r>
              <a:rPr lang="en-US" u="sng" dirty="0" smtClean="0"/>
              <a:t>SUMMARY!!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Photosynthesis and cellular respiration are </a:t>
            </a:r>
            <a:r>
              <a:rPr lang="en-US" b="1" u="sng" dirty="0" smtClean="0"/>
              <a:t>complimentary processes</a:t>
            </a:r>
            <a:r>
              <a:rPr lang="en-US" b="1" dirty="0" smtClean="0"/>
              <a:t> for cycling </a:t>
            </a:r>
            <a:r>
              <a:rPr lang="en-US" b="1" u="sng" dirty="0" smtClean="0"/>
              <a:t>oxygen</a:t>
            </a:r>
            <a:r>
              <a:rPr lang="en-US" u="sng" dirty="0" smtClean="0"/>
              <a:t> </a:t>
            </a:r>
            <a:r>
              <a:rPr lang="en-US" b="1" dirty="0" smtClean="0"/>
              <a:t>and </a:t>
            </a:r>
            <a:r>
              <a:rPr lang="en-US" b="1" u="sng" dirty="0" smtClean="0"/>
              <a:t>carbon dioxide</a:t>
            </a:r>
            <a:r>
              <a:rPr lang="en-US" b="1" dirty="0" smtClean="0"/>
              <a:t> on Earth</a:t>
            </a:r>
          </a:p>
          <a:p>
            <a:r>
              <a:rPr lang="en-US" dirty="0" smtClean="0"/>
              <a:t>**They are also complimentary processes for </a:t>
            </a:r>
            <a:r>
              <a:rPr lang="en-US" b="1" u="sng" dirty="0" smtClean="0"/>
              <a:t>energy</a:t>
            </a:r>
            <a:r>
              <a:rPr lang="en-US" dirty="0" smtClean="0"/>
              <a:t> transfer among organisms on Earth.</a:t>
            </a:r>
          </a:p>
          <a:p>
            <a:endParaRPr lang="en-US" dirty="0"/>
          </a:p>
          <a:p>
            <a:r>
              <a:rPr lang="en-US" dirty="0" smtClean="0"/>
              <a:t>The end </a:t>
            </a:r>
            <a:r>
              <a:rPr lang="en-US" b="1" u="sng" dirty="0" smtClean="0"/>
              <a:t>products</a:t>
            </a:r>
            <a:r>
              <a:rPr lang="en-US" dirty="0" smtClean="0"/>
              <a:t> of photosynthesis are the starting reactants for cellular respiration….</a:t>
            </a:r>
          </a:p>
          <a:p>
            <a:pPr algn="ctr"/>
            <a:r>
              <a:rPr lang="en-US" b="1" dirty="0" smtClean="0"/>
              <a:t>AND (vice versa)</a:t>
            </a:r>
          </a:p>
          <a:p>
            <a:r>
              <a:rPr lang="en-US" dirty="0" smtClean="0"/>
              <a:t>The end products of </a:t>
            </a:r>
            <a:r>
              <a:rPr lang="en-US" b="1" u="sng" dirty="0" smtClean="0"/>
              <a:t>cellular respiration</a:t>
            </a:r>
            <a:r>
              <a:rPr lang="en-US" dirty="0" smtClean="0"/>
              <a:t> are the starting reactants for </a:t>
            </a:r>
            <a:r>
              <a:rPr lang="en-US" b="1" u="sng" dirty="0" smtClean="0"/>
              <a:t>photosynthesis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ATP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-381000"/>
            <a:ext cx="8425543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 smtClean="0"/>
              <a:t>Releasing food energy</a:t>
            </a:r>
            <a:endParaRPr lang="en-US" sz="2800" dirty="0" smtClean="0"/>
          </a:p>
          <a:p>
            <a:r>
              <a:rPr lang="en-US" sz="2800" dirty="0" smtClean="0"/>
              <a:t>-  </a:t>
            </a:r>
            <a:r>
              <a:rPr lang="en-US" sz="2800" dirty="0"/>
              <a:t>All the foods you eat are broken down into smaller and smaller </a:t>
            </a:r>
            <a:r>
              <a:rPr lang="en-US" sz="2800" b="1" u="sng" dirty="0" smtClean="0"/>
              <a:t>molecules. </a:t>
            </a:r>
            <a:r>
              <a:rPr lang="en-US" sz="2800" dirty="0" smtClean="0"/>
              <a:t>These </a:t>
            </a:r>
            <a:r>
              <a:rPr lang="en-US" sz="2800" dirty="0"/>
              <a:t>molecules are small enough to enter the </a:t>
            </a:r>
            <a:r>
              <a:rPr lang="en-US" sz="2800" b="1" u="sng" dirty="0" smtClean="0"/>
              <a:t>cell membranes </a:t>
            </a:r>
            <a:r>
              <a:rPr lang="en-US" sz="2800" dirty="0" smtClean="0"/>
              <a:t>of </a:t>
            </a:r>
            <a:r>
              <a:rPr lang="en-US" sz="2800" dirty="0"/>
              <a:t>your cells.  Your cells then break these monomer molecules into even </a:t>
            </a:r>
            <a:r>
              <a:rPr lang="en-US" sz="2800" b="1" u="sng" dirty="0" smtClean="0"/>
              <a:t>smaller </a:t>
            </a:r>
            <a:r>
              <a:rPr lang="en-US" sz="2800" dirty="0" smtClean="0"/>
              <a:t>pieces</a:t>
            </a:r>
            <a:r>
              <a:rPr lang="en-US" sz="2800" dirty="0"/>
              <a:t>, releasing </a:t>
            </a:r>
            <a:r>
              <a:rPr lang="en-US" sz="2800" b="1" u="sng" dirty="0" smtClean="0"/>
              <a:t>energy </a:t>
            </a:r>
            <a:r>
              <a:rPr lang="en-US" sz="2800" dirty="0" smtClean="0"/>
              <a:t>into </a:t>
            </a:r>
            <a:r>
              <a:rPr lang="en-US" sz="2800" dirty="0"/>
              <a:t>your cells.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</p:txBody>
      </p:sp>
      <p:pic>
        <p:nvPicPr>
          <p:cNvPr id="4" name="Picture 2" descr="http://leavingbio.net/human%20nutrition/Human%20Nutrition_files/image0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53338"/>
            <a:ext cx="3505200" cy="28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0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6553200" cy="1066800"/>
          </a:xfrm>
        </p:spPr>
        <p:txBody>
          <a:bodyPr/>
          <a:lstStyle/>
          <a:p>
            <a:pPr marL="68580" indent="0"/>
            <a:r>
              <a:rPr lang="en-US" b="1" u="sng" dirty="0" smtClean="0"/>
              <a:t>ATP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4191000"/>
          </a:xfrm>
        </p:spPr>
        <p:txBody>
          <a:bodyPr>
            <a:normAutofit/>
          </a:bodyPr>
          <a:lstStyle/>
          <a:p>
            <a:r>
              <a:rPr lang="en-US" sz="2800" b="1" u="sng" dirty="0"/>
              <a:t>ATP as energy “money”</a:t>
            </a:r>
            <a:endParaRPr lang="en-US" sz="2800" dirty="0"/>
          </a:p>
          <a:p>
            <a:r>
              <a:rPr lang="en-US" sz="2800" dirty="0"/>
              <a:t>- Do your cells use all of the energy available in food molecules </a:t>
            </a:r>
            <a:r>
              <a:rPr lang="en-US" sz="2800" b="1" dirty="0"/>
              <a:t>all at once</a:t>
            </a:r>
            <a:r>
              <a:rPr lang="en-US" sz="2800" dirty="0"/>
              <a:t>? </a:t>
            </a:r>
            <a:r>
              <a:rPr lang="en-US" sz="2800" b="1" u="sng" dirty="0" smtClean="0"/>
              <a:t>NO</a:t>
            </a:r>
            <a:endParaRPr lang="en-US" sz="2800" b="1" u="sng" dirty="0"/>
          </a:p>
          <a:p>
            <a:r>
              <a:rPr lang="en-US" sz="2800" dirty="0"/>
              <a:t>-  So it has to store the </a:t>
            </a:r>
            <a:r>
              <a:rPr lang="en-US" sz="2800" b="1" dirty="0"/>
              <a:t>extra</a:t>
            </a:r>
            <a:r>
              <a:rPr lang="en-US" sz="2800" dirty="0"/>
              <a:t> energy in the form of </a:t>
            </a:r>
            <a:r>
              <a:rPr lang="en-US" sz="2800" b="1" u="sng" dirty="0" smtClean="0"/>
              <a:t>ATP</a:t>
            </a:r>
            <a:r>
              <a:rPr lang="en-US" sz="2800" dirty="0" smtClean="0"/>
              <a:t>(</a:t>
            </a:r>
            <a:r>
              <a:rPr lang="en-US" sz="2800" b="1" u="sng" dirty="0" smtClean="0"/>
              <a:t>a</a:t>
            </a:r>
            <a:r>
              <a:rPr lang="en-US" sz="2800" dirty="0" smtClean="0"/>
              <a:t>denosine </a:t>
            </a:r>
            <a:r>
              <a:rPr lang="en-US" sz="2800" b="1" u="sng" dirty="0"/>
              <a:t>t</a:t>
            </a:r>
            <a:r>
              <a:rPr lang="en-US" sz="2800" dirty="0"/>
              <a:t>ri</a:t>
            </a:r>
            <a:r>
              <a:rPr lang="en-US" sz="2800" b="1" u="sng" dirty="0"/>
              <a:t>p</a:t>
            </a:r>
            <a:r>
              <a:rPr lang="en-US" sz="2800" dirty="0"/>
              <a:t>hosphate</a:t>
            </a:r>
            <a:r>
              <a:rPr lang="en-US" sz="2800" dirty="0" smtClean="0"/>
              <a:t>)-</a:t>
            </a:r>
            <a:r>
              <a:rPr lang="en-US" sz="2800" b="1" u="sng" dirty="0" smtClean="0"/>
              <a:t>SAVINGS ACCOUNT</a:t>
            </a: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b="1" u="sng" dirty="0" smtClean="0"/>
              <a:t>ATP </a:t>
            </a:r>
            <a:r>
              <a:rPr lang="en-US" sz="2800" dirty="0" smtClean="0"/>
              <a:t>are </a:t>
            </a:r>
            <a:r>
              <a:rPr lang="en-US" sz="2800" dirty="0"/>
              <a:t>your cell’s </a:t>
            </a:r>
            <a:r>
              <a:rPr lang="en-US" sz="2800" dirty="0" smtClean="0"/>
              <a:t>“MONEY” </a:t>
            </a:r>
            <a:r>
              <a:rPr lang="en-US" sz="2800" dirty="0"/>
              <a:t>because this is where your cells get energy to do their work.  </a:t>
            </a:r>
          </a:p>
        </p:txBody>
      </p:sp>
      <p:pic>
        <p:nvPicPr>
          <p:cNvPr id="3074" name="Picture 2" descr="http://fortheluls.com/wp-content/uploads/2011/02/Banking-Co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4253230"/>
            <a:ext cx="3022600" cy="260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asyvectors.com/assets/images/vectors/afbig/stylized-dollar-bill-money-clip-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390" y="152400"/>
            <a:ext cx="218325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easyvectors.com/assets/images/vectors/afbig/stylized-dollar-bill-money-clip-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218325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easyvectors.com/assets/images/vectors/afbig/stylized-dollar-bill-money-clip-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84" y="4173129"/>
            <a:ext cx="218325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marL="68580" indent="0"/>
            <a:r>
              <a:rPr lang="en-US" b="1" u="sng" dirty="0" smtClean="0"/>
              <a:t>ATP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10600" cy="4191000"/>
          </a:xfrm>
        </p:spPr>
        <p:txBody>
          <a:bodyPr>
            <a:normAutofit/>
          </a:bodyPr>
          <a:lstStyle/>
          <a:p>
            <a:r>
              <a:rPr lang="en-US" dirty="0"/>
              <a:t>- </a:t>
            </a:r>
            <a:r>
              <a:rPr lang="en-US" dirty="0" smtClean="0"/>
              <a:t>Each </a:t>
            </a:r>
            <a:r>
              <a:rPr lang="en-US" dirty="0"/>
              <a:t>ATP molecule is made of </a:t>
            </a:r>
            <a:r>
              <a:rPr lang="en-US" b="1" u="sng" dirty="0" smtClean="0"/>
              <a:t>3 </a:t>
            </a:r>
            <a:r>
              <a:rPr lang="en-US" dirty="0" smtClean="0"/>
              <a:t>phosphate </a:t>
            </a:r>
            <a:r>
              <a:rPr lang="en-US" dirty="0"/>
              <a:t>groups. </a:t>
            </a:r>
            <a:endParaRPr lang="en-US" dirty="0" smtClean="0"/>
          </a:p>
          <a:p>
            <a:r>
              <a:rPr lang="en-US" dirty="0" smtClean="0"/>
              <a:t>Remember</a:t>
            </a:r>
            <a:r>
              <a:rPr lang="en-US" dirty="0"/>
              <a:t>: </a:t>
            </a:r>
            <a:r>
              <a:rPr lang="en-US" b="1" dirty="0"/>
              <a:t>Tri</a:t>
            </a:r>
            <a:r>
              <a:rPr lang="en-US" dirty="0"/>
              <a:t> - = </a:t>
            </a:r>
            <a:r>
              <a:rPr lang="en-US" b="1" u="sng" dirty="0" smtClean="0"/>
              <a:t>3</a:t>
            </a:r>
            <a:endParaRPr lang="en-US" b="1" u="sng" dirty="0"/>
          </a:p>
          <a:p>
            <a:r>
              <a:rPr lang="en-US" dirty="0"/>
              <a:t>-  When your cells need energy, enzymes break a bond, which releases 1 phosphate group from ATP, and </a:t>
            </a:r>
            <a:r>
              <a:rPr lang="en-US" b="1" u="sng" dirty="0" smtClean="0"/>
              <a:t>ADP </a:t>
            </a:r>
            <a:r>
              <a:rPr lang="en-US" dirty="0" smtClean="0"/>
              <a:t>(</a:t>
            </a:r>
            <a:r>
              <a:rPr lang="en-US" b="1" u="sng" dirty="0" smtClean="0"/>
              <a:t>a</a:t>
            </a:r>
            <a:r>
              <a:rPr lang="en-US" dirty="0" smtClean="0"/>
              <a:t>denosine </a:t>
            </a:r>
            <a:r>
              <a:rPr lang="en-US" b="1" u="sng" dirty="0" err="1"/>
              <a:t>d</a:t>
            </a:r>
            <a:r>
              <a:rPr lang="en-US" dirty="0" err="1"/>
              <a:t>i</a:t>
            </a:r>
            <a:r>
              <a:rPr lang="en-US" b="1" u="sng" dirty="0" err="1"/>
              <a:t>p</a:t>
            </a:r>
            <a:r>
              <a:rPr lang="en-US" dirty="0" err="1"/>
              <a:t>hosphate</a:t>
            </a:r>
            <a:r>
              <a:rPr lang="en-US" dirty="0"/>
              <a:t>) is produced.  </a:t>
            </a:r>
            <a:r>
              <a:rPr lang="en-US" b="1" u="sng" dirty="0" smtClean="0"/>
              <a:t>ENERGY</a:t>
            </a:r>
            <a:r>
              <a:rPr lang="en-US" dirty="0" smtClean="0"/>
              <a:t> </a:t>
            </a:r>
            <a:r>
              <a:rPr lang="en-US" dirty="0"/>
              <a:t>is then released.  This formula is shown below: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dirty="0" smtClean="0"/>
              <a:t>ATP   </a:t>
            </a:r>
            <a:r>
              <a:rPr lang="en-US" b="1" dirty="0">
                <a:sym typeface="Symbol"/>
              </a:rPr>
              <a:t></a:t>
            </a:r>
            <a:r>
              <a:rPr lang="en-US" b="1" dirty="0"/>
              <a:t> </a:t>
            </a:r>
            <a:r>
              <a:rPr lang="en-US" b="1" i="1" dirty="0"/>
              <a:t>  ADP  +  Phosphate group  +  </a:t>
            </a:r>
            <a:r>
              <a:rPr lang="en-US" b="1" i="1" dirty="0" smtClean="0"/>
              <a:t>energy</a:t>
            </a:r>
          </a:p>
          <a:p>
            <a:pPr marL="0" indent="0">
              <a:buNone/>
            </a:pPr>
            <a:r>
              <a:rPr lang="en-US" b="1" i="1" u="sng" dirty="0" smtClean="0"/>
              <a:t>SAVINGS</a:t>
            </a:r>
            <a:r>
              <a:rPr lang="en-US" b="1" i="1" u="sng" dirty="0" smtClean="0">
                <a:sym typeface="Wingdings" pitchFamily="2" charset="2"/>
              </a:rPr>
              <a:t>CHECKING+MONEY TO SPEND!</a:t>
            </a:r>
            <a:endParaRPr lang="en-US" b="1" i="1" u="sng" dirty="0"/>
          </a:p>
        </p:txBody>
      </p:sp>
      <p:pic>
        <p:nvPicPr>
          <p:cNvPr id="4100" name="Picture 4" descr="http://www.grinningplanet.com/2004/03-30/atm-banking-copyrigh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6200"/>
            <a:ext cx="17716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7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024688" cy="1143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ATP</a:t>
            </a:r>
            <a:endParaRPr lang="en-US" dirty="0"/>
          </a:p>
        </p:txBody>
      </p:sp>
      <p:pic>
        <p:nvPicPr>
          <p:cNvPr id="4" name="Picture 2" descr="http://www.wrightsfx.com/wp-content/uploads/2010/11/A-lack-of-basic-bank-accou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382000" cy="411480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When 1 phosphate group is added to ADP, energy is </a:t>
            </a:r>
            <a:r>
              <a:rPr lang="en-US" sz="3200" b="1" u="sng" dirty="0" smtClean="0"/>
              <a:t>SAVED </a:t>
            </a:r>
            <a:r>
              <a:rPr lang="en-US" sz="3200" dirty="0" smtClean="0"/>
              <a:t>in </a:t>
            </a:r>
            <a:r>
              <a:rPr lang="en-US" sz="3200" dirty="0"/>
              <a:t>the </a:t>
            </a:r>
            <a:r>
              <a:rPr lang="en-US" sz="3200" b="1" u="sng" dirty="0" smtClean="0"/>
              <a:t>ATP </a:t>
            </a:r>
            <a:r>
              <a:rPr lang="en-US" sz="3200" dirty="0" smtClean="0"/>
              <a:t>that </a:t>
            </a:r>
            <a:r>
              <a:rPr lang="en-US" sz="3200" dirty="0"/>
              <a:t>are produced. This formula is shown below</a:t>
            </a:r>
            <a:r>
              <a:rPr lang="en-US" sz="3200" dirty="0" smtClean="0"/>
              <a:t>:</a:t>
            </a:r>
            <a:endParaRPr lang="en-US" sz="3200" dirty="0"/>
          </a:p>
          <a:p>
            <a:pPr marL="0" indent="0">
              <a:buNone/>
            </a:pPr>
            <a:r>
              <a:rPr lang="en-US" sz="3200" b="1" i="1" dirty="0" smtClean="0"/>
              <a:t>ADP  </a:t>
            </a:r>
            <a:r>
              <a:rPr lang="en-US" sz="3200" b="1" i="1" dirty="0"/>
              <a:t>+  Phosphate group  +  energy   </a:t>
            </a:r>
            <a:r>
              <a:rPr lang="en-US" sz="3200" b="1" i="1" dirty="0">
                <a:sym typeface="Symbol"/>
              </a:rPr>
              <a:t></a:t>
            </a:r>
            <a:r>
              <a:rPr lang="en-US" sz="3200" b="1" i="1" dirty="0"/>
              <a:t>   </a:t>
            </a:r>
            <a:r>
              <a:rPr lang="en-US" sz="3200" b="1" i="1" dirty="0" smtClean="0"/>
              <a:t>ATP</a:t>
            </a:r>
          </a:p>
          <a:p>
            <a:pPr marL="0" indent="0">
              <a:buNone/>
            </a:pPr>
            <a:r>
              <a:rPr lang="en-US" sz="3200" b="1" i="1" u="sng" dirty="0" smtClean="0"/>
              <a:t>EXTRA MONEY-------------------------</a:t>
            </a:r>
            <a:r>
              <a:rPr lang="en-US" sz="3200" b="1" i="1" u="sng" dirty="0" smtClean="0">
                <a:sym typeface="Wingdings" pitchFamily="2" charset="2"/>
              </a:rPr>
              <a:t> SAVINGS!</a:t>
            </a:r>
            <a:endParaRPr lang="en-US" sz="3200" u="sng" dirty="0"/>
          </a:p>
          <a:p>
            <a:endParaRPr lang="en-US" sz="3200" dirty="0"/>
          </a:p>
          <a:p>
            <a:r>
              <a:rPr lang="en-US" sz="3200" dirty="0"/>
              <a:t>ATP can </a:t>
            </a:r>
            <a:r>
              <a:rPr lang="en-US" sz="3200" b="1" u="sng" dirty="0" smtClean="0"/>
              <a:t>STORE </a:t>
            </a:r>
            <a:r>
              <a:rPr lang="en-US" sz="3200" dirty="0" smtClean="0"/>
              <a:t>more </a:t>
            </a:r>
            <a:r>
              <a:rPr lang="en-US" sz="3200" dirty="0"/>
              <a:t>energy than ADP, because it has more </a:t>
            </a:r>
            <a:r>
              <a:rPr lang="en-US" sz="3200" b="1" u="sng" dirty="0" smtClean="0"/>
              <a:t>BONDS.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33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algn="ctr"/>
            <a:r>
              <a:rPr lang="en-US" b="1" u="sng" dirty="0" smtClean="0"/>
              <a:t>Cellular Respiration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461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/>
              <a:t>Cellular Respiration </a:t>
            </a:r>
            <a:r>
              <a:rPr lang="en-US" dirty="0" smtClean="0"/>
              <a:t>is the process in which </a:t>
            </a:r>
            <a:r>
              <a:rPr lang="en-US" b="1" u="sng" dirty="0" smtClean="0"/>
              <a:t>plant</a:t>
            </a:r>
            <a:r>
              <a:rPr lang="en-US" dirty="0" smtClean="0"/>
              <a:t> and </a:t>
            </a:r>
            <a:r>
              <a:rPr lang="en-US" b="1" u="sng" dirty="0" smtClean="0"/>
              <a:t>animal</a:t>
            </a:r>
            <a:r>
              <a:rPr lang="en-US" dirty="0" smtClean="0"/>
              <a:t> cells breakdown </a:t>
            </a:r>
            <a:r>
              <a:rPr lang="en-US" b="1" u="sng" dirty="0" smtClean="0"/>
              <a:t>glucose(food) </a:t>
            </a:r>
            <a:r>
              <a:rPr lang="en-US" dirty="0" smtClean="0"/>
              <a:t>molecules with oxygen to produce </a:t>
            </a:r>
            <a:r>
              <a:rPr lang="en-US" b="1" u="sng" dirty="0" smtClean="0"/>
              <a:t>Carbon dioxide(CO</a:t>
            </a:r>
            <a:r>
              <a:rPr lang="en-US" b="1" u="sng" baseline="-25000" dirty="0" smtClean="0"/>
              <a:t>2</a:t>
            </a:r>
            <a:r>
              <a:rPr lang="en-US" dirty="0" smtClean="0"/>
              <a:t>), </a:t>
            </a:r>
            <a:r>
              <a:rPr lang="en-US" b="1" u="sng" dirty="0" smtClean="0"/>
              <a:t>WATER(H</a:t>
            </a:r>
            <a:r>
              <a:rPr lang="en-US" b="1" u="sng" baseline="-25000" dirty="0" smtClean="0"/>
              <a:t>2</a:t>
            </a:r>
            <a:r>
              <a:rPr lang="en-US" b="1" u="sng" dirty="0" smtClean="0"/>
              <a:t>O)</a:t>
            </a:r>
            <a:r>
              <a:rPr lang="en-US" b="1" dirty="0" smtClean="0"/>
              <a:t>, AND </a:t>
            </a:r>
            <a:r>
              <a:rPr lang="en-US" b="1" u="sng" dirty="0" smtClean="0"/>
              <a:t>ENERGY(ATP)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 smtClean="0"/>
              <a:t>Respiration occurs in the </a:t>
            </a:r>
            <a:r>
              <a:rPr lang="en-US" b="1" u="sng" dirty="0" smtClean="0"/>
              <a:t>mitochondria</a:t>
            </a:r>
            <a:r>
              <a:rPr lang="en-US" dirty="0" smtClean="0"/>
              <a:t> of plant and animal cells.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100" name="Picture 4" descr="http://micro.magnet.fsu.edu/cells/mitochondria/images/mitochondria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2819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 smtClean="0"/>
              <a:t>Cellular Respiration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886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u="sng" dirty="0" smtClean="0"/>
              <a:t>Two types of Respiration</a:t>
            </a:r>
          </a:p>
          <a:p>
            <a:r>
              <a:rPr lang="en-US" sz="3400" dirty="0" smtClean="0"/>
              <a:t>All living things carry out this process in a different way because not all living things need as much </a:t>
            </a:r>
            <a:r>
              <a:rPr lang="en-US" sz="3400" b="1" u="sng" dirty="0" smtClean="0"/>
              <a:t>energy </a:t>
            </a:r>
            <a:r>
              <a:rPr lang="en-US" sz="3400" dirty="0" smtClean="0"/>
              <a:t>as we do! </a:t>
            </a:r>
            <a:r>
              <a:rPr lang="en-US" sz="3400" b="1" u="sng" dirty="0" smtClean="0"/>
              <a:t>Like bacteria and other unicellular organisms</a:t>
            </a:r>
            <a:endParaRPr lang="en-US" sz="3400" dirty="0" smtClean="0"/>
          </a:p>
          <a:p>
            <a:pPr marL="457200" indent="-457200">
              <a:buAutoNum type="arabicPeriod"/>
            </a:pPr>
            <a:r>
              <a:rPr lang="en-US" sz="3400" b="1" u="sng" dirty="0" smtClean="0"/>
              <a:t>Aerobic </a:t>
            </a:r>
            <a:r>
              <a:rPr lang="en-US" sz="3400" b="1" dirty="0" smtClean="0"/>
              <a:t>respiration(cellular respiration)</a:t>
            </a:r>
          </a:p>
          <a:p>
            <a:pPr marL="0" indent="0">
              <a:buNone/>
            </a:pPr>
            <a:r>
              <a:rPr lang="en-US" sz="3400" b="1" dirty="0" smtClean="0"/>
              <a:t>-</a:t>
            </a:r>
            <a:r>
              <a:rPr lang="en-US" sz="3400" dirty="0" smtClean="0"/>
              <a:t>this is how we NORMALLY get energy and it is the </a:t>
            </a:r>
            <a:r>
              <a:rPr lang="en-US" sz="3400" b="1" u="sng" dirty="0" smtClean="0"/>
              <a:t>BEST </a:t>
            </a:r>
            <a:r>
              <a:rPr lang="en-US" sz="3400" dirty="0" smtClean="0"/>
              <a:t>way to get energy</a:t>
            </a:r>
          </a:p>
          <a:p>
            <a:pPr marL="0" indent="0">
              <a:buNone/>
            </a:pPr>
            <a:r>
              <a:rPr lang="en-US" sz="3400" b="1" u="sng" dirty="0" smtClean="0"/>
              <a:t>Aerobic</a:t>
            </a:r>
            <a:r>
              <a:rPr lang="en-US" sz="3400" dirty="0" smtClean="0"/>
              <a:t>= with </a:t>
            </a:r>
            <a:r>
              <a:rPr lang="en-US" sz="3400" b="1" u="sng" dirty="0" smtClean="0"/>
              <a:t>oxygen(O</a:t>
            </a:r>
            <a:r>
              <a:rPr lang="en-US" sz="3400" b="1" u="sng" baseline="-25000" dirty="0" smtClean="0"/>
              <a:t>2</a:t>
            </a:r>
            <a:r>
              <a:rPr lang="en-US" sz="3400" dirty="0" smtClean="0"/>
              <a:t>)</a:t>
            </a:r>
          </a:p>
          <a:p>
            <a:pPr marL="0" indent="0">
              <a:buNone/>
            </a:pPr>
            <a:r>
              <a:rPr lang="en-US" sz="3400" dirty="0" smtClean="0"/>
              <a:t>-During aerobic respiration, </a:t>
            </a:r>
            <a:r>
              <a:rPr lang="en-US" sz="3400" b="1" u="sng" dirty="0"/>
              <a:t>O</a:t>
            </a:r>
            <a:r>
              <a:rPr lang="en-US" sz="3400" b="1" u="sng" dirty="0" smtClean="0"/>
              <a:t>xygen(O</a:t>
            </a:r>
            <a:r>
              <a:rPr lang="en-US" sz="3400" b="1" u="sng" baseline="-25000" dirty="0" smtClean="0"/>
              <a:t>2</a:t>
            </a:r>
            <a:r>
              <a:rPr lang="en-US" sz="3400" b="1" u="sng" dirty="0" smtClean="0"/>
              <a:t>)</a:t>
            </a:r>
            <a:r>
              <a:rPr lang="en-US" sz="3400" dirty="0" smtClean="0"/>
              <a:t> is used to breakdown </a:t>
            </a:r>
            <a:r>
              <a:rPr lang="en-US" sz="3400" b="1" u="sng" dirty="0" smtClean="0"/>
              <a:t>Glucose(food)</a:t>
            </a:r>
            <a:r>
              <a:rPr lang="en-US" sz="3400" dirty="0" smtClean="0"/>
              <a:t> molecules to produce </a:t>
            </a:r>
            <a:r>
              <a:rPr lang="en-US" sz="3400" b="1" u="sng" dirty="0" smtClean="0"/>
              <a:t>Carbon </a:t>
            </a:r>
            <a:r>
              <a:rPr lang="en-US" sz="3400" b="1" u="sng" dirty="0"/>
              <a:t>dioxide(CO</a:t>
            </a:r>
            <a:r>
              <a:rPr lang="en-US" sz="3400" b="1" u="sng" baseline="-25000" dirty="0"/>
              <a:t>2</a:t>
            </a:r>
            <a:r>
              <a:rPr lang="en-US" sz="3400" dirty="0"/>
              <a:t>), </a:t>
            </a:r>
            <a:r>
              <a:rPr lang="en-US" sz="3400" b="1" u="sng" dirty="0"/>
              <a:t>WATER(H</a:t>
            </a:r>
            <a:r>
              <a:rPr lang="en-US" sz="3400" b="1" u="sng" baseline="-25000" dirty="0"/>
              <a:t>2</a:t>
            </a:r>
            <a:r>
              <a:rPr lang="en-US" sz="3400" b="1" u="sng" dirty="0"/>
              <a:t>O)</a:t>
            </a:r>
            <a:r>
              <a:rPr lang="en-US" sz="3400" b="1" dirty="0"/>
              <a:t>, AND </a:t>
            </a:r>
            <a:r>
              <a:rPr lang="en-US" sz="3400" b="1" u="sng" dirty="0"/>
              <a:t>ENERGY(ATP)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swimmingteachersagharbor.com/images/96_animation_aerobics_lady_split_touch_toes_md_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16" y="43815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.wapday.com/animation/ccontennt/8371-f/aerobics_lady_ab_legb.gif?__sid=K0A1WNN&amp;lang=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57700"/>
            <a:ext cx="304220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wimmingteachersagharbor.com/images/96_animation_aerobics_lady_knee_to_elbow_md_cl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0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-152400"/>
            <a:ext cx="6553200" cy="1066800"/>
          </a:xfrm>
        </p:spPr>
        <p:txBody>
          <a:bodyPr/>
          <a:lstStyle/>
          <a:p>
            <a:pPr marL="68580" indent="0"/>
            <a:r>
              <a:rPr lang="en-US" b="1" u="sng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643308" cy="350897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4171" y="1219200"/>
            <a:ext cx="8991600" cy="35163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800" dirty="0" smtClean="0"/>
          </a:p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The equation for </a:t>
            </a:r>
            <a:r>
              <a:rPr lang="en-US" sz="2800" b="1" dirty="0" smtClean="0"/>
              <a:t>cellular respiration </a:t>
            </a:r>
            <a:r>
              <a:rPr lang="en-US" sz="2800" dirty="0" smtClean="0"/>
              <a:t>is: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Oxygen </a:t>
            </a:r>
            <a:r>
              <a:rPr lang="en-US" dirty="0" smtClean="0"/>
              <a:t>+ </a:t>
            </a:r>
            <a:r>
              <a:rPr lang="en-US" b="1" dirty="0" smtClean="0"/>
              <a:t>Glucose(food</a:t>
            </a:r>
            <a:r>
              <a:rPr lang="en-US" b="1" dirty="0"/>
              <a:t>)</a:t>
            </a:r>
            <a:r>
              <a:rPr lang="en-US" dirty="0"/>
              <a:t> =</a:t>
            </a:r>
            <a:r>
              <a:rPr lang="en-US" dirty="0" smtClean="0"/>
              <a:t> </a:t>
            </a:r>
            <a:r>
              <a:rPr lang="en-US" b="1" dirty="0"/>
              <a:t>Carbon </a:t>
            </a:r>
            <a:r>
              <a:rPr lang="en-US" b="1" dirty="0" smtClean="0"/>
              <a:t>dioxide +WATER  + ENERGY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    O</a:t>
            </a:r>
            <a:r>
              <a:rPr lang="en-US" b="1" baseline="-25000" dirty="0" smtClean="0"/>
              <a:t>2</a:t>
            </a:r>
            <a:r>
              <a:rPr lang="en-US" b="1" dirty="0" smtClean="0"/>
              <a:t>      +   C</a:t>
            </a:r>
            <a:r>
              <a:rPr lang="en-US" b="1" baseline="-25000" dirty="0" smtClean="0"/>
              <a:t>6</a:t>
            </a:r>
            <a:r>
              <a:rPr lang="en-US" b="1" dirty="0" smtClean="0"/>
              <a:t>H</a:t>
            </a:r>
            <a:r>
              <a:rPr lang="en-US" b="1" baseline="-25000" dirty="0" smtClean="0"/>
              <a:t>12</a:t>
            </a:r>
            <a:r>
              <a:rPr lang="en-US" b="1" dirty="0" smtClean="0"/>
              <a:t>O</a:t>
            </a:r>
            <a:r>
              <a:rPr lang="en-US" b="1" baseline="-25000" dirty="0" smtClean="0"/>
              <a:t>6</a:t>
            </a:r>
            <a:r>
              <a:rPr lang="en-US" b="1" dirty="0" smtClean="0"/>
              <a:t>        =</a:t>
            </a:r>
            <a:r>
              <a:rPr lang="en-US" dirty="0" smtClean="0"/>
              <a:t>         </a:t>
            </a:r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dirty="0" smtClean="0"/>
              <a:t>            +</a:t>
            </a:r>
            <a:r>
              <a:rPr lang="en-US" b="1" dirty="0" smtClean="0"/>
              <a:t>     H</a:t>
            </a:r>
            <a:r>
              <a:rPr lang="en-US" b="1" baseline="-25000" dirty="0" smtClean="0"/>
              <a:t>2</a:t>
            </a:r>
            <a:r>
              <a:rPr lang="en-US" b="1" dirty="0" smtClean="0"/>
              <a:t>O    +    ATP</a:t>
            </a:r>
            <a:endParaRPr lang="en-US" b="1" dirty="0"/>
          </a:p>
          <a:p>
            <a:pPr marL="0" indent="0">
              <a:buFont typeface="Arial" pitchFamily="34" charset="0"/>
              <a:buNone/>
            </a:pPr>
            <a:endParaRPr lang="en-US" sz="2800" dirty="0" smtClean="0"/>
          </a:p>
          <a:p>
            <a:pPr marL="0" indent="0">
              <a:buFont typeface="Arial" pitchFamily="34" charset="0"/>
              <a:buNone/>
            </a:pPr>
            <a:endParaRPr lang="en-US" sz="2800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www.soulcare.org/images/photosynthesis_respiration_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735056"/>
            <a:ext cx="2787301" cy="400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oum.ox.ac.uk/thezone/animals/life/images/excre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82837"/>
            <a:ext cx="3505200" cy="357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88571"/>
            <a:ext cx="8763000" cy="4038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 </a:t>
            </a:r>
            <a:r>
              <a:rPr lang="en-US" b="1" u="sng" dirty="0" smtClean="0"/>
              <a:t>Anaerobic</a:t>
            </a:r>
            <a:r>
              <a:rPr lang="en-US" dirty="0" smtClean="0"/>
              <a:t> </a:t>
            </a:r>
            <a:r>
              <a:rPr lang="en-US" b="1" dirty="0" smtClean="0"/>
              <a:t>respiration   EX. </a:t>
            </a:r>
            <a:r>
              <a:rPr lang="en-US" b="1" u="sng" dirty="0" smtClean="0"/>
              <a:t>Lactic acid fermentation</a:t>
            </a:r>
          </a:p>
          <a:p>
            <a:pPr marL="0" indent="0">
              <a:buNone/>
            </a:pPr>
            <a:r>
              <a:rPr lang="en-US" dirty="0" smtClean="0"/>
              <a:t>-some organisms like bacteria and other unicellular living things do not need </a:t>
            </a:r>
            <a:r>
              <a:rPr lang="en-US" b="1" u="sng" dirty="0" smtClean="0"/>
              <a:t>oxygen</a:t>
            </a:r>
            <a:r>
              <a:rPr lang="en-US" dirty="0" smtClean="0"/>
              <a:t> to make energy </a:t>
            </a:r>
          </a:p>
          <a:p>
            <a:pPr marL="0" indent="0">
              <a:buNone/>
            </a:pPr>
            <a:r>
              <a:rPr lang="en-US" dirty="0" smtClean="0"/>
              <a:t>-releases energy </a:t>
            </a:r>
            <a:r>
              <a:rPr lang="en-US" b="1" u="sng" dirty="0" smtClean="0"/>
              <a:t>without oxygen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b="1" u="sng" dirty="0" smtClean="0"/>
              <a:t>anaerobic</a:t>
            </a:r>
            <a:r>
              <a:rPr lang="en-US" dirty="0" smtClean="0"/>
              <a:t>=without </a:t>
            </a:r>
            <a:r>
              <a:rPr lang="en-US" b="1" u="sng" dirty="0" smtClean="0"/>
              <a:t>oxygen(O</a:t>
            </a:r>
            <a:r>
              <a:rPr lang="en-US" b="1" u="sng" baseline="-25000" dirty="0" smtClean="0"/>
              <a:t>2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-this process releases </a:t>
            </a:r>
            <a:r>
              <a:rPr lang="en-US" b="1" u="sng" dirty="0" smtClean="0"/>
              <a:t>LESS </a:t>
            </a:r>
            <a:r>
              <a:rPr lang="en-US" dirty="0" smtClean="0"/>
              <a:t>energy! </a:t>
            </a:r>
            <a:r>
              <a:rPr lang="en-US" b="1" u="sng" dirty="0" smtClean="0"/>
              <a:t>They don’t need as much!</a:t>
            </a:r>
            <a:r>
              <a:rPr lang="en-US" dirty="0" smtClean="0"/>
              <a:t>	 </a:t>
            </a:r>
          </a:p>
          <a:p>
            <a:pPr marL="0" indent="0">
              <a:buNone/>
            </a:pPr>
            <a:r>
              <a:rPr lang="en-US" b="1" u="sng" dirty="0" smtClean="0"/>
              <a:t>Anaerobic</a:t>
            </a:r>
            <a:r>
              <a:rPr lang="en-US" dirty="0" smtClean="0"/>
              <a:t>=without </a:t>
            </a:r>
            <a:r>
              <a:rPr lang="en-US" b="1" u="sng" dirty="0" smtClean="0"/>
              <a:t>Oxygen(O</a:t>
            </a:r>
            <a:r>
              <a:rPr lang="en-US" b="1" u="sng" baseline="-25000" dirty="0" smtClean="0"/>
              <a:t>2</a:t>
            </a:r>
            <a:r>
              <a:rPr lang="en-US" b="1" u="sng" dirty="0" smtClean="0"/>
              <a:t>)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This </a:t>
            </a:r>
            <a:r>
              <a:rPr lang="en-US" sz="2000" dirty="0"/>
              <a:t>is how </a:t>
            </a:r>
            <a:r>
              <a:rPr lang="en-US" sz="2000" dirty="0" smtClean="0"/>
              <a:t>bacteria and yeast make cheese </a:t>
            </a:r>
            <a:r>
              <a:rPr lang="en-US" sz="2000" dirty="0"/>
              <a:t>and </a:t>
            </a:r>
            <a:r>
              <a:rPr lang="en-US" sz="2000" dirty="0" smtClean="0"/>
              <a:t>yogurt, YUMMY!</a:t>
            </a:r>
            <a:endParaRPr lang="en-US" sz="2000" dirty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0"/>
            <a:ext cx="655320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"/>
            <a:r>
              <a:rPr lang="en-US" b="1" u="sng" smtClean="0"/>
              <a:t>Cellular Respiration</a:t>
            </a:r>
            <a:endParaRPr lang="en-US" dirty="0"/>
          </a:p>
        </p:txBody>
      </p:sp>
      <p:pic>
        <p:nvPicPr>
          <p:cNvPr id="2052" name="Picture 4" descr="http://www.110pounds.com/wp-content/uploads/2010/07/yogur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316427"/>
            <a:ext cx="1696171" cy="247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atongacheesefestival.com/celebrate_chee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" y="4468006"/>
            <a:ext cx="3407229" cy="23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551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iRespondGraphMaster</vt:lpstr>
      <vt:lpstr>NewsPrint</vt:lpstr>
      <vt:lpstr>iRespondQuestionMaster</vt:lpstr>
      <vt:lpstr>PowerPoint Presentation</vt:lpstr>
      <vt:lpstr>ATP</vt:lpstr>
      <vt:lpstr>ATP</vt:lpstr>
      <vt:lpstr>ATP</vt:lpstr>
      <vt:lpstr>ATP</vt:lpstr>
      <vt:lpstr>Cellular Respiration</vt:lpstr>
      <vt:lpstr>Cellular Respiration</vt:lpstr>
      <vt:lpstr>Cellular Respiration</vt:lpstr>
      <vt:lpstr>PowerPoint Presentation</vt:lpstr>
      <vt:lpstr>Anaerobic respiration</vt:lpstr>
      <vt:lpstr>SUMMARY!!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Brittany Haynes</dc:creator>
  <cp:lastModifiedBy>Allyson Klumpp</cp:lastModifiedBy>
  <cp:revision>74</cp:revision>
  <cp:lastPrinted>2013-09-13T18:38:47Z</cp:lastPrinted>
  <dcterms:created xsi:type="dcterms:W3CDTF">2012-08-12T15:53:18Z</dcterms:created>
  <dcterms:modified xsi:type="dcterms:W3CDTF">2014-11-06T19:22:05Z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